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7"/>
  </p:notesMasterIdLst>
  <p:sldIdLst>
    <p:sldId id="402" r:id="rId2"/>
    <p:sldId id="469" r:id="rId3"/>
    <p:sldId id="470" r:id="rId4"/>
    <p:sldId id="413" r:id="rId5"/>
    <p:sldId id="414" r:id="rId6"/>
    <p:sldId id="552" r:id="rId7"/>
    <p:sldId id="467" r:id="rId8"/>
    <p:sldId id="535" r:id="rId9"/>
    <p:sldId id="536" r:id="rId10"/>
    <p:sldId id="537" r:id="rId11"/>
    <p:sldId id="538" r:id="rId12"/>
    <p:sldId id="539" r:id="rId13"/>
    <p:sldId id="471" r:id="rId14"/>
    <p:sldId id="588" r:id="rId15"/>
    <p:sldId id="591" r:id="rId16"/>
    <p:sldId id="553" r:id="rId17"/>
    <p:sldId id="554" r:id="rId18"/>
    <p:sldId id="555" r:id="rId19"/>
    <p:sldId id="593" r:id="rId20"/>
    <p:sldId id="594" r:id="rId21"/>
    <p:sldId id="595" r:id="rId22"/>
    <p:sldId id="596" r:id="rId23"/>
    <p:sldId id="597" r:id="rId24"/>
    <p:sldId id="598" r:id="rId25"/>
    <p:sldId id="485" r:id="rId26"/>
    <p:sldId id="487" r:id="rId27"/>
    <p:sldId id="488" r:id="rId28"/>
    <p:sldId id="424" r:id="rId29"/>
    <p:sldId id="592" r:id="rId30"/>
    <p:sldId id="542" r:id="rId31"/>
    <p:sldId id="558" r:id="rId32"/>
    <p:sldId id="541" r:id="rId33"/>
    <p:sldId id="602" r:id="rId34"/>
    <p:sldId id="607" r:id="rId35"/>
    <p:sldId id="606" r:id="rId36"/>
    <p:sldId id="603" r:id="rId37"/>
    <p:sldId id="427" r:id="rId38"/>
    <p:sldId id="560" r:id="rId39"/>
    <p:sldId id="430" r:id="rId40"/>
    <p:sldId id="562" r:id="rId41"/>
    <p:sldId id="609" r:id="rId42"/>
    <p:sldId id="642" r:id="rId43"/>
    <p:sldId id="431" r:id="rId44"/>
    <p:sldId id="567" r:id="rId45"/>
    <p:sldId id="429" r:id="rId46"/>
    <p:sldId id="492" r:id="rId47"/>
    <p:sldId id="568" r:id="rId48"/>
    <p:sldId id="494" r:id="rId49"/>
    <p:sldId id="432" r:id="rId50"/>
    <p:sldId id="610" r:id="rId51"/>
    <p:sldId id="611" r:id="rId52"/>
    <p:sldId id="571" r:id="rId53"/>
    <p:sldId id="363" r:id="rId54"/>
    <p:sldId id="267" r:id="rId55"/>
    <p:sldId id="375" r:id="rId56"/>
    <p:sldId id="433" r:id="rId57"/>
    <p:sldId id="448" r:id="rId58"/>
    <p:sldId id="612" r:id="rId59"/>
    <p:sldId id="613" r:id="rId60"/>
    <p:sldId id="614" r:id="rId61"/>
    <p:sldId id="615" r:id="rId62"/>
    <p:sldId id="434" r:id="rId63"/>
    <p:sldId id="464" r:id="rId64"/>
    <p:sldId id="436" r:id="rId65"/>
    <p:sldId id="446" r:id="rId66"/>
    <p:sldId id="616" r:id="rId67"/>
    <p:sldId id="636" r:id="rId68"/>
    <p:sldId id="617" r:id="rId69"/>
    <p:sldId id="618" r:id="rId70"/>
    <p:sldId id="637" r:id="rId71"/>
    <p:sldId id="635" r:id="rId72"/>
    <p:sldId id="619" r:id="rId73"/>
    <p:sldId id="620" r:id="rId74"/>
    <p:sldId id="435" r:id="rId75"/>
    <p:sldId id="633" r:id="rId76"/>
    <p:sldId id="443" r:id="rId77"/>
    <p:sldId id="444" r:id="rId78"/>
    <p:sldId id="622" r:id="rId79"/>
    <p:sldId id="623" r:id="rId80"/>
    <p:sldId id="624" r:id="rId81"/>
    <p:sldId id="621" r:id="rId82"/>
    <p:sldId id="625" r:id="rId83"/>
    <p:sldId id="641" r:id="rId84"/>
    <p:sldId id="626" r:id="rId85"/>
    <p:sldId id="627" r:id="rId86"/>
    <p:sldId id="628" r:id="rId87"/>
    <p:sldId id="459" r:id="rId88"/>
    <p:sldId id="608" r:id="rId89"/>
    <p:sldId id="634" r:id="rId90"/>
    <p:sldId id="463" r:id="rId91"/>
    <p:sldId id="511" r:id="rId92"/>
    <p:sldId id="629" r:id="rId93"/>
    <p:sldId id="630" r:id="rId94"/>
    <p:sldId id="640" r:id="rId95"/>
    <p:sldId id="631" r:id="rId96"/>
    <p:sldId id="632" r:id="rId97"/>
    <p:sldId id="461" r:id="rId98"/>
    <p:sldId id="462" r:id="rId99"/>
    <p:sldId id="638" r:id="rId100"/>
    <p:sldId id="465" r:id="rId101"/>
    <p:sldId id="531" r:id="rId102"/>
    <p:sldId id="547" r:id="rId103"/>
    <p:sldId id="548" r:id="rId104"/>
    <p:sldId id="575" r:id="rId105"/>
    <p:sldId id="550" r:id="rId106"/>
    <p:sldId id="577" r:id="rId107"/>
    <p:sldId id="579" r:id="rId108"/>
    <p:sldId id="580" r:id="rId109"/>
    <p:sldId id="581" r:id="rId110"/>
    <p:sldId id="585" r:id="rId111"/>
    <p:sldId id="586" r:id="rId112"/>
    <p:sldId id="587" r:id="rId113"/>
    <p:sldId id="590" r:id="rId114"/>
    <p:sldId id="601" r:id="rId115"/>
    <p:sldId id="604" r:id="rId116"/>
  </p:sldIdLst>
  <p:sldSz cx="9144000" cy="6858000" type="screen4x3"/>
  <p:notesSz cx="6858000" cy="9144000"/>
  <p:custDataLst>
    <p:tags r:id="rId1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221DE"/>
    <a:srgbClr val="8EFD5D"/>
    <a:srgbClr val="D397B8"/>
    <a:srgbClr val="9F4373"/>
    <a:srgbClr val="943A74"/>
    <a:srgbClr val="914062"/>
    <a:srgbClr val="D7FFF9"/>
    <a:srgbClr val="43C1F5"/>
    <a:srgbClr val="F8F5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94660"/>
  </p:normalViewPr>
  <p:slideViewPr>
    <p:cSldViewPr snapToGrid="0">
      <p:cViewPr varScale="1">
        <p:scale>
          <a:sx n="110" d="100"/>
          <a:sy n="110" d="100"/>
        </p:scale>
        <p:origin x="1596" y="84"/>
      </p:cViewPr>
      <p:guideLst>
        <p:guide orient="horz" pos="2160"/>
        <p:guide pos="2880"/>
      </p:guideLst>
    </p:cSldViewPr>
  </p:slideViewPr>
  <p:notesTextViewPr>
    <p:cViewPr>
      <p:scale>
        <a:sx n="1" d="1"/>
        <a:sy n="1" d="1"/>
      </p:scale>
      <p:origin x="0" y="0"/>
    </p:cViewPr>
  </p:notesTextViewPr>
  <p:sorterViewPr>
    <p:cViewPr varScale="1">
      <p:scale>
        <a:sx n="1" d="1"/>
        <a:sy n="1" d="1"/>
      </p:scale>
      <p:origin x="0" y="-2671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2020/12/3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1123708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87387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2AC353F1-E8E9-444B-8BDA-0E8EFFB65400}" type="slidenum">
              <a:rPr lang="en-US" altLang="zh-CN" smtClean="0"/>
              <a:pPr/>
              <a:t>105</a:t>
            </a:fld>
            <a:endParaRPr lang="en-US" altLang="zh-CN" smtClean="0"/>
          </a:p>
        </p:txBody>
      </p:sp>
      <p:sp>
        <p:nvSpPr>
          <p:cNvPr id="84995"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84997"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spcBef>
                <a:spcPct val="50000"/>
              </a:spcBef>
            </a:pPr>
            <a:fld id="{780DE4D0-9339-448C-AC7F-57C7EB9FFA5A}" type="slidenum">
              <a:rPr kumimoji="1" lang="en-US" altLang="zh-CN" sz="1200">
                <a:solidFill>
                  <a:srgbClr val="FF6600"/>
                </a:solidFill>
                <a:latin typeface="Times New Roman" pitchFamily="18" charset="0"/>
                <a:ea typeface="隶书" pitchFamily="49" charset="-122"/>
              </a:rPr>
              <a:pPr algn="r">
                <a:spcBef>
                  <a:spcPct val="50000"/>
                </a:spcBef>
              </a:pPr>
              <a:t>105</a:t>
            </a:fld>
            <a:endParaRPr kumimoji="1" lang="en-US" altLang="zh-CN" sz="1200">
              <a:solidFill>
                <a:srgbClr val="FF6600"/>
              </a:solidFill>
              <a:latin typeface="Times New Roman" pitchFamily="18" charset="0"/>
              <a:ea typeface="隶书" pitchFamily="49" charset="-122"/>
            </a:endParaRPr>
          </a:p>
        </p:txBody>
      </p:sp>
    </p:spTree>
    <p:extLst>
      <p:ext uri="{BB962C8B-B14F-4D97-AF65-F5344CB8AC3E}">
        <p14:creationId xmlns:p14="http://schemas.microsoft.com/office/powerpoint/2010/main" val="399677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p:spPr>
        <p:txBody>
          <a:bodyPr>
            <a:prstTxWarp prst="textNoShape">
              <a:avLst/>
            </a:prstTxWarp>
          </a:bodyPr>
          <a:lstStyle/>
          <a:p>
            <a:endParaRPr lang="zh-CN" altLang="en-US" smtClean="0"/>
          </a:p>
        </p:txBody>
      </p:sp>
      <p:sp>
        <p:nvSpPr>
          <p:cNvPr id="114692" name="灯片编号占位符 3"/>
          <p:cNvSpPr>
            <a:spLocks noGrp="1"/>
          </p:cNvSpPr>
          <p:nvPr>
            <p:ph type="sldNum" sz="quarter" idx="5"/>
          </p:nvPr>
        </p:nvSpPr>
        <p:spPr>
          <a:noFill/>
          <a:ln>
            <a:headEnd/>
            <a:tailEnd/>
          </a:ln>
        </p:spPr>
        <p:txBody>
          <a:bodyPr/>
          <a:lstStyle/>
          <a:p>
            <a:fld id="{38F8BAA9-3F69-4945-86D7-4CF426895167}" type="slidenum">
              <a:rPr lang="zh-CN" altLang="en-US" smtClean="0"/>
              <a:pPr/>
              <a:t>17</a:t>
            </a:fld>
            <a:endParaRPr lang="zh-CN" altLang="en-US" smtClean="0"/>
          </a:p>
        </p:txBody>
      </p:sp>
    </p:spTree>
    <p:extLst>
      <p:ext uri="{BB962C8B-B14F-4D97-AF65-F5344CB8AC3E}">
        <p14:creationId xmlns:p14="http://schemas.microsoft.com/office/powerpoint/2010/main" val="304906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ChangeArrowheads="1" noTextEdit="1"/>
          </p:cNvSpPr>
          <p:nvPr>
            <p:ph type="sldImg" idx="4294967295"/>
          </p:nvPr>
        </p:nvSpPr>
        <p:spPr>
          <a:ln/>
        </p:spPr>
      </p:sp>
      <p:sp>
        <p:nvSpPr>
          <p:cNvPr id="121859" name="备注占位符 2"/>
          <p:cNvSpPr>
            <a:spLocks noGrp="1" noChangeArrowheads="1"/>
          </p:cNvSpPr>
          <p:nvPr>
            <p:ph type="body" idx="4294967295"/>
          </p:nvPr>
        </p:nvSpPr>
        <p:spPr>
          <a:noFill/>
          <a:ln/>
        </p:spPr>
        <p:txBody>
          <a:bodyPr>
            <a:prstTxWarp prst="textNoShape">
              <a:avLst/>
            </a:prstTxWarp>
          </a:bodyPr>
          <a:lstStyle/>
          <a:p>
            <a:pPr marL="342900" indent="-342900" eaLnBrk="1" hangingPunct="1">
              <a:spcBef>
                <a:spcPct val="20000"/>
              </a:spcBef>
            </a:pPr>
            <a:r>
              <a:rPr lang="en-US" altLang="zh-CN" smtClean="0">
                <a:latin typeface="Comic Sans MS" pitchFamily="66" charset="0"/>
                <a:ea typeface="隶书" pitchFamily="49" charset="-122"/>
              </a:rPr>
              <a:t>(4)</a:t>
            </a:r>
            <a:r>
              <a:rPr lang="zh-CN" altLang="en-US" smtClean="0">
                <a:latin typeface="Comic Sans MS" pitchFamily="66" charset="0"/>
                <a:ea typeface="隶书" pitchFamily="49" charset="-122"/>
              </a:rPr>
              <a:t>从经济、劳动力因素看，甲区域人口密集，劳动力资源丰富；乙区域工业发达，劳动力素质高。此题注意审题，只需从经济、劳动力两方面回答，不需答其他方面。</a:t>
            </a:r>
          </a:p>
          <a:p>
            <a:pPr marL="342900" indent="-342900" eaLnBrk="1" hangingPunct="1">
              <a:spcBef>
                <a:spcPct val="20000"/>
              </a:spcBef>
            </a:pPr>
            <a:r>
              <a:rPr lang="en-US" altLang="zh-CN" smtClean="0">
                <a:latin typeface="Comic Sans MS" pitchFamily="66" charset="0"/>
                <a:ea typeface="隶书" pitchFamily="49" charset="-122"/>
              </a:rPr>
              <a:t>(5)</a:t>
            </a:r>
            <a:r>
              <a:rPr lang="zh-CN" altLang="en-US" smtClean="0">
                <a:latin typeface="Comic Sans MS" pitchFamily="66" charset="0"/>
                <a:ea typeface="隶书" pitchFamily="49" charset="-122"/>
              </a:rPr>
              <a:t>从饼图中可知</a:t>
            </a:r>
            <a:r>
              <a:rPr lang="en-US" altLang="zh-CN" smtClean="0">
                <a:latin typeface="Comic Sans MS" pitchFamily="66" charset="0"/>
                <a:ea typeface="隶书" pitchFamily="49" charset="-122"/>
              </a:rPr>
              <a:t>C</a:t>
            </a:r>
            <a:r>
              <a:rPr lang="zh-CN" altLang="en-US" smtClean="0">
                <a:latin typeface="Comic Sans MS" pitchFamily="66" charset="0"/>
                <a:ea typeface="隶书" pitchFamily="49" charset="-122"/>
              </a:rPr>
              <a:t>城市最大工业部门是航空航天，属于技术密集型工业，结合工业布局的区位因素和技术密集型工业的特点来回答其发展的有利条件。</a:t>
            </a:r>
          </a:p>
          <a:p>
            <a:pPr marL="342900" indent="-342900" eaLnBrk="1" hangingPunct="1"/>
            <a:endParaRPr lang="zh-CN" altLang="en-US" smtClean="0"/>
          </a:p>
        </p:txBody>
      </p:sp>
      <p:sp>
        <p:nvSpPr>
          <p:cNvPr id="121860" name="灯片编号占位符 3"/>
          <p:cNvSpPr>
            <a:spLocks noGrp="1" noChangeArrowheads="1"/>
          </p:cNvSpPr>
          <p:nvPr/>
        </p:nvSpPr>
        <p:spPr bwMode="auto">
          <a:xfrm>
            <a:off x="3885010" y="8684684"/>
            <a:ext cx="2971800" cy="457200"/>
          </a:xfrm>
          <a:prstGeom prst="rect">
            <a:avLst/>
          </a:prstGeom>
          <a:noFill/>
          <a:ln w="9525">
            <a:noFill/>
            <a:miter lim="800000"/>
            <a:headEnd/>
            <a:tailEnd/>
          </a:ln>
        </p:spPr>
        <p:txBody>
          <a:bodyPr anchor="b"/>
          <a:lstStyle/>
          <a:p>
            <a:fld id="{F7E73E35-4E63-4C8A-9EAF-BC18A5E9711B}" type="slidenum">
              <a:rPr lang="zh-CN" altLang="en-US"/>
              <a:pPr/>
              <a:t>33</a:t>
            </a:fld>
            <a:endParaRPr lang="zh-CN" altLang="en-US"/>
          </a:p>
        </p:txBody>
      </p:sp>
    </p:spTree>
    <p:extLst>
      <p:ext uri="{BB962C8B-B14F-4D97-AF65-F5344CB8AC3E}">
        <p14:creationId xmlns:p14="http://schemas.microsoft.com/office/powerpoint/2010/main" val="175205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ChangeArrowheads="1" noTextEdit="1"/>
          </p:cNvSpPr>
          <p:nvPr>
            <p:ph type="sldImg" idx="4294967295"/>
          </p:nvPr>
        </p:nvSpPr>
        <p:spPr>
          <a:ln/>
        </p:spPr>
      </p:sp>
      <p:sp>
        <p:nvSpPr>
          <p:cNvPr id="122883" name="备注占位符 2"/>
          <p:cNvSpPr>
            <a:spLocks noGrp="1" noChangeArrowheads="1"/>
          </p:cNvSpPr>
          <p:nvPr>
            <p:ph type="body" idx="4294967295"/>
          </p:nvPr>
        </p:nvSpPr>
        <p:spPr>
          <a:noFill/>
          <a:ln/>
        </p:spPr>
        <p:txBody>
          <a:bodyPr>
            <a:prstTxWarp prst="textNoShape">
              <a:avLst/>
            </a:prstTxWarp>
          </a:bodyPr>
          <a:lstStyle/>
          <a:p>
            <a:pPr marL="342900" indent="-342900" eaLnBrk="1" hangingPunct="1">
              <a:spcBef>
                <a:spcPct val="20000"/>
              </a:spcBef>
            </a:pPr>
            <a:r>
              <a:rPr lang="en-US" altLang="zh-CN" smtClean="0">
                <a:latin typeface="Comic Sans MS" pitchFamily="66" charset="0"/>
                <a:ea typeface="隶书" pitchFamily="49" charset="-122"/>
              </a:rPr>
              <a:t>(4)</a:t>
            </a:r>
            <a:r>
              <a:rPr lang="zh-CN" altLang="en-US" smtClean="0">
                <a:latin typeface="Comic Sans MS" pitchFamily="66" charset="0"/>
                <a:ea typeface="隶书" pitchFamily="49" charset="-122"/>
              </a:rPr>
              <a:t>从经济、劳动力因素看，甲区域人口密集，劳动力资源丰富；乙区域工业发达，劳动力素质高。此题注意审题，只需从经济、劳动力两方面回答，不需答其他方面。</a:t>
            </a:r>
          </a:p>
          <a:p>
            <a:pPr marL="342900" indent="-342900" eaLnBrk="1" hangingPunct="1">
              <a:spcBef>
                <a:spcPct val="20000"/>
              </a:spcBef>
            </a:pPr>
            <a:r>
              <a:rPr lang="en-US" altLang="zh-CN" smtClean="0">
                <a:latin typeface="Comic Sans MS" pitchFamily="66" charset="0"/>
                <a:ea typeface="隶书" pitchFamily="49" charset="-122"/>
              </a:rPr>
              <a:t>(5)</a:t>
            </a:r>
            <a:r>
              <a:rPr lang="zh-CN" altLang="en-US" smtClean="0">
                <a:latin typeface="Comic Sans MS" pitchFamily="66" charset="0"/>
                <a:ea typeface="隶书" pitchFamily="49" charset="-122"/>
              </a:rPr>
              <a:t>从饼图中可知</a:t>
            </a:r>
            <a:r>
              <a:rPr lang="en-US" altLang="zh-CN" smtClean="0">
                <a:latin typeface="Comic Sans MS" pitchFamily="66" charset="0"/>
                <a:ea typeface="隶书" pitchFamily="49" charset="-122"/>
              </a:rPr>
              <a:t>C</a:t>
            </a:r>
            <a:r>
              <a:rPr lang="zh-CN" altLang="en-US" smtClean="0">
                <a:latin typeface="Comic Sans MS" pitchFamily="66" charset="0"/>
                <a:ea typeface="隶书" pitchFamily="49" charset="-122"/>
              </a:rPr>
              <a:t>城市最大工业部门是航空航天，属于技术密集型工业，结合工业布局的区位因素和技术密集型工业的特点来回答其发展的有利条件。</a:t>
            </a:r>
          </a:p>
          <a:p>
            <a:pPr marL="342900" indent="-342900" eaLnBrk="1" hangingPunct="1"/>
            <a:endParaRPr lang="zh-CN" altLang="en-US" smtClean="0"/>
          </a:p>
        </p:txBody>
      </p:sp>
      <p:sp>
        <p:nvSpPr>
          <p:cNvPr id="122884" name="灯片编号占位符 3"/>
          <p:cNvSpPr>
            <a:spLocks noGrp="1" noChangeArrowheads="1"/>
          </p:cNvSpPr>
          <p:nvPr/>
        </p:nvSpPr>
        <p:spPr bwMode="auto">
          <a:xfrm>
            <a:off x="3885010" y="8684684"/>
            <a:ext cx="2971800" cy="457200"/>
          </a:xfrm>
          <a:prstGeom prst="rect">
            <a:avLst/>
          </a:prstGeom>
          <a:noFill/>
          <a:ln w="9525">
            <a:noFill/>
            <a:miter lim="800000"/>
            <a:headEnd/>
            <a:tailEnd/>
          </a:ln>
        </p:spPr>
        <p:txBody>
          <a:bodyPr anchor="b"/>
          <a:lstStyle/>
          <a:p>
            <a:fld id="{9BDA161E-9B8E-4653-AC6A-18C5E0D1DAAE}" type="slidenum">
              <a:rPr lang="zh-CN" altLang="en-US"/>
              <a:pPr/>
              <a:t>36</a:t>
            </a:fld>
            <a:endParaRPr lang="zh-CN" altLang="en-US"/>
          </a:p>
        </p:txBody>
      </p:sp>
    </p:spTree>
    <p:extLst>
      <p:ext uri="{BB962C8B-B14F-4D97-AF65-F5344CB8AC3E}">
        <p14:creationId xmlns:p14="http://schemas.microsoft.com/office/powerpoint/2010/main" val="2915638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38498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ChangeArrowheads="1" noTextEdit="1"/>
          </p:cNvSpPr>
          <p:nvPr>
            <p:ph type="sldImg" idx="4294967295"/>
          </p:nvPr>
        </p:nvSpPr>
        <p:spPr>
          <a:ln/>
        </p:spPr>
      </p:sp>
      <p:sp>
        <p:nvSpPr>
          <p:cNvPr id="120835" name="备注占位符 2"/>
          <p:cNvSpPr>
            <a:spLocks noGrp="1" noChangeArrowheads="1"/>
          </p:cNvSpPr>
          <p:nvPr>
            <p:ph type="body" idx="4294967295"/>
          </p:nvPr>
        </p:nvSpPr>
        <p:spPr>
          <a:noFill/>
          <a:ln/>
        </p:spPr>
        <p:txBody>
          <a:bodyPr>
            <a:prstTxWarp prst="textNoShape">
              <a:avLst/>
            </a:prstTxWarp>
          </a:bodyPr>
          <a:lstStyle/>
          <a:p>
            <a:pPr marL="342900" indent="-342900" eaLnBrk="1" hangingPunct="1">
              <a:spcBef>
                <a:spcPct val="20000"/>
              </a:spcBef>
            </a:pPr>
            <a:r>
              <a:rPr lang="en-US" altLang="zh-CN" smtClean="0">
                <a:latin typeface="Comic Sans MS" pitchFamily="66" charset="0"/>
                <a:ea typeface="隶书" pitchFamily="49" charset="-122"/>
              </a:rPr>
              <a:t>(4)</a:t>
            </a:r>
            <a:r>
              <a:rPr lang="zh-CN" altLang="en-US" smtClean="0">
                <a:latin typeface="Comic Sans MS" pitchFamily="66" charset="0"/>
                <a:ea typeface="隶书" pitchFamily="49" charset="-122"/>
              </a:rPr>
              <a:t>从经济、劳动力因素看，甲区域人口密集，劳动力资源丰富；乙区域工业发达，劳动力素质高。此题注意审题，只需从经济、劳动力两方面回答，不需答其他方面。</a:t>
            </a:r>
          </a:p>
          <a:p>
            <a:pPr marL="342900" indent="-342900" eaLnBrk="1" hangingPunct="1">
              <a:spcBef>
                <a:spcPct val="20000"/>
              </a:spcBef>
            </a:pPr>
            <a:r>
              <a:rPr lang="en-US" altLang="zh-CN" smtClean="0">
                <a:latin typeface="Comic Sans MS" pitchFamily="66" charset="0"/>
                <a:ea typeface="隶书" pitchFamily="49" charset="-122"/>
              </a:rPr>
              <a:t>(5)</a:t>
            </a:r>
            <a:r>
              <a:rPr lang="zh-CN" altLang="en-US" smtClean="0">
                <a:latin typeface="Comic Sans MS" pitchFamily="66" charset="0"/>
                <a:ea typeface="隶书" pitchFamily="49" charset="-122"/>
              </a:rPr>
              <a:t>从饼图中可知</a:t>
            </a:r>
            <a:r>
              <a:rPr lang="en-US" altLang="zh-CN" smtClean="0">
                <a:latin typeface="Comic Sans MS" pitchFamily="66" charset="0"/>
                <a:ea typeface="隶书" pitchFamily="49" charset="-122"/>
              </a:rPr>
              <a:t>C</a:t>
            </a:r>
            <a:r>
              <a:rPr lang="zh-CN" altLang="en-US" smtClean="0">
                <a:latin typeface="Comic Sans MS" pitchFamily="66" charset="0"/>
                <a:ea typeface="隶书" pitchFamily="49" charset="-122"/>
              </a:rPr>
              <a:t>城市最大工业部门是航空航天，属于技术密集型工业，结合工业布局的区位因素和技术密集型工业的特点来回答其发展的有利条件。</a:t>
            </a:r>
          </a:p>
          <a:p>
            <a:pPr marL="342900" indent="-342900" eaLnBrk="1" hangingPunct="1"/>
            <a:endParaRPr lang="zh-CN" altLang="en-US" smtClean="0"/>
          </a:p>
        </p:txBody>
      </p:sp>
      <p:sp>
        <p:nvSpPr>
          <p:cNvPr id="120836" name="灯片编号占位符 3"/>
          <p:cNvSpPr>
            <a:spLocks noGrp="1" noChangeArrowheads="1"/>
          </p:cNvSpPr>
          <p:nvPr/>
        </p:nvSpPr>
        <p:spPr bwMode="auto">
          <a:xfrm>
            <a:off x="3885010" y="8684684"/>
            <a:ext cx="2971800" cy="457200"/>
          </a:xfrm>
          <a:prstGeom prst="rect">
            <a:avLst/>
          </a:prstGeom>
          <a:noFill/>
          <a:ln w="9525">
            <a:noFill/>
            <a:miter lim="800000"/>
            <a:headEnd/>
            <a:tailEnd/>
          </a:ln>
        </p:spPr>
        <p:txBody>
          <a:bodyPr anchor="b"/>
          <a:lstStyle/>
          <a:p>
            <a:fld id="{6E056C8C-ADDE-4D41-8B4E-001810B7D228}" type="slidenum">
              <a:rPr lang="zh-CN" altLang="en-US"/>
              <a:pPr/>
              <a:t>83</a:t>
            </a:fld>
            <a:endParaRPr lang="zh-CN" altLang="en-US"/>
          </a:p>
        </p:txBody>
      </p:sp>
    </p:spTree>
    <p:extLst>
      <p:ext uri="{BB962C8B-B14F-4D97-AF65-F5344CB8AC3E}">
        <p14:creationId xmlns:p14="http://schemas.microsoft.com/office/powerpoint/2010/main" val="126098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达拉斯市（</a:t>
            </a:r>
            <a:r>
              <a:rPr lang="en-US" altLang="zh-CN" sz="1200" b="0" i="0" kern="1200" dirty="0" smtClean="0">
                <a:solidFill>
                  <a:schemeClr val="tx1"/>
                </a:solidFill>
                <a:effectLst/>
                <a:latin typeface="+mn-lt"/>
                <a:ea typeface="+mn-ea"/>
                <a:cs typeface="+mn-cs"/>
              </a:rPr>
              <a:t>Dallas</a:t>
            </a:r>
            <a:r>
              <a:rPr lang="zh-CN" altLang="en-US" sz="1200" b="0" i="0" kern="1200" dirty="0" smtClean="0">
                <a:solidFill>
                  <a:schemeClr val="tx1"/>
                </a:solidFill>
                <a:effectLst/>
                <a:latin typeface="+mn-lt"/>
                <a:ea typeface="+mn-ea"/>
                <a:cs typeface="+mn-cs"/>
              </a:rPr>
              <a:t>），位于美国得克萨斯州，是美国德克萨斯州第三大城市，美国第九大城市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99</a:t>
            </a:fld>
            <a:endParaRPr lang="zh-CN" altLang="en-US"/>
          </a:p>
        </p:txBody>
      </p:sp>
    </p:spTree>
    <p:extLst>
      <p:ext uri="{BB962C8B-B14F-4D97-AF65-F5344CB8AC3E}">
        <p14:creationId xmlns:p14="http://schemas.microsoft.com/office/powerpoint/2010/main" val="279551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3471325-AA88-415E-AF31-CBB8FF9473C2}" type="slidenum">
              <a:rPr lang="en-US" altLang="zh-CN" smtClean="0"/>
              <a:pPr/>
              <a:t>102</a:t>
            </a:fld>
            <a:endParaRPr lang="en-US" altLang="zh-CN" smtClean="0"/>
          </a:p>
        </p:txBody>
      </p:sp>
      <p:sp>
        <p:nvSpPr>
          <p:cNvPr id="82947" name="幻灯片图像占位符 1"/>
          <p:cNvSpPr>
            <a:spLocks noGrp="1" noRot="1" noChangeAspect="1" noTextEdit="1"/>
          </p:cNvSpPr>
          <p:nvPr>
            <p:ph type="sldImg"/>
          </p:nvPr>
        </p:nvSpPr>
        <p:spPr bwMode="auto">
          <a:noFill/>
          <a:ln>
            <a:solidFill>
              <a:srgbClr val="000000"/>
            </a:solidFill>
            <a:miter lim="800000"/>
            <a:headEnd/>
            <a:tailEnd/>
          </a:ln>
        </p:spPr>
      </p:sp>
      <p:sp>
        <p:nvSpPr>
          <p:cNvPr id="8294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82949"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spcBef>
                <a:spcPct val="50000"/>
              </a:spcBef>
            </a:pPr>
            <a:fld id="{84D9E787-CAB1-4F2E-A31A-6E4057CF5800}" type="slidenum">
              <a:rPr kumimoji="1" lang="en-US" altLang="zh-CN" sz="1200">
                <a:solidFill>
                  <a:srgbClr val="FF6600"/>
                </a:solidFill>
                <a:latin typeface="Times New Roman" pitchFamily="18" charset="0"/>
                <a:ea typeface="隶书" pitchFamily="49" charset="-122"/>
              </a:rPr>
              <a:pPr algn="r">
                <a:spcBef>
                  <a:spcPct val="50000"/>
                </a:spcBef>
              </a:pPr>
              <a:t>102</a:t>
            </a:fld>
            <a:endParaRPr kumimoji="1" lang="en-US" altLang="zh-CN" sz="1200">
              <a:solidFill>
                <a:srgbClr val="FF6600"/>
              </a:solidFill>
              <a:latin typeface="Times New Roman" pitchFamily="18" charset="0"/>
              <a:ea typeface="隶书" pitchFamily="49" charset="-122"/>
            </a:endParaRPr>
          </a:p>
        </p:txBody>
      </p:sp>
    </p:spTree>
    <p:extLst>
      <p:ext uri="{BB962C8B-B14F-4D97-AF65-F5344CB8AC3E}">
        <p14:creationId xmlns:p14="http://schemas.microsoft.com/office/powerpoint/2010/main" val="3059018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788C4D4-4A17-46F4-8DC5-47C17A2281EF}" type="slidenum">
              <a:rPr lang="en-US" altLang="zh-CN" smtClean="0"/>
              <a:pPr/>
              <a:t>103</a:t>
            </a:fld>
            <a:endParaRPr lang="en-US" altLang="zh-CN" smtClean="0"/>
          </a:p>
        </p:txBody>
      </p:sp>
      <p:sp>
        <p:nvSpPr>
          <p:cNvPr id="83971" name="幻灯片图像占位符 1"/>
          <p:cNvSpPr>
            <a:spLocks noGrp="1" noRot="1" noChangeAspect="1" noTextEdit="1"/>
          </p:cNvSpPr>
          <p:nvPr>
            <p:ph type="sldImg"/>
          </p:nvPr>
        </p:nvSpPr>
        <p:spPr bwMode="auto">
          <a:noFill/>
          <a:ln>
            <a:solidFill>
              <a:srgbClr val="000000"/>
            </a:solidFill>
            <a:miter lim="800000"/>
            <a:headEnd/>
            <a:tailEnd/>
          </a:ln>
        </p:spPr>
      </p:sp>
      <p:sp>
        <p:nvSpPr>
          <p:cNvPr id="8397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
        <p:nvSpPr>
          <p:cNvPr id="83973"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spcBef>
                <a:spcPct val="50000"/>
              </a:spcBef>
            </a:pPr>
            <a:fld id="{628733C4-7CF1-454E-A4C6-6F6E79493D87}" type="slidenum">
              <a:rPr kumimoji="1" lang="en-US" altLang="zh-CN" sz="1200">
                <a:solidFill>
                  <a:srgbClr val="FF6600"/>
                </a:solidFill>
                <a:latin typeface="Times New Roman" pitchFamily="18" charset="0"/>
                <a:ea typeface="隶书" pitchFamily="49" charset="-122"/>
              </a:rPr>
              <a:pPr algn="r">
                <a:spcBef>
                  <a:spcPct val="50000"/>
                </a:spcBef>
              </a:pPr>
              <a:t>103</a:t>
            </a:fld>
            <a:endParaRPr kumimoji="1" lang="en-US" altLang="zh-CN" sz="1200">
              <a:solidFill>
                <a:srgbClr val="FF6600"/>
              </a:solidFill>
              <a:latin typeface="Times New Roman" pitchFamily="18" charset="0"/>
              <a:ea typeface="隶书" pitchFamily="49" charset="-122"/>
            </a:endParaRPr>
          </a:p>
        </p:txBody>
      </p:sp>
    </p:spTree>
    <p:extLst>
      <p:ext uri="{BB962C8B-B14F-4D97-AF65-F5344CB8AC3E}">
        <p14:creationId xmlns:p14="http://schemas.microsoft.com/office/powerpoint/2010/main" val="275441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7"/>
            <a:ext cx="6858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4" y="365125"/>
            <a:ext cx="5800725" cy="58118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90500" y="1016000"/>
            <a:ext cx="4785360" cy="5059680"/>
          </a:xfrm>
        </p:spPr>
        <p:txBody>
          <a:bodyPr/>
          <a:lstStyle/>
          <a:p>
            <a:endParaRPr lang="zh-CN" altLang="en-US"/>
          </a:p>
        </p:txBody>
      </p:sp>
      <p:sp>
        <p:nvSpPr>
          <p:cNvPr id="13" name="图片占位符 12"/>
          <p:cNvSpPr>
            <a:spLocks noGrp="1"/>
          </p:cNvSpPr>
          <p:nvPr>
            <p:ph type="pic" sz="quarter" idx="11"/>
          </p:nvPr>
        </p:nvSpPr>
        <p:spPr>
          <a:xfrm>
            <a:off x="2141220" y="2438400"/>
            <a:ext cx="1684020" cy="2245360"/>
          </a:xfrm>
          <a:custGeom>
            <a:avLst/>
            <a:gdLst>
              <a:gd name="connsiteX0" fmla="*/ 1122680 w 2245360"/>
              <a:gd name="connsiteY0" fmla="*/ 0 h 2245360"/>
              <a:gd name="connsiteX1" fmla="*/ 2245360 w 2245360"/>
              <a:gd name="connsiteY1" fmla="*/ 1122680 h 2245360"/>
              <a:gd name="connsiteX2" fmla="*/ 1122680 w 2245360"/>
              <a:gd name="connsiteY2" fmla="*/ 2245360 h 2245360"/>
              <a:gd name="connsiteX3" fmla="*/ 0 w 2245360"/>
              <a:gd name="connsiteY3" fmla="*/ 1122680 h 2245360"/>
              <a:gd name="connsiteX4" fmla="*/ 1122680 w 2245360"/>
              <a:gd name="connsiteY4" fmla="*/ 0 h 224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360" h="2245360">
                <a:moveTo>
                  <a:pt x="1122680" y="0"/>
                </a:moveTo>
                <a:cubicBezTo>
                  <a:pt x="1742719" y="0"/>
                  <a:pt x="2245360" y="502641"/>
                  <a:pt x="2245360" y="1122680"/>
                </a:cubicBezTo>
                <a:cubicBezTo>
                  <a:pt x="2245360" y="1742719"/>
                  <a:pt x="1742719" y="2245360"/>
                  <a:pt x="1122680" y="2245360"/>
                </a:cubicBezTo>
                <a:cubicBezTo>
                  <a:pt x="502641" y="2245360"/>
                  <a:pt x="0" y="1742719"/>
                  <a:pt x="0" y="1122680"/>
                </a:cubicBezTo>
                <a:cubicBezTo>
                  <a:pt x="0" y="502641"/>
                  <a:pt x="502641" y="0"/>
                  <a:pt x="1122680" y="0"/>
                </a:cubicBezTo>
                <a:close/>
              </a:path>
            </a:pathLst>
          </a:custGeom>
          <a:solidFill>
            <a:schemeClr val="accent2">
              <a:lumMod val="40000"/>
              <a:lumOff val="60000"/>
            </a:schemeClr>
          </a:solidFill>
          <a:ln w="38100">
            <a:solidFill>
              <a:schemeClr val="bg1"/>
            </a:solidFill>
          </a:ln>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5"/>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4"/>
            <a:ext cx="38862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4"/>
            <a:ext cx="38862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1" y="2505078"/>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6"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6" y="2505078"/>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pPr/>
              <a:t>2020/12/3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2020/12/3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2020/12/3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4"/>
            <a:ext cx="7886700" cy="435133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pPr/>
              <a:t>2020/12/3</a:t>
            </a:fld>
            <a:endParaRPr lang="zh-CN" altLang="en-US"/>
          </a:p>
        </p:txBody>
      </p:sp>
      <p:sp>
        <p:nvSpPr>
          <p:cNvPr id="5" name="页脚占位符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151.jpeg"/><Relationship Id="rId3" Type="http://schemas.openxmlformats.org/officeDocument/2006/relationships/image" Target="../media/image146.jpeg"/><Relationship Id="rId7" Type="http://schemas.openxmlformats.org/officeDocument/2006/relationships/image" Target="../media/image150.jpeg"/><Relationship Id="rId2" Type="http://schemas.openxmlformats.org/officeDocument/2006/relationships/image" Target="../media/image145.jpeg"/><Relationship Id="rId1" Type="http://schemas.openxmlformats.org/officeDocument/2006/relationships/slideLayout" Target="../slideLayouts/slideLayout1.xml"/><Relationship Id="rId6" Type="http://schemas.openxmlformats.org/officeDocument/2006/relationships/image" Target="../media/image149.jpeg"/><Relationship Id="rId5" Type="http://schemas.openxmlformats.org/officeDocument/2006/relationships/image" Target="../media/image148.png"/><Relationship Id="rId4" Type="http://schemas.openxmlformats.org/officeDocument/2006/relationships/image" Target="../media/image147.jpeg"/><Relationship Id="rId9" Type="http://schemas.openxmlformats.org/officeDocument/2006/relationships/image" Target="../media/image152.jpe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6.jpeg"/></Relationships>
</file>

<file path=ppt/slides/_rels/slide1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4.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diyifanwen.com/fengjingtupian/meiguo/011227616.htm"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15wz15.TIF" TargetMode="External"/><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15WZ16.tif" TargetMode="Externa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Layout" Target="../slideLayouts/slideLayout1.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79.jpeg"/></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82.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png"/><Relationship Id="rId10" Type="http://schemas.openxmlformats.org/officeDocument/2006/relationships/image" Target="../media/image92.jpeg"/><Relationship Id="rId4" Type="http://schemas.openxmlformats.org/officeDocument/2006/relationships/image" Target="../media/image86.png"/><Relationship Id="rId9" Type="http://schemas.openxmlformats.org/officeDocument/2006/relationships/image" Target="../media/image91.jpe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7.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7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7.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7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1.xml"/><Relationship Id="rId4" Type="http://schemas.openxmlformats.org/officeDocument/2006/relationships/image" Target="../media/image113.jpeg"/></Relationships>
</file>

<file path=ppt/slides/_rels/slide7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slide" Target="slide6.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9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6.jpeg"/><Relationship Id="rId1" Type="http://schemas.openxmlformats.org/officeDocument/2006/relationships/slideLayout" Target="../slideLayouts/slideLayout2.xml"/><Relationship Id="rId5" Type="http://schemas.openxmlformats.org/officeDocument/2006/relationships/image" Target="../media/image125.jpeg"/><Relationship Id="rId4" Type="http://schemas.openxmlformats.org/officeDocument/2006/relationships/image" Target="../media/image124.png"/></Relationships>
</file>

<file path=ppt/slides/_rels/slide9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16.jpe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 Id="rId5" Type="http://schemas.openxmlformats.org/officeDocument/2006/relationships/image" Target="../media/image132.jpeg"/><Relationship Id="rId4" Type="http://schemas.openxmlformats.org/officeDocument/2006/relationships/image" Target="../media/image131.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36.jpeg"/><Relationship Id="rId7" Type="http://schemas.openxmlformats.org/officeDocument/2006/relationships/image" Target="../media/image140.jpeg"/><Relationship Id="rId2"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3.jpeg"/><Relationship Id="rId5" Type="http://schemas.openxmlformats.org/officeDocument/2006/relationships/image" Target="../media/image7.svg"/><Relationship Id="rId4"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4" name="椭圆 3"/>
          <p:cNvSpPr/>
          <p:nvPr/>
        </p:nvSpPr>
        <p:spPr>
          <a:xfrm>
            <a:off x="4926336" y="1205234"/>
            <a:ext cx="4463415" cy="4321175"/>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890" y="2062481"/>
            <a:ext cx="7938770" cy="2731771"/>
          </a:xfrm>
          <a:prstGeom prst="rect">
            <a:avLst/>
          </a:prstGeom>
          <a:solidFill>
            <a:srgbClr val="00B0F0">
              <a:alpha val="50000"/>
            </a:srgbClr>
          </a:solidFill>
          <a:ln w="76200" cmpd="thickThi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403220" y="-12066"/>
            <a:ext cx="3749675" cy="837152"/>
          </a:xfrm>
          <a:prstGeom prst="rect">
            <a:avLst/>
          </a:prstGeom>
          <a:noFill/>
          <a:effectLst>
            <a:outerShdw blurRad="50800" dist="38100" dir="18900000" algn="bl" rotWithShape="0">
              <a:prstClr val="black">
                <a:alpha val="40000"/>
              </a:prstClr>
            </a:outerShdw>
          </a:effectLst>
        </p:spPr>
        <p:txBody>
          <a:bodyPr wrap="square" rtlCol="0">
            <a:spAutoFit/>
          </a:bodyPr>
          <a:lstStyle/>
          <a:p>
            <a:pPr>
              <a:lnSpc>
                <a:spcPct val="110000"/>
              </a:lnSpc>
            </a:pPr>
            <a:r>
              <a:rPr lang="zh-CN" altLang="en-US" sz="4400" b="1" i="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charset="-122"/>
                <a:ea typeface="微软雅黑" panose="020B0503020204020204" charset="-122"/>
              </a:rPr>
              <a:t>世界地理分区</a:t>
            </a:r>
          </a:p>
        </p:txBody>
      </p:sp>
      <p:sp>
        <p:nvSpPr>
          <p:cNvPr id="2" name="文本框 1"/>
          <p:cNvSpPr txBox="1"/>
          <p:nvPr/>
        </p:nvSpPr>
        <p:spPr>
          <a:xfrm>
            <a:off x="540004" y="2808025"/>
            <a:ext cx="4817344" cy="1200329"/>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北美与美国</a:t>
            </a:r>
          </a:p>
        </p:txBody>
      </p:sp>
      <p:sp>
        <p:nvSpPr>
          <p:cNvPr id="5" name="文本框 4"/>
          <p:cNvSpPr txBox="1"/>
          <p:nvPr/>
        </p:nvSpPr>
        <p:spPr>
          <a:xfrm>
            <a:off x="289561" y="1332014"/>
            <a:ext cx="2040943" cy="830997"/>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4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宋体" panose="02010600030101010101" pitchFamily="2" charset="-122"/>
                <a:ea typeface="宋体" panose="02010600030101010101" pitchFamily="2" charset="-122"/>
              </a:rPr>
              <a:t>第九节</a:t>
            </a:r>
          </a:p>
        </p:txBody>
      </p:sp>
      <p:pic>
        <p:nvPicPr>
          <p:cNvPr id="3" name="图片 2" descr="【北美】_副本"/>
          <p:cNvPicPr>
            <a:picLocks noChangeAspect="1"/>
          </p:cNvPicPr>
          <p:nvPr/>
        </p:nvPicPr>
        <p:blipFill>
          <a:blip r:embed="rId3" cstate="print"/>
          <a:stretch>
            <a:fillRect/>
          </a:stretch>
        </p:blipFill>
        <p:spPr>
          <a:xfrm>
            <a:off x="5233676" y="1458595"/>
            <a:ext cx="3918585" cy="3823971"/>
          </a:xfrm>
          <a:prstGeom prst="rect">
            <a:avLst/>
          </a:prstGeom>
          <a:effectLst>
            <a:outerShdw blurRad="63500" algn="ctr"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0" y="784225"/>
            <a:ext cx="9144000" cy="6073775"/>
          </a:xfrm>
          <a:prstGeom prst="rect">
            <a:avLst/>
          </a:prstGeom>
          <a:noFill/>
          <a:ln w="9525">
            <a:noFill/>
            <a:miter lim="800000"/>
            <a:headEnd/>
            <a:tailEnd/>
          </a:ln>
        </p:spPr>
      </p:pic>
      <p:sp>
        <p:nvSpPr>
          <p:cNvPr id="18435" name="Text Box 3"/>
          <p:cNvSpPr txBox="1">
            <a:spLocks noChangeArrowheads="1"/>
          </p:cNvSpPr>
          <p:nvPr/>
        </p:nvSpPr>
        <p:spPr bwMode="auto">
          <a:xfrm>
            <a:off x="838200" y="0"/>
            <a:ext cx="6324600" cy="641350"/>
          </a:xfrm>
          <a:prstGeom prst="rect">
            <a:avLst/>
          </a:prstGeom>
          <a:noFill/>
          <a:ln w="9525">
            <a:noFill/>
            <a:miter lim="800000"/>
            <a:headEnd/>
            <a:tailEnd/>
          </a:ln>
        </p:spPr>
        <p:txBody>
          <a:bodyPr>
            <a:spAutoFit/>
          </a:bodyPr>
          <a:lstStyle/>
          <a:p>
            <a:pPr algn="ctr">
              <a:spcBef>
                <a:spcPct val="50000"/>
              </a:spcBef>
            </a:pPr>
            <a:r>
              <a:rPr lang="zh-CN" altLang="en-US" sz="3600"/>
              <a:t>科罗拉多</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timg (2)_副本"/>
          <p:cNvPicPr>
            <a:picLocks noChangeAspect="1"/>
          </p:cNvPicPr>
          <p:nvPr/>
        </p:nvPicPr>
        <p:blipFill>
          <a:blip r:embed="rId2" cstate="print"/>
          <a:srcRect t="5505" b="1530"/>
          <a:stretch>
            <a:fillRect/>
          </a:stretch>
        </p:blipFill>
        <p:spPr>
          <a:xfrm>
            <a:off x="3961765" y="3241043"/>
            <a:ext cx="5076190" cy="3488055"/>
          </a:xfrm>
          <a:prstGeom prst="rect">
            <a:avLst/>
          </a:prstGeom>
        </p:spPr>
      </p:pic>
      <p:sp>
        <p:nvSpPr>
          <p:cNvPr id="11" name="文本框 10"/>
          <p:cNvSpPr txBox="1"/>
          <p:nvPr/>
        </p:nvSpPr>
        <p:spPr>
          <a:xfrm>
            <a:off x="108003" y="1116011"/>
            <a:ext cx="8930005" cy="2055947"/>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3200" b="1" dirty="0">
                <a:solidFill>
                  <a:srgbClr val="FF0000"/>
                </a:solidFill>
                <a:latin typeface="楷体" panose="02010609060101010101" charset="-122"/>
                <a:ea typeface="楷体" panose="02010609060101010101" charset="-122"/>
                <a:cs typeface="楷体" panose="02010609060101010101" charset="-122"/>
              </a:rPr>
              <a:t>             </a:t>
            </a:r>
            <a:r>
              <a:rPr lang="en-US" altLang="zh-CN" sz="2800" b="1" dirty="0">
                <a:solidFill>
                  <a:srgbClr val="FF0000"/>
                </a:solidFill>
                <a:latin typeface="楷体" panose="02010609060101010101" charset="-122"/>
                <a:ea typeface="楷体" panose="02010609060101010101" charset="-122"/>
                <a:cs typeface="楷体" panose="02010609060101010101" charset="-122"/>
              </a:rPr>
              <a:t>  (1)</a:t>
            </a:r>
            <a:r>
              <a:rPr lang="zh-CN" altLang="en-US" sz="2800" b="1" dirty="0">
                <a:solidFill>
                  <a:srgbClr val="FF0000"/>
                </a:solidFill>
                <a:latin typeface="楷体" panose="02010609060101010101" charset="-122"/>
                <a:ea typeface="楷体" panose="02010609060101010101" charset="-122"/>
                <a:cs typeface="楷体" panose="02010609060101010101" charset="-122"/>
              </a:rPr>
              <a:t>人口：</a:t>
            </a:r>
            <a:r>
              <a:rPr lang="zh-CN" sz="2800" dirty="0">
                <a:solidFill>
                  <a:schemeClr val="tx1"/>
                </a:solidFill>
                <a:latin typeface="楷体" panose="02010609060101010101" charset="-122"/>
                <a:ea typeface="楷体" panose="02010609060101010101" charset="-122"/>
                <a:cs typeface="楷体" panose="02010609060101010101" charset="-122"/>
              </a:rPr>
              <a:t>美国是移民国家，总人口</a:t>
            </a:r>
            <a:r>
              <a:rPr lang="en-US" altLang="zh-CN" sz="2800" dirty="0">
                <a:solidFill>
                  <a:schemeClr val="tx1"/>
                </a:solidFill>
                <a:latin typeface="楷体" panose="02010609060101010101" charset="-122"/>
                <a:ea typeface="楷体" panose="02010609060101010101" charset="-122"/>
                <a:cs typeface="楷体" panose="02010609060101010101" charset="-122"/>
              </a:rPr>
              <a:t>3.26</a:t>
            </a:r>
            <a:r>
              <a:rPr lang="zh-CN" altLang="en-US" sz="2800" dirty="0">
                <a:solidFill>
                  <a:schemeClr val="tx1"/>
                </a:solidFill>
                <a:latin typeface="楷体" panose="02010609060101010101" charset="-122"/>
                <a:ea typeface="楷体" panose="02010609060101010101" charset="-122"/>
                <a:cs typeface="楷体" panose="02010609060101010101" charset="-122"/>
              </a:rPr>
              <a:t>亿，白色人种为主，黑色人口占</a:t>
            </a:r>
            <a:r>
              <a:rPr lang="en-US" altLang="zh-CN" sz="2800" dirty="0">
                <a:solidFill>
                  <a:schemeClr val="tx1"/>
                </a:solidFill>
                <a:latin typeface="楷体" panose="02010609060101010101" charset="-122"/>
                <a:ea typeface="楷体" panose="02010609060101010101" charset="-122"/>
                <a:cs typeface="楷体" panose="02010609060101010101" charset="-122"/>
              </a:rPr>
              <a:t>13%</a:t>
            </a:r>
            <a:r>
              <a:rPr lang="zh-CN" sz="2800" dirty="0">
                <a:latin typeface="楷体" panose="02010609060101010101" charset="-122"/>
                <a:ea typeface="楷体" panose="02010609060101010101" charset="-122"/>
                <a:cs typeface="楷体" panose="02010609060101010101" charset="-122"/>
                <a:sym typeface="+mn-ea"/>
              </a:rPr>
              <a:t>。美国</a:t>
            </a:r>
            <a:r>
              <a:rPr lang="zh-CN" sz="2800" dirty="0">
                <a:solidFill>
                  <a:schemeClr val="tx1"/>
                </a:solidFill>
                <a:latin typeface="楷体" panose="02010609060101010101" charset="-122"/>
                <a:ea typeface="楷体" panose="02010609060101010101" charset="-122"/>
                <a:cs typeface="楷体" panose="02010609060101010101" charset="-122"/>
                <a:sym typeface="+mn-ea"/>
              </a:rPr>
              <a:t>人口</a:t>
            </a:r>
            <a:r>
              <a:rPr lang="zh-CN" sz="2800" dirty="0">
                <a:latin typeface="楷体" panose="02010609060101010101" charset="-122"/>
                <a:ea typeface="楷体" panose="02010609060101010101" charset="-122"/>
                <a:cs typeface="楷体" panose="02010609060101010101" charset="-122"/>
                <a:sym typeface="+mn-ea"/>
              </a:rPr>
              <a:t>主要集中在</a:t>
            </a:r>
            <a:r>
              <a:rPr lang="zh-CN" sz="2800" b="1" dirty="0">
                <a:solidFill>
                  <a:srgbClr val="0221DE"/>
                </a:solidFill>
                <a:latin typeface="楷体" panose="02010609060101010101" charset="-122"/>
                <a:ea typeface="楷体" panose="02010609060101010101" charset="-122"/>
                <a:cs typeface="楷体" panose="02010609060101010101" charset="-122"/>
                <a:sym typeface="+mn-ea"/>
              </a:rPr>
              <a:t>东北五大湖及沿海平原</a:t>
            </a:r>
            <a:r>
              <a:rPr lang="zh-CN" sz="2800" dirty="0">
                <a:latin typeface="楷体" panose="02010609060101010101" charset="-122"/>
                <a:ea typeface="楷体" panose="02010609060101010101" charset="-122"/>
                <a:cs typeface="楷体" panose="02010609060101010101" charset="-122"/>
                <a:sym typeface="+mn-ea"/>
              </a:rPr>
              <a:t>，中西部内陆和高原稀少。</a:t>
            </a:r>
          </a:p>
          <a:p>
            <a:pPr>
              <a:lnSpc>
                <a:spcPct val="110000"/>
              </a:lnSpc>
            </a:pPr>
            <a:r>
              <a:rPr lang="zh-CN" sz="2800" dirty="0">
                <a:latin typeface="楷体" panose="02010609060101010101" charset="-122"/>
                <a:ea typeface="楷体" panose="02010609060101010101" charset="-122"/>
                <a:cs typeface="楷体" panose="02010609060101010101" charset="-122"/>
                <a:sym typeface="+mn-ea"/>
              </a:rPr>
              <a:t> 人口有</a:t>
            </a:r>
            <a:r>
              <a:rPr lang="zh-CN" sz="2800" b="1" dirty="0">
                <a:solidFill>
                  <a:srgbClr val="0221DE"/>
                </a:solidFill>
                <a:latin typeface="楷体" panose="02010609060101010101" charset="-122"/>
                <a:ea typeface="楷体" panose="02010609060101010101" charset="-122"/>
                <a:cs typeface="楷体" panose="02010609060101010101" charset="-122"/>
                <a:sym typeface="+mn-ea"/>
              </a:rPr>
              <a:t>从东北部向南部、西部</a:t>
            </a:r>
            <a:r>
              <a:rPr lang="en-US" altLang="zh-CN" sz="2800" b="1" dirty="0">
                <a:solidFill>
                  <a:srgbClr val="0221DE"/>
                </a:solidFill>
                <a:latin typeface="楷体" panose="02010609060101010101" charset="-122"/>
                <a:ea typeface="楷体" panose="02010609060101010101" charset="-122"/>
                <a:cs typeface="楷体" panose="02010609060101010101" charset="-122"/>
                <a:sym typeface="+mn-ea"/>
              </a:rPr>
              <a:t>“</a:t>
            </a:r>
            <a:r>
              <a:rPr lang="zh-CN" altLang="en-US" sz="2800" b="1" dirty="0">
                <a:solidFill>
                  <a:srgbClr val="0221DE"/>
                </a:solidFill>
                <a:latin typeface="楷体" panose="02010609060101010101" charset="-122"/>
                <a:ea typeface="楷体" panose="02010609060101010101" charset="-122"/>
                <a:cs typeface="楷体" panose="02010609060101010101" charset="-122"/>
                <a:sym typeface="+mn-ea"/>
              </a:rPr>
              <a:t>阳光地带</a:t>
            </a:r>
            <a:r>
              <a:rPr lang="en-US" altLang="zh-CN" sz="2800" b="1" dirty="0">
                <a:solidFill>
                  <a:srgbClr val="0221DE"/>
                </a:solidFill>
                <a:latin typeface="楷体" panose="02010609060101010101" charset="-122"/>
                <a:ea typeface="楷体" panose="02010609060101010101" charset="-122"/>
                <a:cs typeface="楷体" panose="02010609060101010101" charset="-122"/>
                <a:sym typeface="+mn-ea"/>
              </a:rPr>
              <a:t>”</a:t>
            </a:r>
            <a:r>
              <a:rPr lang="zh-CN" altLang="en-US" sz="2800" b="1" dirty="0">
                <a:solidFill>
                  <a:srgbClr val="0221DE"/>
                </a:solidFill>
                <a:latin typeface="楷体" panose="02010609060101010101" charset="-122"/>
                <a:ea typeface="楷体" panose="02010609060101010101" charset="-122"/>
                <a:cs typeface="楷体" panose="02010609060101010101" charset="-122"/>
                <a:sym typeface="+mn-ea"/>
              </a:rPr>
              <a:t>迁移</a:t>
            </a:r>
            <a:r>
              <a:rPr lang="zh-CN" altLang="en-US" sz="2800" dirty="0">
                <a:latin typeface="楷体" panose="02010609060101010101" charset="-122"/>
                <a:ea typeface="楷体" panose="02010609060101010101" charset="-122"/>
                <a:cs typeface="楷体" panose="02010609060101010101" charset="-122"/>
                <a:sym typeface="+mn-ea"/>
              </a:rPr>
              <a:t>趋势。</a:t>
            </a:r>
          </a:p>
        </p:txBody>
      </p:sp>
      <p:pic>
        <p:nvPicPr>
          <p:cNvPr id="338951" name="图片 338950" descr="8-48"/>
          <p:cNvPicPr>
            <a:picLocks noChangeAspect="1"/>
          </p:cNvPicPr>
          <p:nvPr/>
        </p:nvPicPr>
        <p:blipFill>
          <a:blip r:embed="rId3" cstate="print"/>
          <a:srcRect l="331" t="790" r="661" b="10393"/>
          <a:stretch>
            <a:fillRect/>
          </a:stretch>
        </p:blipFill>
        <p:spPr>
          <a:xfrm>
            <a:off x="3960499" y="3241041"/>
            <a:ext cx="5076825" cy="3488691"/>
          </a:xfrm>
          <a:prstGeom prst="rect">
            <a:avLst/>
          </a:prstGeom>
          <a:noFill/>
          <a:ln w="9525">
            <a:noFill/>
          </a:ln>
        </p:spPr>
      </p:pic>
      <p:pic>
        <p:nvPicPr>
          <p:cNvPr id="6" name="图片 5" descr="timg (7)_副本"/>
          <p:cNvPicPr>
            <a:picLocks noChangeAspect="1"/>
          </p:cNvPicPr>
          <p:nvPr/>
        </p:nvPicPr>
        <p:blipFill>
          <a:blip r:embed="rId4" cstate="print"/>
          <a:stretch>
            <a:fillRect/>
          </a:stretch>
        </p:blipFill>
        <p:spPr>
          <a:xfrm>
            <a:off x="3960495" y="3240405"/>
            <a:ext cx="5077460" cy="3489960"/>
          </a:xfrm>
          <a:prstGeom prst="rect">
            <a:avLst/>
          </a:prstGeom>
        </p:spPr>
      </p:pic>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8" name="文本框 7"/>
          <p:cNvSpPr txBox="1"/>
          <p:nvPr/>
        </p:nvSpPr>
        <p:spPr>
          <a:xfrm>
            <a:off x="107950" y="972007"/>
            <a:ext cx="288925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dirty="0">
                <a:solidFill>
                  <a:schemeClr val="tx1"/>
                </a:solidFill>
                <a:effectLst/>
                <a:latin typeface="+mn-ea"/>
                <a:cs typeface="+mn-ea"/>
              </a:rPr>
              <a:t> </a:t>
            </a:r>
            <a:r>
              <a:rPr lang="en-US" altLang="zh-CN" sz="3200" dirty="0">
                <a:solidFill>
                  <a:schemeClr val="tx1"/>
                </a:solidFill>
                <a:effectLst/>
                <a:latin typeface="+mn-ea"/>
                <a:cs typeface="+mn-ea"/>
              </a:rPr>
              <a:t>6</a:t>
            </a:r>
            <a:r>
              <a:rPr lang="zh-CN" altLang="en-US" sz="2400" b="1" dirty="0">
                <a:solidFill>
                  <a:schemeClr val="tx1"/>
                </a:solidFill>
                <a:effectLst/>
                <a:latin typeface="+mn-ea"/>
                <a:cs typeface="+mn-ea"/>
              </a:rPr>
              <a:t>、</a:t>
            </a:r>
            <a:r>
              <a:rPr lang="zh-CN" sz="3200" dirty="0">
                <a:solidFill>
                  <a:schemeClr val="tx1"/>
                </a:solidFill>
                <a:effectLst/>
                <a:latin typeface="+mn-ea"/>
                <a:cs typeface="+mn-ea"/>
              </a:rPr>
              <a:t>人口与城市</a:t>
            </a:r>
            <a:endParaRPr lang="zh-CN" sz="3200" b="1" dirty="0">
              <a:solidFill>
                <a:schemeClr val="tx1"/>
              </a:solidFill>
              <a:effectLst/>
              <a:latin typeface="+mn-ea"/>
              <a:ea typeface="楷体" panose="02010609060101010101" charset="-122"/>
              <a:cs typeface="+mn-ea"/>
            </a:endParaRPr>
          </a:p>
        </p:txBody>
      </p:sp>
      <p:sp>
        <p:nvSpPr>
          <p:cNvPr id="2" name="文本框 1"/>
          <p:cNvSpPr txBox="1"/>
          <p:nvPr/>
        </p:nvSpPr>
        <p:spPr>
          <a:xfrm>
            <a:off x="108003" y="3241040"/>
            <a:ext cx="3806825" cy="3496342"/>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30000"/>
              </a:lnSpc>
            </a:pPr>
            <a:r>
              <a:rPr lang="en-US" altLang="zh-CN" sz="2800" b="1">
                <a:solidFill>
                  <a:srgbClr val="FF0000"/>
                </a:solidFill>
                <a:latin typeface="楷体" panose="02010609060101010101" charset="-122"/>
                <a:ea typeface="楷体" panose="02010609060101010101" charset="-122"/>
                <a:cs typeface="楷体" panose="02010609060101010101" charset="-122"/>
              </a:rPr>
              <a:t>(2)</a:t>
            </a:r>
            <a:r>
              <a:rPr lang="zh-CN" altLang="en-US" sz="2800" b="1">
                <a:solidFill>
                  <a:srgbClr val="FF0000"/>
                </a:solidFill>
                <a:latin typeface="楷体" panose="02010609060101010101" charset="-122"/>
                <a:ea typeface="楷体" panose="02010609060101010101" charset="-122"/>
                <a:cs typeface="楷体" panose="02010609060101010101" charset="-122"/>
              </a:rPr>
              <a:t>主要城市：</a:t>
            </a:r>
          </a:p>
          <a:p>
            <a:pPr>
              <a:lnSpc>
                <a:spcPct val="110000"/>
              </a:lnSpc>
            </a:pPr>
            <a:r>
              <a:rPr lang="zh-CN" sz="2800">
                <a:latin typeface="楷体" panose="02010609060101010101" charset="-122"/>
                <a:ea typeface="楷体" panose="02010609060101010101" charset="-122"/>
                <a:cs typeface="楷体" panose="02010609060101010101" charset="-122"/>
                <a:sym typeface="+mn-ea"/>
              </a:rPr>
              <a:t>美国城市化水平高，形成了三大城市带。包括</a:t>
            </a:r>
            <a:r>
              <a:rPr lang="zh-CN" sz="2800" b="1">
                <a:solidFill>
                  <a:srgbClr val="0221DE"/>
                </a:solidFill>
                <a:latin typeface="楷体" panose="02010609060101010101" charset="-122"/>
                <a:ea typeface="楷体" panose="02010609060101010101" charset="-122"/>
                <a:cs typeface="楷体" panose="02010609060101010101" charset="-122"/>
                <a:sym typeface="+mn-ea"/>
              </a:rPr>
              <a:t>华盛顿</a:t>
            </a:r>
            <a:r>
              <a:rPr lang="zh-CN" sz="2800">
                <a:latin typeface="楷体" panose="02010609060101010101" charset="-122"/>
                <a:ea typeface="楷体" panose="02010609060101010101" charset="-122"/>
                <a:cs typeface="楷体" panose="02010609060101010101" charset="-122"/>
                <a:sym typeface="+mn-ea"/>
              </a:rPr>
              <a:t>、</a:t>
            </a:r>
            <a:r>
              <a:rPr lang="zh-CN" sz="2800" b="1">
                <a:solidFill>
                  <a:srgbClr val="0221DE"/>
                </a:solidFill>
                <a:latin typeface="楷体" panose="02010609060101010101" charset="-122"/>
                <a:ea typeface="楷体" panose="02010609060101010101" charset="-122"/>
                <a:cs typeface="楷体" panose="02010609060101010101" charset="-122"/>
                <a:sym typeface="+mn-ea"/>
              </a:rPr>
              <a:t>纽约</a:t>
            </a:r>
            <a:r>
              <a:rPr lang="zh-CN" sz="2800">
                <a:latin typeface="楷体" panose="02010609060101010101" charset="-122"/>
                <a:ea typeface="楷体" panose="02010609060101010101" charset="-122"/>
                <a:cs typeface="楷体" panose="02010609060101010101" charset="-122"/>
                <a:sym typeface="+mn-ea"/>
              </a:rPr>
              <a:t>、</a:t>
            </a:r>
            <a:r>
              <a:rPr lang="zh-CN" sz="2800" b="1">
                <a:solidFill>
                  <a:srgbClr val="0221DE"/>
                </a:solidFill>
                <a:latin typeface="楷体" panose="02010609060101010101" charset="-122"/>
                <a:ea typeface="楷体" panose="02010609060101010101" charset="-122"/>
                <a:cs typeface="楷体" panose="02010609060101010101" charset="-122"/>
                <a:sym typeface="+mn-ea"/>
              </a:rPr>
              <a:t>芝加哥</a:t>
            </a:r>
            <a:r>
              <a:rPr lang="zh-CN" sz="2800">
                <a:latin typeface="楷体" panose="02010609060101010101" charset="-122"/>
                <a:ea typeface="楷体" panose="02010609060101010101" charset="-122"/>
                <a:cs typeface="楷体" panose="02010609060101010101" charset="-122"/>
                <a:sym typeface="+mn-ea"/>
              </a:rPr>
              <a:t>、</a:t>
            </a:r>
            <a:r>
              <a:rPr lang="zh-CN" sz="2800" b="1">
                <a:solidFill>
                  <a:srgbClr val="0221DE"/>
                </a:solidFill>
                <a:latin typeface="楷体" panose="02010609060101010101" charset="-122"/>
                <a:ea typeface="楷体" panose="02010609060101010101" charset="-122"/>
                <a:cs typeface="楷体" panose="02010609060101010101" charset="-122"/>
                <a:sym typeface="+mn-ea"/>
              </a:rPr>
              <a:t>底特律</a:t>
            </a:r>
            <a:r>
              <a:rPr lang="zh-CN" sz="2800">
                <a:latin typeface="楷体" panose="02010609060101010101" charset="-122"/>
                <a:ea typeface="楷体" panose="02010609060101010101" charset="-122"/>
                <a:cs typeface="楷体" panose="02010609060101010101" charset="-122"/>
                <a:sym typeface="+mn-ea"/>
              </a:rPr>
              <a:t>、</a:t>
            </a:r>
            <a:r>
              <a:rPr lang="zh-CN" sz="2800" b="1">
                <a:solidFill>
                  <a:srgbClr val="0221DE"/>
                </a:solidFill>
                <a:latin typeface="楷体" panose="02010609060101010101" charset="-122"/>
                <a:ea typeface="楷体" panose="02010609060101010101" charset="-122"/>
                <a:cs typeface="楷体" panose="02010609060101010101" charset="-122"/>
                <a:sym typeface="+mn-ea"/>
              </a:rPr>
              <a:t>匹兹堡</a:t>
            </a:r>
            <a:r>
              <a:rPr lang="zh-CN" sz="2800">
                <a:latin typeface="楷体" panose="02010609060101010101" charset="-122"/>
                <a:ea typeface="楷体" panose="02010609060101010101" charset="-122"/>
                <a:cs typeface="楷体" panose="02010609060101010101" charset="-122"/>
                <a:sym typeface="+mn-ea"/>
              </a:rPr>
              <a:t>、</a:t>
            </a:r>
            <a:r>
              <a:rPr lang="zh-CN" sz="2800" b="1">
                <a:solidFill>
                  <a:srgbClr val="0221DE"/>
                </a:solidFill>
                <a:latin typeface="楷体" panose="02010609060101010101" charset="-122"/>
                <a:ea typeface="楷体" panose="02010609060101010101" charset="-122"/>
                <a:cs typeface="楷体" panose="02010609060101010101" charset="-122"/>
                <a:sym typeface="+mn-ea"/>
              </a:rPr>
              <a:t>旧金山</a:t>
            </a:r>
            <a:r>
              <a:rPr lang="zh-CN" sz="2800">
                <a:latin typeface="楷体" panose="02010609060101010101" charset="-122"/>
                <a:ea typeface="楷体" panose="02010609060101010101" charset="-122"/>
                <a:cs typeface="楷体" panose="02010609060101010101" charset="-122"/>
                <a:sym typeface="+mn-ea"/>
              </a:rPr>
              <a:t>、</a:t>
            </a:r>
            <a:r>
              <a:rPr lang="zh-CN" sz="2800" b="1">
                <a:solidFill>
                  <a:srgbClr val="0221DE"/>
                </a:solidFill>
                <a:latin typeface="楷体" panose="02010609060101010101" charset="-122"/>
                <a:ea typeface="楷体" panose="02010609060101010101" charset="-122"/>
                <a:cs typeface="楷体" panose="02010609060101010101" charset="-122"/>
                <a:sym typeface="+mn-ea"/>
              </a:rPr>
              <a:t>洛杉矶</a:t>
            </a:r>
            <a:r>
              <a:rPr lang="zh-CN" sz="2800">
                <a:latin typeface="楷体" panose="02010609060101010101" charset="-122"/>
                <a:ea typeface="楷体" panose="02010609060101010101" charset="-122"/>
                <a:cs typeface="楷体" panose="02010609060101010101" charset="-122"/>
                <a:sym typeface="+mn-ea"/>
              </a:rPr>
              <a:t>、</a:t>
            </a:r>
            <a:r>
              <a:rPr lang="zh-CN" sz="2800" b="1">
                <a:solidFill>
                  <a:srgbClr val="0221DE"/>
                </a:solidFill>
                <a:latin typeface="楷体" panose="02010609060101010101" charset="-122"/>
                <a:ea typeface="楷体" panose="02010609060101010101" charset="-122"/>
                <a:cs typeface="楷体" panose="02010609060101010101" charset="-122"/>
                <a:sym typeface="+mn-ea"/>
              </a:rPr>
              <a:t>休斯顿</a:t>
            </a:r>
            <a:r>
              <a:rPr lang="zh-CN" sz="2800">
                <a:latin typeface="楷体" panose="02010609060101010101" charset="-122"/>
                <a:ea typeface="楷体" panose="02010609060101010101" charset="-122"/>
                <a:cs typeface="楷体" panose="02010609060101010101" charset="-122"/>
                <a:sym typeface="+mn-ea"/>
              </a:rPr>
              <a:t>等城市。</a:t>
            </a:r>
          </a:p>
        </p:txBody>
      </p:sp>
      <p:pic>
        <p:nvPicPr>
          <p:cNvPr id="9" name="图片 8" descr="纽约_副本"/>
          <p:cNvPicPr>
            <a:picLocks noChangeAspect="1"/>
          </p:cNvPicPr>
          <p:nvPr/>
        </p:nvPicPr>
        <p:blipFill>
          <a:blip r:embed="rId5" cstate="print"/>
          <a:stretch>
            <a:fillRect/>
          </a:stretch>
        </p:blipFill>
        <p:spPr>
          <a:xfrm>
            <a:off x="3960495" y="3240405"/>
            <a:ext cx="5078095" cy="3489960"/>
          </a:xfrm>
          <a:prstGeom prst="rect">
            <a:avLst/>
          </a:prstGeom>
        </p:spPr>
      </p:pic>
      <p:pic>
        <p:nvPicPr>
          <p:cNvPr id="10" name="图片 9" descr="timg (8)_副本"/>
          <p:cNvPicPr>
            <a:picLocks noChangeAspect="1"/>
          </p:cNvPicPr>
          <p:nvPr/>
        </p:nvPicPr>
        <p:blipFill>
          <a:blip r:embed="rId6" cstate="print"/>
          <a:stretch>
            <a:fillRect/>
          </a:stretch>
        </p:blipFill>
        <p:spPr>
          <a:xfrm>
            <a:off x="3960499" y="3241041"/>
            <a:ext cx="5076825" cy="3488691"/>
          </a:xfrm>
          <a:prstGeom prst="rect">
            <a:avLst/>
          </a:prstGeom>
        </p:spPr>
      </p:pic>
      <p:pic>
        <p:nvPicPr>
          <p:cNvPr id="12" name="图片 11" descr="timg (10)_副本"/>
          <p:cNvPicPr>
            <a:picLocks noChangeAspect="1"/>
          </p:cNvPicPr>
          <p:nvPr/>
        </p:nvPicPr>
        <p:blipFill>
          <a:blip r:embed="rId7" cstate="print"/>
          <a:stretch>
            <a:fillRect/>
          </a:stretch>
        </p:blipFill>
        <p:spPr>
          <a:xfrm>
            <a:off x="3961130" y="3241043"/>
            <a:ext cx="5077460" cy="3488055"/>
          </a:xfrm>
          <a:prstGeom prst="rect">
            <a:avLst/>
          </a:prstGeom>
        </p:spPr>
      </p:pic>
      <p:pic>
        <p:nvPicPr>
          <p:cNvPr id="13" name="图片 12" descr="timg (12)_副本"/>
          <p:cNvPicPr>
            <a:picLocks noChangeAspect="1"/>
          </p:cNvPicPr>
          <p:nvPr/>
        </p:nvPicPr>
        <p:blipFill>
          <a:blip r:embed="rId8" cstate="print"/>
          <a:stretch>
            <a:fillRect/>
          </a:stretch>
        </p:blipFill>
        <p:spPr>
          <a:xfrm>
            <a:off x="3961766" y="3241043"/>
            <a:ext cx="5076825" cy="3488055"/>
          </a:xfrm>
          <a:prstGeom prst="rect">
            <a:avLst/>
          </a:prstGeom>
        </p:spPr>
      </p:pic>
      <p:pic>
        <p:nvPicPr>
          <p:cNvPr id="14" name="图片 13" descr="timg (15)_副本"/>
          <p:cNvPicPr>
            <a:picLocks noChangeAspect="1"/>
          </p:cNvPicPr>
          <p:nvPr/>
        </p:nvPicPr>
        <p:blipFill>
          <a:blip r:embed="rId9" cstate="print"/>
          <a:stretch>
            <a:fillRect/>
          </a:stretch>
        </p:blipFill>
        <p:spPr>
          <a:xfrm>
            <a:off x="3961769" y="3239776"/>
            <a:ext cx="5075555" cy="3488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89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38951"/>
                                        </p:tgtEl>
                                        <p:attrNameLst>
                                          <p:attrName>style.visibility</p:attrName>
                                        </p:attrNameLst>
                                      </p:cBhvr>
                                      <p:to>
                                        <p:strVal val="visible"/>
                                      </p:to>
                                    </p:set>
                                    <p:animEffect transition="in" filter="blinds(horizontal)">
                                      <p:cBhvr>
                                        <p:cTn id="25" dur="500"/>
                                        <p:tgtEl>
                                          <p:spTgt spid="33895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a:spLocks noChangeArrowheads="1"/>
          </p:cNvSpPr>
          <p:nvPr/>
        </p:nvSpPr>
        <p:spPr bwMode="auto">
          <a:xfrm>
            <a:off x="1392556" y="5028200"/>
            <a:ext cx="5639753"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None/>
            </a:pPr>
            <a:r>
              <a:rPr lang="zh-CN" altLang="en-US" sz="2000" b="1" dirty="0"/>
              <a:t>图</a:t>
            </a:r>
            <a:r>
              <a:rPr lang="zh-CN" altLang="en-US" sz="2000" b="1" dirty="0">
                <a:sym typeface="+mn-ea"/>
              </a:rPr>
              <a:t>分析原生海岸红杉分布区多雨、多雾的原因。</a:t>
            </a:r>
            <a:endParaRPr lang="en-US" altLang="zh-CN" sz="2000" b="1" dirty="0"/>
          </a:p>
        </p:txBody>
      </p:sp>
      <p:sp>
        <p:nvSpPr>
          <p:cNvPr id="7" name="矩形 6"/>
          <p:cNvSpPr/>
          <p:nvPr/>
        </p:nvSpPr>
        <p:spPr>
          <a:xfrm>
            <a:off x="283651" y="98425"/>
            <a:ext cx="8729382" cy="807913"/>
          </a:xfrm>
          <a:prstGeom prst="rect">
            <a:avLst/>
          </a:prstGeom>
        </p:spPr>
        <p:txBody>
          <a:bodyPr wrap="square" lIns="68580" tIns="34290" rIns="68580" bIns="34290">
            <a:spAutoFit/>
          </a:bodyPr>
          <a:lstStyle/>
          <a:p>
            <a:r>
              <a:rPr lang="zh-CN" altLang="en-US" sz="2400" b="1" dirty="0" smtClean="0">
                <a:sym typeface="+mn-ea"/>
              </a:rPr>
              <a:t>（课堂练习）图</a:t>
            </a:r>
            <a:r>
              <a:rPr lang="zh-CN" altLang="en-US" sz="2400" b="1" dirty="0">
                <a:sym typeface="+mn-ea"/>
              </a:rPr>
              <a:t>1为美国原生海岸红杉分布区及周边区域图，图2为杭州和阿克塔的气温变化曲线与降水量柱状图。</a:t>
            </a:r>
            <a:endParaRPr lang="zh-CN" altLang="en-US" sz="2400" b="1" dirty="0"/>
          </a:p>
        </p:txBody>
      </p:sp>
      <p:pic>
        <p:nvPicPr>
          <p:cNvPr id="114690" name="Picture 2" descr="R3+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699" y="1077685"/>
            <a:ext cx="3997643" cy="38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1" name="Picture 3" descr="R3+9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9361" y="1166323"/>
            <a:ext cx="2410301" cy="3414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83651" y="5516257"/>
            <a:ext cx="8458676" cy="976806"/>
          </a:xfrm>
          <a:prstGeom prst="rect">
            <a:avLst/>
          </a:prstGeom>
        </p:spPr>
        <p:txBody>
          <a:bodyPr wrap="square" lIns="68580" tIns="34290" rIns="68580" bIns="34290">
            <a:spAutoFit/>
          </a:bodyPr>
          <a:lstStyle/>
          <a:p>
            <a:pPr algn="just">
              <a:lnSpc>
                <a:spcPct val="150000"/>
              </a:lnSpc>
            </a:pPr>
            <a:r>
              <a:rPr lang="zh-CN" altLang="zh-CN" sz="2100" b="1" kern="100" dirty="0">
                <a:solidFill>
                  <a:srgbClr val="0000FF"/>
                </a:solidFill>
                <a:latin typeface="Times New Roman" panose="02020603050405020304"/>
                <a:ea typeface="华文细黑" panose="02010600040101010101" charset="-122"/>
                <a:cs typeface="Times New Roman" panose="02020603050405020304"/>
              </a:rPr>
              <a:t>答案　</a:t>
            </a:r>
            <a:r>
              <a:rPr lang="zh-CN" altLang="zh-CN" sz="2100" b="1" kern="100" dirty="0">
                <a:solidFill>
                  <a:srgbClr val="C00000"/>
                </a:solidFill>
                <a:latin typeface="Times New Roman" panose="02020603050405020304"/>
                <a:ea typeface="华文细黑" panose="02010600040101010101" charset="-122"/>
                <a:cs typeface="Times New Roman" panose="02020603050405020304"/>
              </a:rPr>
              <a:t>地处大陆西岸，距海近；位于西风带，西风从海洋带来大量水汽；地处迎风坡，多地形雨；沿岸受寒流影响，水汽易凝结成雾。</a:t>
            </a:r>
            <a:endParaRPr lang="zh-CN" altLang="zh-CN" sz="800" b="1" kern="100" dirty="0">
              <a:latin typeface="宋体" panose="02010600030101010101" pitchFamily="2" charset="-122"/>
              <a:cs typeface="Courier New" panose="020703090202050204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016829" cy="1926770"/>
          </a:xfrm>
          <a:prstGeom prst="rect">
            <a:avLst/>
          </a:prstGeom>
        </p:spPr>
      </p:pic>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4800" y="533400"/>
            <a:ext cx="8686800" cy="6019800"/>
            <a:chOff x="0" y="168"/>
            <a:chExt cx="5760" cy="4152"/>
          </a:xfrm>
        </p:grpSpPr>
        <p:pic>
          <p:nvPicPr>
            <p:cNvPr id="77828" name="Picture 3" descr="加拿大落叶阔叶林1"/>
            <p:cNvPicPr>
              <a:picLocks noChangeAspect="1" noChangeArrowheads="1"/>
            </p:cNvPicPr>
            <p:nvPr/>
          </p:nvPicPr>
          <p:blipFill>
            <a:blip r:embed="rId3" cstate="print"/>
            <a:srcRect/>
            <a:stretch>
              <a:fillRect/>
            </a:stretch>
          </p:blipFill>
          <p:spPr bwMode="auto">
            <a:xfrm>
              <a:off x="0" y="168"/>
              <a:ext cx="2952" cy="2088"/>
            </a:xfrm>
            <a:prstGeom prst="rect">
              <a:avLst/>
            </a:prstGeom>
            <a:noFill/>
            <a:ln w="9525">
              <a:noFill/>
              <a:miter lim="800000"/>
              <a:headEnd/>
              <a:tailEnd/>
            </a:ln>
          </p:spPr>
        </p:pic>
        <p:pic>
          <p:nvPicPr>
            <p:cNvPr id="77829" name="Picture 4" descr="加拿大落叶阔叶林2"/>
            <p:cNvPicPr>
              <a:picLocks noChangeAspect="1" noChangeArrowheads="1"/>
            </p:cNvPicPr>
            <p:nvPr/>
          </p:nvPicPr>
          <p:blipFill>
            <a:blip r:embed="rId4" cstate="print"/>
            <a:srcRect/>
            <a:stretch>
              <a:fillRect/>
            </a:stretch>
          </p:blipFill>
          <p:spPr bwMode="auto">
            <a:xfrm>
              <a:off x="2971" y="168"/>
              <a:ext cx="2789" cy="2088"/>
            </a:xfrm>
            <a:prstGeom prst="rect">
              <a:avLst/>
            </a:prstGeom>
            <a:noFill/>
            <a:ln w="9525">
              <a:noFill/>
              <a:miter lim="800000"/>
              <a:headEnd/>
              <a:tailEnd/>
            </a:ln>
          </p:spPr>
        </p:pic>
        <p:pic>
          <p:nvPicPr>
            <p:cNvPr id="77830" name="Picture 5" descr="加拿大针叶林1"/>
            <p:cNvPicPr>
              <a:picLocks noChangeAspect="1" noChangeArrowheads="1"/>
            </p:cNvPicPr>
            <p:nvPr/>
          </p:nvPicPr>
          <p:blipFill>
            <a:blip r:embed="rId5" cstate="print"/>
            <a:srcRect/>
            <a:stretch>
              <a:fillRect/>
            </a:stretch>
          </p:blipFill>
          <p:spPr bwMode="auto">
            <a:xfrm>
              <a:off x="0" y="2232"/>
              <a:ext cx="2952" cy="2088"/>
            </a:xfrm>
            <a:prstGeom prst="rect">
              <a:avLst/>
            </a:prstGeom>
            <a:noFill/>
            <a:ln w="9525">
              <a:noFill/>
              <a:miter lim="800000"/>
              <a:headEnd/>
              <a:tailEnd/>
            </a:ln>
          </p:spPr>
        </p:pic>
        <p:pic>
          <p:nvPicPr>
            <p:cNvPr id="77831" name="Picture 6" descr="加拿大针叶林2"/>
            <p:cNvPicPr>
              <a:picLocks noChangeAspect="1" noChangeArrowheads="1"/>
            </p:cNvPicPr>
            <p:nvPr/>
          </p:nvPicPr>
          <p:blipFill>
            <a:blip r:embed="rId6" cstate="print"/>
            <a:srcRect/>
            <a:stretch>
              <a:fillRect/>
            </a:stretch>
          </p:blipFill>
          <p:spPr bwMode="auto">
            <a:xfrm>
              <a:off x="2971" y="2232"/>
              <a:ext cx="2789" cy="2088"/>
            </a:xfrm>
            <a:prstGeom prst="rect">
              <a:avLst/>
            </a:prstGeom>
            <a:noFill/>
            <a:ln w="9525">
              <a:noFill/>
              <a:miter lim="800000"/>
              <a:headEnd/>
              <a:tailEnd/>
            </a:ln>
          </p:spPr>
        </p:pic>
      </p:grpSp>
      <p:sp>
        <p:nvSpPr>
          <p:cNvPr id="77827" name="Text Box 7"/>
          <p:cNvSpPr txBox="1">
            <a:spLocks noChangeArrowheads="1"/>
          </p:cNvSpPr>
          <p:nvPr/>
        </p:nvSpPr>
        <p:spPr bwMode="auto">
          <a:xfrm>
            <a:off x="0" y="0"/>
            <a:ext cx="3467100" cy="584200"/>
          </a:xfrm>
          <a:prstGeom prst="rect">
            <a:avLst/>
          </a:prstGeom>
          <a:noFill/>
          <a:ln w="9525">
            <a:noFill/>
            <a:miter lim="800000"/>
            <a:headEnd/>
            <a:tailEnd/>
          </a:ln>
        </p:spPr>
        <p:txBody>
          <a:bodyPr>
            <a:spAutoFit/>
          </a:bodyPr>
          <a:lstStyle/>
          <a:p>
            <a:r>
              <a:rPr kumimoji="1" lang="zh-CN" altLang="en-US" sz="3200">
                <a:solidFill>
                  <a:srgbClr val="0000FF"/>
                </a:solidFill>
                <a:latin typeface="Times New Roman" pitchFamily="18" charset="0"/>
                <a:ea typeface="华文新魏" pitchFamily="2" charset="-122"/>
              </a:rPr>
              <a:t>加拿大印象</a:t>
            </a:r>
          </a:p>
        </p:txBody>
      </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0" y="0"/>
            <a:ext cx="3467551" cy="523875"/>
          </a:xfrm>
          <a:prstGeom prst="rect">
            <a:avLst/>
          </a:prstGeom>
          <a:noFill/>
          <a:ln w="9525">
            <a:noFill/>
            <a:miter lim="800000"/>
            <a:headEnd/>
            <a:tailEnd/>
          </a:ln>
        </p:spPr>
        <p:txBody>
          <a:bodyPr>
            <a:spAutoFit/>
          </a:bodyPr>
          <a:lstStyle/>
          <a:p>
            <a:r>
              <a:rPr lang="zh-CN" altLang="en-US" sz="2800" b="1">
                <a:latin typeface="Times New Roman" pitchFamily="18" charset="0"/>
                <a:ea typeface="黑体" pitchFamily="49" charset="-122"/>
              </a:rPr>
              <a:t>基本概况</a:t>
            </a:r>
          </a:p>
        </p:txBody>
      </p:sp>
      <p:sp>
        <p:nvSpPr>
          <p:cNvPr id="111621" name="Text Box 2"/>
          <p:cNvSpPr txBox="1">
            <a:spLocks noChangeArrowheads="1"/>
          </p:cNvSpPr>
          <p:nvPr/>
        </p:nvSpPr>
        <p:spPr bwMode="auto">
          <a:xfrm>
            <a:off x="1" y="620714"/>
            <a:ext cx="4679765" cy="830997"/>
          </a:xfrm>
          <a:prstGeom prst="rect">
            <a:avLst/>
          </a:prstGeom>
          <a:noFill/>
          <a:ln w="9525">
            <a:noFill/>
            <a:miter lim="800000"/>
            <a:headEnd/>
            <a:tailEnd/>
          </a:ln>
        </p:spPr>
        <p:txBody>
          <a:bodyPr>
            <a:spAutoFit/>
          </a:bodyPr>
          <a:lstStyle/>
          <a:p>
            <a:r>
              <a:rPr lang="zh-CN" altLang="en-US" sz="2400" b="1" dirty="0">
                <a:solidFill>
                  <a:srgbClr val="0000CC"/>
                </a:solidFill>
                <a:latin typeface="宋体" pitchFamily="2" charset="-122"/>
              </a:rPr>
              <a:t>面积：</a:t>
            </a:r>
            <a:r>
              <a:rPr lang="en-US" altLang="zh-CN" sz="2400" b="1" dirty="0">
                <a:latin typeface="宋体" pitchFamily="2" charset="-122"/>
              </a:rPr>
              <a:t>997</a:t>
            </a:r>
            <a:r>
              <a:rPr lang="zh-CN" altLang="en-US" sz="2400" b="1" dirty="0">
                <a:latin typeface="宋体" pitchFamily="2" charset="-122"/>
              </a:rPr>
              <a:t>万平方公里</a:t>
            </a:r>
            <a:r>
              <a:rPr lang="zh-CN" altLang="en-US" sz="2400" b="1" dirty="0" smtClean="0">
                <a:latin typeface="宋体" pitchFamily="2" charset="-122"/>
              </a:rPr>
              <a:t>，</a:t>
            </a:r>
            <a:endParaRPr lang="en-US" altLang="zh-CN" sz="2400" b="1" dirty="0" smtClean="0">
              <a:latin typeface="宋体" pitchFamily="2" charset="-122"/>
            </a:endParaRPr>
          </a:p>
          <a:p>
            <a:r>
              <a:rPr lang="en-US" altLang="zh-CN" sz="2400" b="1" dirty="0">
                <a:solidFill>
                  <a:srgbClr val="FF0000"/>
                </a:solidFill>
                <a:latin typeface="宋体" pitchFamily="2" charset="-122"/>
              </a:rPr>
              <a:t> </a:t>
            </a:r>
            <a:r>
              <a:rPr lang="en-US" altLang="zh-CN" sz="2400" b="1" dirty="0" smtClean="0">
                <a:solidFill>
                  <a:srgbClr val="FF0000"/>
                </a:solidFill>
                <a:latin typeface="宋体" pitchFamily="2" charset="-122"/>
              </a:rPr>
              <a:t>     </a:t>
            </a:r>
            <a:r>
              <a:rPr lang="zh-CN" altLang="en-US" sz="2400" b="1" dirty="0" smtClean="0">
                <a:solidFill>
                  <a:srgbClr val="FF0000"/>
                </a:solidFill>
                <a:latin typeface="宋体" pitchFamily="2" charset="-122"/>
              </a:rPr>
              <a:t>居</a:t>
            </a:r>
            <a:r>
              <a:rPr lang="zh-CN" altLang="en-US" sz="2400" b="1" dirty="0">
                <a:solidFill>
                  <a:srgbClr val="FF0000"/>
                </a:solidFill>
                <a:latin typeface="宋体" pitchFamily="2" charset="-122"/>
              </a:rPr>
              <a:t>世界第二</a:t>
            </a:r>
            <a:r>
              <a:rPr lang="zh-CN" altLang="en-US" sz="2400" b="1" dirty="0">
                <a:latin typeface="宋体" pitchFamily="2" charset="-122"/>
              </a:rPr>
              <a:t>；</a:t>
            </a:r>
          </a:p>
        </p:txBody>
      </p:sp>
      <p:sp>
        <p:nvSpPr>
          <p:cNvPr id="111622" name="Text Box 2"/>
          <p:cNvSpPr txBox="1">
            <a:spLocks noChangeArrowheads="1"/>
          </p:cNvSpPr>
          <p:nvPr/>
        </p:nvSpPr>
        <p:spPr bwMode="auto">
          <a:xfrm>
            <a:off x="0" y="1528152"/>
            <a:ext cx="4914349" cy="919867"/>
          </a:xfrm>
          <a:prstGeom prst="rect">
            <a:avLst/>
          </a:prstGeom>
          <a:noFill/>
          <a:ln w="9525">
            <a:noFill/>
            <a:miter lim="800000"/>
            <a:headEnd/>
            <a:tailEnd/>
          </a:ln>
        </p:spPr>
        <p:txBody>
          <a:bodyPr>
            <a:spAutoFit/>
          </a:bodyPr>
          <a:lstStyle/>
          <a:p>
            <a:pPr>
              <a:lnSpc>
                <a:spcPct val="120000"/>
              </a:lnSpc>
            </a:pPr>
            <a:r>
              <a:rPr lang="zh-CN" altLang="en-US" sz="2400" b="1" dirty="0">
                <a:solidFill>
                  <a:srgbClr val="0000CC"/>
                </a:solidFill>
                <a:latin typeface="宋体" pitchFamily="2" charset="-122"/>
              </a:rPr>
              <a:t>人口及密度：</a:t>
            </a:r>
            <a:r>
              <a:rPr lang="zh-CN" altLang="en-US" sz="2400" b="1" dirty="0">
                <a:latin typeface="宋体" pitchFamily="2" charset="-122"/>
              </a:rPr>
              <a:t>人口约</a:t>
            </a:r>
            <a:r>
              <a:rPr lang="en-US" altLang="zh-CN" sz="2400" b="1" dirty="0">
                <a:latin typeface="宋体" pitchFamily="2" charset="-122"/>
              </a:rPr>
              <a:t>3000</a:t>
            </a:r>
            <a:r>
              <a:rPr lang="zh-CN" altLang="en-US" sz="2400" b="1" dirty="0">
                <a:latin typeface="宋体" pitchFamily="2" charset="-122"/>
              </a:rPr>
              <a:t>万</a:t>
            </a:r>
            <a:r>
              <a:rPr lang="zh-CN" altLang="en-US" sz="2400" b="1" dirty="0" smtClean="0">
                <a:latin typeface="宋体" pitchFamily="2" charset="-122"/>
              </a:rPr>
              <a:t>，</a:t>
            </a:r>
            <a:endParaRPr lang="en-US" altLang="zh-CN" sz="2400" b="1" dirty="0" smtClean="0">
              <a:latin typeface="宋体" pitchFamily="2" charset="-122"/>
            </a:endParaRPr>
          </a:p>
          <a:p>
            <a:pPr>
              <a:lnSpc>
                <a:spcPct val="120000"/>
              </a:lnSpc>
            </a:pPr>
            <a:r>
              <a:rPr lang="en-US" altLang="zh-CN" sz="2400" b="1" dirty="0">
                <a:solidFill>
                  <a:srgbClr val="FF0000"/>
                </a:solidFill>
                <a:latin typeface="宋体" pitchFamily="2" charset="-122"/>
              </a:rPr>
              <a:t> </a:t>
            </a:r>
            <a:r>
              <a:rPr lang="en-US" altLang="zh-CN" sz="2400" b="1" dirty="0" smtClean="0">
                <a:solidFill>
                  <a:srgbClr val="FF0000"/>
                </a:solidFill>
                <a:latin typeface="宋体" pitchFamily="2" charset="-122"/>
              </a:rPr>
              <a:t>            </a:t>
            </a:r>
            <a:r>
              <a:rPr lang="zh-CN" altLang="en-US" sz="2400" b="1" dirty="0" smtClean="0">
                <a:solidFill>
                  <a:srgbClr val="FF0000"/>
                </a:solidFill>
                <a:latin typeface="宋体" pitchFamily="2" charset="-122"/>
              </a:rPr>
              <a:t>地广人稀</a:t>
            </a:r>
            <a:r>
              <a:rPr lang="zh-CN" altLang="en-US" sz="2400" b="1" dirty="0">
                <a:latin typeface="宋体" pitchFamily="2" charset="-122"/>
              </a:rPr>
              <a:t>；</a:t>
            </a:r>
          </a:p>
        </p:txBody>
      </p:sp>
      <p:sp>
        <p:nvSpPr>
          <p:cNvPr id="111623" name="Text Box 2"/>
          <p:cNvSpPr txBox="1">
            <a:spLocks noChangeArrowheads="1"/>
          </p:cNvSpPr>
          <p:nvPr/>
        </p:nvSpPr>
        <p:spPr bwMode="auto">
          <a:xfrm>
            <a:off x="0" y="2613106"/>
            <a:ext cx="4517819" cy="1363065"/>
          </a:xfrm>
          <a:prstGeom prst="rect">
            <a:avLst/>
          </a:prstGeom>
          <a:noFill/>
          <a:ln w="9525">
            <a:noFill/>
            <a:miter lim="800000"/>
            <a:headEnd/>
            <a:tailEnd/>
          </a:ln>
        </p:spPr>
        <p:txBody>
          <a:bodyPr>
            <a:spAutoFit/>
          </a:bodyPr>
          <a:lstStyle/>
          <a:p>
            <a:pPr>
              <a:lnSpc>
                <a:spcPct val="120000"/>
              </a:lnSpc>
            </a:pPr>
            <a:r>
              <a:rPr lang="zh-CN" altLang="en-US" sz="2400" b="1" dirty="0">
                <a:solidFill>
                  <a:srgbClr val="0000CC"/>
                </a:solidFill>
                <a:latin typeface="宋体" pitchFamily="2" charset="-122"/>
              </a:rPr>
              <a:t>自然环境：</a:t>
            </a:r>
            <a:r>
              <a:rPr lang="en-US" altLang="zh-CN" sz="2400" b="1" dirty="0">
                <a:latin typeface="宋体" pitchFamily="2" charset="-122"/>
              </a:rPr>
              <a:t>88%</a:t>
            </a:r>
            <a:r>
              <a:rPr lang="zh-CN" altLang="en-US" sz="2400" b="1" dirty="0">
                <a:latin typeface="宋体" pitchFamily="2" charset="-122"/>
              </a:rPr>
              <a:t>的土地分布着亚寒带针叶林、苔原、冰原和湖泊，无人居住或很少有人居住；</a:t>
            </a:r>
          </a:p>
        </p:txBody>
      </p:sp>
      <p:sp>
        <p:nvSpPr>
          <p:cNvPr id="111626" name="Text Box 2"/>
          <p:cNvSpPr txBox="1">
            <a:spLocks noChangeArrowheads="1"/>
          </p:cNvSpPr>
          <p:nvPr/>
        </p:nvSpPr>
        <p:spPr bwMode="auto">
          <a:xfrm>
            <a:off x="0" y="4913495"/>
            <a:ext cx="8641491" cy="1363065"/>
          </a:xfrm>
          <a:prstGeom prst="rect">
            <a:avLst/>
          </a:prstGeom>
          <a:noFill/>
          <a:ln w="9525">
            <a:noFill/>
            <a:miter lim="800000"/>
            <a:headEnd/>
            <a:tailEnd/>
          </a:ln>
        </p:spPr>
        <p:txBody>
          <a:bodyPr>
            <a:spAutoFit/>
          </a:bodyPr>
          <a:lstStyle/>
          <a:p>
            <a:pPr>
              <a:lnSpc>
                <a:spcPct val="120000"/>
              </a:lnSpc>
            </a:pPr>
            <a:r>
              <a:rPr lang="zh-CN" altLang="en-US" sz="2400" b="1" dirty="0">
                <a:solidFill>
                  <a:srgbClr val="0000CC"/>
                </a:solidFill>
                <a:latin typeface="宋体" pitchFamily="2" charset="-122"/>
              </a:rPr>
              <a:t>城市化及主要城市：</a:t>
            </a:r>
            <a:r>
              <a:rPr lang="zh-CN" altLang="en-US" sz="2400" b="1" dirty="0">
                <a:latin typeface="宋体" pitchFamily="2" charset="-122"/>
              </a:rPr>
              <a:t>城市化水平</a:t>
            </a:r>
            <a:r>
              <a:rPr lang="en-US" altLang="zh-CN" sz="2400" b="1" dirty="0">
                <a:latin typeface="宋体" pitchFamily="2" charset="-122"/>
              </a:rPr>
              <a:t>70%</a:t>
            </a:r>
            <a:r>
              <a:rPr lang="zh-CN" altLang="en-US" sz="2400" b="1" dirty="0">
                <a:latin typeface="宋体" pitchFamily="2" charset="-122"/>
              </a:rPr>
              <a:t>以上</a:t>
            </a:r>
          </a:p>
          <a:p>
            <a:pPr>
              <a:lnSpc>
                <a:spcPct val="120000"/>
              </a:lnSpc>
            </a:pPr>
            <a:r>
              <a:rPr lang="zh-CN" altLang="en-US" sz="2400" b="1" dirty="0">
                <a:latin typeface="宋体" pitchFamily="2" charset="-122"/>
              </a:rPr>
              <a:t>最大城市：</a:t>
            </a:r>
            <a:r>
              <a:rPr lang="zh-CN" altLang="en-US" sz="2400" b="1" dirty="0">
                <a:solidFill>
                  <a:srgbClr val="FF0000"/>
                </a:solidFill>
                <a:latin typeface="宋体" pitchFamily="2" charset="-122"/>
              </a:rPr>
              <a:t>多伦多</a:t>
            </a:r>
            <a:r>
              <a:rPr lang="zh-CN" altLang="en-US" sz="2400" b="1" dirty="0">
                <a:latin typeface="宋体" pitchFamily="2" charset="-122"/>
              </a:rPr>
              <a:t>；      最大港口：</a:t>
            </a:r>
            <a:r>
              <a:rPr lang="zh-CN" altLang="en-US" sz="2400" b="1" dirty="0">
                <a:solidFill>
                  <a:srgbClr val="FF0000"/>
                </a:solidFill>
                <a:latin typeface="宋体" pitchFamily="2" charset="-122"/>
              </a:rPr>
              <a:t>蒙特利尔</a:t>
            </a:r>
            <a:r>
              <a:rPr lang="zh-CN" altLang="en-US" sz="2400" b="1" dirty="0">
                <a:latin typeface="宋体" pitchFamily="2" charset="-122"/>
              </a:rPr>
              <a:t>；</a:t>
            </a:r>
          </a:p>
          <a:p>
            <a:pPr>
              <a:lnSpc>
                <a:spcPct val="120000"/>
              </a:lnSpc>
            </a:pPr>
            <a:r>
              <a:rPr lang="zh-CN" altLang="en-US" sz="2400" b="1" dirty="0">
                <a:latin typeface="宋体" pitchFamily="2" charset="-122"/>
              </a:rPr>
              <a:t>首都：</a:t>
            </a:r>
            <a:r>
              <a:rPr lang="zh-CN" altLang="en-US" sz="2400" b="1" dirty="0">
                <a:solidFill>
                  <a:srgbClr val="FF0000"/>
                </a:solidFill>
                <a:latin typeface="宋体" pitchFamily="2" charset="-122"/>
              </a:rPr>
              <a:t>渥太华</a:t>
            </a:r>
            <a:r>
              <a:rPr lang="zh-CN" altLang="en-US" sz="2400" b="1" dirty="0">
                <a:latin typeface="宋体" pitchFamily="2" charset="-122"/>
              </a:rPr>
              <a:t>（均位于圣劳伦斯河谷地）</a:t>
            </a:r>
          </a:p>
        </p:txBody>
      </p:sp>
      <p:pic>
        <p:nvPicPr>
          <p:cNvPr id="94215" name="图片 139265" descr="未标题-1"/>
          <p:cNvPicPr>
            <a:picLocks noChangeAspect="1" noChangeArrowheads="1"/>
          </p:cNvPicPr>
          <p:nvPr/>
        </p:nvPicPr>
        <p:blipFill>
          <a:blip r:embed="rId2" cstate="print"/>
          <a:srcRect l="33914" t="75821" r="34210" b="2995"/>
          <a:stretch>
            <a:fillRect/>
          </a:stretch>
        </p:blipFill>
        <p:spPr bwMode="auto">
          <a:xfrm>
            <a:off x="4517819" y="0"/>
            <a:ext cx="4483287" cy="4724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1621"/>
                                        </p:tgtEl>
                                        <p:attrNameLst>
                                          <p:attrName>style.visibility</p:attrName>
                                        </p:attrNameLst>
                                      </p:cBhvr>
                                      <p:to>
                                        <p:strVal val="visible"/>
                                      </p:to>
                                    </p:set>
                                    <p:animEffect transition="in" filter="blinds(horizontal)">
                                      <p:cBhvr>
                                        <p:cTn id="7" dur="500"/>
                                        <p:tgtEl>
                                          <p:spTgt spid="1116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1622"/>
                                        </p:tgtEl>
                                        <p:attrNameLst>
                                          <p:attrName>style.visibility</p:attrName>
                                        </p:attrNameLst>
                                      </p:cBhvr>
                                      <p:to>
                                        <p:strVal val="visible"/>
                                      </p:to>
                                    </p:set>
                                    <p:animEffect transition="in" filter="blinds(horizontal)">
                                      <p:cBhvr>
                                        <p:cTn id="12" dur="500"/>
                                        <p:tgtEl>
                                          <p:spTgt spid="1116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1623"/>
                                        </p:tgtEl>
                                        <p:attrNameLst>
                                          <p:attrName>style.visibility</p:attrName>
                                        </p:attrNameLst>
                                      </p:cBhvr>
                                      <p:to>
                                        <p:strVal val="visible"/>
                                      </p:to>
                                    </p:set>
                                    <p:animEffect transition="in" filter="blinds(horizontal)">
                                      <p:cBhvr>
                                        <p:cTn id="17" dur="500"/>
                                        <p:tgtEl>
                                          <p:spTgt spid="1116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1626"/>
                                        </p:tgtEl>
                                        <p:attrNameLst>
                                          <p:attrName>style.visibility</p:attrName>
                                        </p:attrNameLst>
                                      </p:cBhvr>
                                      <p:to>
                                        <p:strVal val="visible"/>
                                      </p:to>
                                    </p:set>
                                    <p:animEffect transition="in" filter="dissolve">
                                      <p:cBhvr>
                                        <p:cTn id="22" dur="500"/>
                                        <p:tgtEl>
                                          <p:spTgt spid="111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1" grpId="0"/>
      <p:bldP spid="111622" grpId="0"/>
      <p:bldP spid="111623" grpId="0"/>
      <p:bldP spid="11162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descr="加土地矿产"/>
          <p:cNvPicPr>
            <a:picLocks noChangeAspect="1" noChangeArrowheads="1"/>
          </p:cNvPicPr>
          <p:nvPr/>
        </p:nvPicPr>
        <p:blipFill>
          <a:blip r:embed="rId3" cstate="print">
            <a:lum bright="-24000"/>
          </a:blip>
          <a:srcRect/>
          <a:stretch>
            <a:fillRect/>
          </a:stretch>
        </p:blipFill>
        <p:spPr bwMode="auto">
          <a:xfrm>
            <a:off x="4071938" y="762000"/>
            <a:ext cx="5072062" cy="4787900"/>
          </a:xfrm>
          <a:prstGeom prst="rect">
            <a:avLst/>
          </a:prstGeom>
          <a:noFill/>
          <a:ln w="9525">
            <a:noFill/>
            <a:miter lim="800000"/>
            <a:headEnd/>
            <a:tailEnd/>
          </a:ln>
        </p:spPr>
      </p:pic>
      <p:sp>
        <p:nvSpPr>
          <p:cNvPr id="23556" name="Text Box 4"/>
          <p:cNvSpPr txBox="1">
            <a:spLocks noChangeArrowheads="1"/>
          </p:cNvSpPr>
          <p:nvPr/>
        </p:nvSpPr>
        <p:spPr bwMode="auto">
          <a:xfrm>
            <a:off x="0" y="323334"/>
            <a:ext cx="2100943" cy="461665"/>
          </a:xfrm>
          <a:prstGeom prst="rect">
            <a:avLst/>
          </a:prstGeom>
          <a:solidFill>
            <a:schemeClr val="bg1"/>
          </a:solidFill>
          <a:ln w="9525">
            <a:solidFill>
              <a:schemeClr val="tx1"/>
            </a:solidFill>
            <a:miter lim="800000"/>
            <a:headEnd/>
            <a:tailEnd/>
          </a:ln>
        </p:spPr>
        <p:txBody>
          <a:bodyPr wrap="square">
            <a:spAutoFit/>
          </a:bodyPr>
          <a:lstStyle/>
          <a:p>
            <a:r>
              <a:rPr kumimoji="1" lang="en-US" altLang="zh-CN" sz="2400" dirty="0">
                <a:solidFill>
                  <a:schemeClr val="bg1"/>
                </a:solidFill>
                <a:latin typeface="华文中宋" pitchFamily="2" charset="-122"/>
                <a:ea typeface="华文中宋" pitchFamily="2" charset="-122"/>
              </a:rPr>
              <a:t>   </a:t>
            </a:r>
            <a:r>
              <a:rPr kumimoji="1" lang="zh-CN" altLang="en-US" sz="2400" dirty="0" smtClean="0">
                <a:solidFill>
                  <a:srgbClr val="FF0000"/>
                </a:solidFill>
                <a:latin typeface="华文中宋" pitchFamily="2" charset="-122"/>
                <a:ea typeface="华文中宋" pitchFamily="2" charset="-122"/>
              </a:rPr>
              <a:t>地大物博</a:t>
            </a:r>
            <a:endParaRPr kumimoji="1" lang="zh-CN" altLang="en-US" sz="2400" dirty="0">
              <a:latin typeface="华文中宋" pitchFamily="2" charset="-122"/>
              <a:ea typeface="华文中宋" pitchFamily="2" charset="-122"/>
            </a:endParaRPr>
          </a:p>
        </p:txBody>
      </p:sp>
      <p:sp>
        <p:nvSpPr>
          <p:cNvPr id="23557" name="Text Box 5"/>
          <p:cNvSpPr txBox="1">
            <a:spLocks noChangeArrowheads="1"/>
          </p:cNvSpPr>
          <p:nvPr/>
        </p:nvSpPr>
        <p:spPr bwMode="auto">
          <a:xfrm>
            <a:off x="0" y="1173574"/>
            <a:ext cx="4191000" cy="1200150"/>
          </a:xfrm>
          <a:prstGeom prst="rect">
            <a:avLst/>
          </a:prstGeom>
          <a:noFill/>
          <a:ln w="9525">
            <a:noFill/>
            <a:miter lim="800000"/>
            <a:headEnd/>
            <a:tailEnd/>
          </a:ln>
        </p:spPr>
        <p:txBody>
          <a:bodyPr>
            <a:spAutoFit/>
          </a:bodyPr>
          <a:lstStyle/>
          <a:p>
            <a:r>
              <a:rPr kumimoji="1" lang="en-US" altLang="zh-CN" sz="2400" dirty="0">
                <a:solidFill>
                  <a:schemeClr val="bg1"/>
                </a:solidFill>
                <a:latin typeface="华文中宋" pitchFamily="2" charset="-122"/>
                <a:ea typeface="华文中宋" pitchFamily="2" charset="-122"/>
              </a:rPr>
              <a:t>    </a:t>
            </a:r>
            <a:r>
              <a:rPr kumimoji="1" lang="zh-CN" altLang="en-US" sz="2400" dirty="0">
                <a:latin typeface="华文中宋" pitchFamily="2" charset="-122"/>
                <a:ea typeface="华文中宋" pitchFamily="2" charset="-122"/>
              </a:rPr>
              <a:t>境内广泛分布</a:t>
            </a:r>
            <a:r>
              <a:rPr kumimoji="1" lang="zh-CN" altLang="en-US" sz="2400" dirty="0">
                <a:solidFill>
                  <a:srgbClr val="0000FF"/>
                </a:solidFill>
                <a:latin typeface="华文中宋" pitchFamily="2" charset="-122"/>
                <a:ea typeface="华文中宋" pitchFamily="2" charset="-122"/>
              </a:rPr>
              <a:t>亚寒带</a:t>
            </a:r>
          </a:p>
          <a:p>
            <a:r>
              <a:rPr kumimoji="1" lang="zh-CN" altLang="en-US" sz="2400" dirty="0">
                <a:solidFill>
                  <a:srgbClr val="0000FF"/>
                </a:solidFill>
                <a:latin typeface="华文中宋" pitchFamily="2" charset="-122"/>
                <a:ea typeface="华文中宋" pitchFamily="2" charset="-122"/>
              </a:rPr>
              <a:t>针叶林</a:t>
            </a:r>
            <a:r>
              <a:rPr kumimoji="1" lang="zh-CN" altLang="en-US" sz="2400" dirty="0">
                <a:latin typeface="华文中宋" pitchFamily="2" charset="-122"/>
                <a:ea typeface="华文中宋" pitchFamily="2" charset="-122"/>
              </a:rPr>
              <a:t>（占国土面积的</a:t>
            </a:r>
          </a:p>
          <a:p>
            <a:r>
              <a:rPr kumimoji="1" lang="en-US" altLang="zh-CN" sz="2400" dirty="0">
                <a:latin typeface="华文中宋" pitchFamily="2" charset="-122"/>
                <a:ea typeface="华文中宋" pitchFamily="2" charset="-122"/>
              </a:rPr>
              <a:t>88</a:t>
            </a:r>
            <a:r>
              <a:rPr kumimoji="1" lang="zh-CN" altLang="en-US" sz="2400" dirty="0">
                <a:latin typeface="华文中宋" pitchFamily="2" charset="-122"/>
                <a:ea typeface="华文中宋" pitchFamily="2" charset="-122"/>
              </a:rPr>
              <a:t>％）。</a:t>
            </a:r>
          </a:p>
        </p:txBody>
      </p:sp>
      <p:sp>
        <p:nvSpPr>
          <p:cNvPr id="23558" name="Text Box 6"/>
          <p:cNvSpPr txBox="1">
            <a:spLocks noChangeArrowheads="1"/>
          </p:cNvSpPr>
          <p:nvPr/>
        </p:nvSpPr>
        <p:spPr bwMode="auto">
          <a:xfrm>
            <a:off x="0" y="2500020"/>
            <a:ext cx="3886200" cy="1569660"/>
          </a:xfrm>
          <a:prstGeom prst="rect">
            <a:avLst/>
          </a:prstGeom>
          <a:noFill/>
          <a:ln w="9525">
            <a:noFill/>
            <a:miter lim="800000"/>
            <a:headEnd/>
            <a:tailEnd/>
          </a:ln>
          <a:effectLst/>
        </p:spPr>
        <p:txBody>
          <a:bodyPr wrap="square">
            <a:spAutoFit/>
          </a:bodyPr>
          <a:lstStyle/>
          <a:p>
            <a:pPr>
              <a:defRPr/>
            </a:pPr>
            <a:r>
              <a:rPr kumimoji="1" lang="en-US" altLang="zh-CN" sz="2400" dirty="0">
                <a:solidFill>
                  <a:schemeClr val="bg1"/>
                </a:solidFill>
                <a:latin typeface="华文中宋" pitchFamily="2" charset="-122"/>
                <a:ea typeface="华文中宋" pitchFamily="2" charset="-122"/>
              </a:rPr>
              <a:t>  </a:t>
            </a:r>
            <a:r>
              <a:rPr kumimoji="1" lang="zh-CN" altLang="en-US" sz="2400" dirty="0">
                <a:latin typeface="华文中宋" pitchFamily="2" charset="-122"/>
                <a:ea typeface="华文中宋" pitchFamily="2" charset="-122"/>
              </a:rPr>
              <a:t>主要矿产有镍、铁、锌、银等，</a:t>
            </a:r>
            <a:r>
              <a:rPr kumimoji="1" lang="zh-CN" altLang="en-US" sz="2400" dirty="0">
                <a:effectLst>
                  <a:outerShdw blurRad="38100" dist="38100" dir="2700000" algn="tl">
                    <a:srgbClr val="C0C0C0"/>
                  </a:outerShdw>
                </a:effectLst>
                <a:latin typeface="华文中宋" pitchFamily="2" charset="-122"/>
                <a:ea typeface="华文中宋" pitchFamily="2" charset="-122"/>
              </a:rPr>
              <a:t>劳伦</a:t>
            </a:r>
            <a:r>
              <a:rPr kumimoji="1" lang="zh-CN" altLang="en-US" sz="2400" dirty="0" smtClean="0">
                <a:effectLst>
                  <a:outerShdw blurRad="38100" dist="38100" dir="2700000" algn="tl">
                    <a:srgbClr val="C0C0C0"/>
                  </a:outerShdw>
                </a:effectLst>
                <a:latin typeface="华文中宋" pitchFamily="2" charset="-122"/>
                <a:ea typeface="华文中宋" pitchFamily="2" charset="-122"/>
              </a:rPr>
              <a:t>高地（</a:t>
            </a:r>
            <a:r>
              <a:rPr lang="zh-CN" altLang="en-US" sz="2400" dirty="0"/>
              <a:t>环哈得逊湾呈马蹄形</a:t>
            </a:r>
            <a:r>
              <a:rPr kumimoji="1" lang="zh-CN" altLang="en-US" sz="2400" dirty="0" smtClean="0">
                <a:effectLst>
                  <a:outerShdw blurRad="38100" dist="38100" dir="2700000" algn="tl">
                    <a:srgbClr val="C0C0C0"/>
                  </a:outerShdw>
                </a:effectLst>
                <a:latin typeface="华文中宋" pitchFamily="2" charset="-122"/>
                <a:ea typeface="华文中宋" pitchFamily="2" charset="-122"/>
              </a:rPr>
              <a:t>）</a:t>
            </a:r>
            <a:r>
              <a:rPr kumimoji="1" lang="zh-CN" altLang="en-US" sz="2400" dirty="0" smtClean="0">
                <a:latin typeface="华文中宋" pitchFamily="2" charset="-122"/>
                <a:ea typeface="华文中宋" pitchFamily="2" charset="-122"/>
              </a:rPr>
              <a:t>金属</a:t>
            </a:r>
            <a:r>
              <a:rPr kumimoji="1" lang="zh-CN" altLang="en-US" sz="2400" dirty="0">
                <a:latin typeface="华文中宋" pitchFamily="2" charset="-122"/>
                <a:ea typeface="华文中宋" pitchFamily="2" charset="-122"/>
              </a:rPr>
              <a:t>矿产富集</a:t>
            </a:r>
            <a:r>
              <a:rPr kumimoji="1" lang="zh-CN" altLang="en-US" sz="2400" dirty="0" smtClean="0">
                <a:latin typeface="华文中宋" pitchFamily="2" charset="-122"/>
                <a:ea typeface="华文中宋" pitchFamily="2" charset="-122"/>
              </a:rPr>
              <a:t>，</a:t>
            </a:r>
            <a:r>
              <a:rPr kumimoji="1" lang="zh-CN" altLang="en-US" sz="2400" dirty="0" smtClean="0">
                <a:solidFill>
                  <a:srgbClr val="0000FF"/>
                </a:solidFill>
                <a:latin typeface="华文中宋" pitchFamily="2" charset="-122"/>
                <a:ea typeface="华文中宋" pitchFamily="2" charset="-122"/>
              </a:rPr>
              <a:t>石油</a:t>
            </a:r>
            <a:r>
              <a:rPr kumimoji="1" lang="zh-CN" altLang="en-US" sz="2400" dirty="0">
                <a:solidFill>
                  <a:srgbClr val="0000FF"/>
                </a:solidFill>
                <a:latin typeface="华文中宋" pitchFamily="2" charset="-122"/>
                <a:ea typeface="华文中宋" pitchFamily="2" charset="-122"/>
              </a:rPr>
              <a:t>和天然气</a:t>
            </a:r>
            <a:r>
              <a:rPr kumimoji="1" lang="zh-CN" altLang="en-US" sz="2400" dirty="0">
                <a:latin typeface="华文中宋" pitchFamily="2" charset="-122"/>
                <a:ea typeface="华文中宋" pitchFamily="2" charset="-122"/>
              </a:rPr>
              <a:t>也比较丰富。</a:t>
            </a:r>
          </a:p>
        </p:txBody>
      </p:sp>
      <p:sp>
        <p:nvSpPr>
          <p:cNvPr id="23559" name="Text Box 7"/>
          <p:cNvSpPr txBox="1">
            <a:spLocks noChangeArrowheads="1"/>
          </p:cNvSpPr>
          <p:nvPr/>
        </p:nvSpPr>
        <p:spPr bwMode="auto">
          <a:xfrm>
            <a:off x="-38100" y="4331781"/>
            <a:ext cx="3962400" cy="830263"/>
          </a:xfrm>
          <a:prstGeom prst="rect">
            <a:avLst/>
          </a:prstGeom>
          <a:solidFill>
            <a:schemeClr val="bg1"/>
          </a:solidFill>
          <a:ln w="9525">
            <a:noFill/>
            <a:miter lim="800000"/>
            <a:headEnd/>
            <a:tailEnd/>
          </a:ln>
        </p:spPr>
        <p:txBody>
          <a:bodyPr>
            <a:spAutoFit/>
          </a:bodyPr>
          <a:lstStyle/>
          <a:p>
            <a:r>
              <a:rPr kumimoji="1" lang="en-US" altLang="zh-CN" sz="2400" dirty="0">
                <a:solidFill>
                  <a:schemeClr val="bg1"/>
                </a:solidFill>
                <a:latin typeface="华文中宋" pitchFamily="2" charset="-122"/>
                <a:ea typeface="华文中宋" pitchFamily="2" charset="-122"/>
              </a:rPr>
              <a:t>  </a:t>
            </a:r>
            <a:r>
              <a:rPr kumimoji="1" lang="zh-CN" altLang="en-US" sz="2400" dirty="0">
                <a:solidFill>
                  <a:srgbClr val="0000FF"/>
                </a:solidFill>
                <a:latin typeface="华文中宋" pitchFamily="2" charset="-122"/>
                <a:ea typeface="华文中宋" pitchFamily="2" charset="-122"/>
              </a:rPr>
              <a:t>水力资源丰富</a:t>
            </a:r>
            <a:r>
              <a:rPr kumimoji="1" lang="zh-CN" altLang="en-US" sz="2400" dirty="0">
                <a:latin typeface="华文中宋" pitchFamily="2" charset="-122"/>
                <a:ea typeface="华文中宋" pitchFamily="2" charset="-122"/>
              </a:rPr>
              <a:t>，全国</a:t>
            </a:r>
            <a:r>
              <a:rPr kumimoji="1" lang="en-US" altLang="zh-CN" sz="2400" dirty="0">
                <a:latin typeface="华文中宋" pitchFamily="2" charset="-122"/>
                <a:ea typeface="华文中宋" pitchFamily="2" charset="-122"/>
              </a:rPr>
              <a:t>70</a:t>
            </a:r>
            <a:r>
              <a:rPr kumimoji="1" lang="zh-CN" altLang="en-US" sz="2400" dirty="0">
                <a:latin typeface="华文中宋" pitchFamily="2" charset="-122"/>
                <a:ea typeface="华文中宋" pitchFamily="2" charset="-122"/>
              </a:rPr>
              <a:t>％以上的电力来源于水电。</a:t>
            </a:r>
          </a:p>
        </p:txBody>
      </p:sp>
      <p:sp>
        <p:nvSpPr>
          <p:cNvPr id="23560" name="Text Box 8"/>
          <p:cNvSpPr txBox="1">
            <a:spLocks noChangeArrowheads="1"/>
          </p:cNvSpPr>
          <p:nvPr/>
        </p:nvSpPr>
        <p:spPr bwMode="auto">
          <a:xfrm>
            <a:off x="0" y="6027737"/>
            <a:ext cx="8915400" cy="461665"/>
          </a:xfrm>
          <a:prstGeom prst="rect">
            <a:avLst/>
          </a:prstGeom>
          <a:noFill/>
          <a:ln w="9525">
            <a:noFill/>
            <a:miter lim="800000"/>
            <a:headEnd/>
            <a:tailEnd/>
          </a:ln>
        </p:spPr>
        <p:txBody>
          <a:bodyPr>
            <a:spAutoFit/>
          </a:bodyPr>
          <a:lstStyle/>
          <a:p>
            <a:r>
              <a:rPr kumimoji="1" lang="en-US" altLang="zh-CN" sz="2400" dirty="0">
                <a:solidFill>
                  <a:schemeClr val="bg1"/>
                </a:solidFill>
                <a:latin typeface="华文中宋" pitchFamily="2" charset="-122"/>
                <a:ea typeface="华文中宋" pitchFamily="2" charset="-122"/>
              </a:rPr>
              <a:t> </a:t>
            </a:r>
            <a:r>
              <a:rPr kumimoji="1" lang="zh-CN" altLang="en-US" sz="2400" dirty="0">
                <a:solidFill>
                  <a:srgbClr val="0000FF"/>
                </a:solidFill>
                <a:latin typeface="华文中宋" pitchFamily="2" charset="-122"/>
                <a:ea typeface="华文中宋" pitchFamily="2" charset="-122"/>
              </a:rPr>
              <a:t>渔业资源丰富</a:t>
            </a:r>
            <a:r>
              <a:rPr kumimoji="1" lang="zh-CN" altLang="en-US" sz="2400" dirty="0">
                <a:latin typeface="华文中宋" pitchFamily="2" charset="-122"/>
                <a:ea typeface="华文中宋" pitchFamily="2" charset="-122"/>
              </a:rPr>
              <a:t>。</a:t>
            </a:r>
            <a:r>
              <a:rPr kumimoji="1" lang="zh-CN" altLang="en-US" sz="2400" dirty="0" smtClean="0">
                <a:latin typeface="华文中宋" pitchFamily="2" charset="-122"/>
                <a:ea typeface="华文中宋" pitchFamily="2" charset="-122"/>
              </a:rPr>
              <a:t>纽芬兰渔场</a:t>
            </a:r>
            <a:endParaRPr kumimoji="1" lang="zh-CN" altLang="en-US" sz="2400" dirty="0">
              <a:latin typeface="华文中宋" pitchFamily="2" charset="-122"/>
              <a:ea typeface="华文中宋"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35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8"/>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2355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3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autoUpdateAnimBg="0"/>
      <p:bldP spid="23557" grpId="0" autoUpdateAnimBg="0"/>
      <p:bldP spid="23558" grpId="0" autoUpdateAnimBg="0"/>
      <p:bldP spid="23559" grpId="0" animBg="1" autoUpdateAnimBg="0"/>
      <p:bldP spid="23560"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3084120" y="90489"/>
            <a:ext cx="2339102" cy="523220"/>
          </a:xfrm>
          <a:prstGeom prst="rect">
            <a:avLst/>
          </a:prstGeom>
          <a:noFill/>
          <a:ln w="9525">
            <a:noFill/>
            <a:miter lim="800000"/>
            <a:headEnd/>
            <a:tailEnd/>
          </a:ln>
        </p:spPr>
        <p:txBody>
          <a:bodyPr wrap="none">
            <a:spAutoFit/>
          </a:bodyPr>
          <a:lstStyle/>
          <a:p>
            <a:r>
              <a:rPr lang="zh-CN" altLang="en-US" sz="2800" b="1">
                <a:solidFill>
                  <a:srgbClr val="FF0000"/>
                </a:solidFill>
                <a:latin typeface="Times New Roman" pitchFamily="18" charset="0"/>
                <a:ea typeface="华文新魏" pitchFamily="2" charset="-122"/>
              </a:rPr>
              <a:t>加拿大的经济</a:t>
            </a:r>
          </a:p>
        </p:txBody>
      </p:sp>
      <p:sp>
        <p:nvSpPr>
          <p:cNvPr id="108546" name="Text Box 3"/>
          <p:cNvSpPr txBox="1">
            <a:spLocks noChangeArrowheads="1"/>
          </p:cNvSpPr>
          <p:nvPr/>
        </p:nvSpPr>
        <p:spPr bwMode="auto">
          <a:xfrm>
            <a:off x="251255" y="620713"/>
            <a:ext cx="8691503" cy="461962"/>
          </a:xfrm>
          <a:prstGeom prst="rect">
            <a:avLst/>
          </a:prstGeom>
          <a:noFill/>
          <a:ln w="9525">
            <a:noFill/>
            <a:miter lim="800000"/>
            <a:headEnd/>
            <a:tailEnd/>
          </a:ln>
        </p:spPr>
        <p:txBody>
          <a:bodyPr>
            <a:spAutoFit/>
          </a:bodyPr>
          <a:lstStyle/>
          <a:p>
            <a:r>
              <a:rPr lang="en-US" altLang="zh-CN" sz="2400" b="1">
                <a:latin typeface="宋体" pitchFamily="2" charset="-122"/>
              </a:rPr>
              <a:t>1</a:t>
            </a:r>
            <a:r>
              <a:rPr lang="zh-CN" altLang="en-US" sz="2400" b="1">
                <a:latin typeface="宋体" pitchFamily="2" charset="-122"/>
              </a:rPr>
              <a:t>、加拿大是</a:t>
            </a:r>
            <a:r>
              <a:rPr lang="zh-CN" altLang="en-US" sz="2400" b="1">
                <a:solidFill>
                  <a:srgbClr val="0000CC"/>
                </a:solidFill>
                <a:latin typeface="宋体" pitchFamily="2" charset="-122"/>
              </a:rPr>
              <a:t>工农业发达</a:t>
            </a:r>
            <a:r>
              <a:rPr lang="zh-CN" altLang="en-US" sz="2400" b="1">
                <a:latin typeface="宋体" pitchFamily="2" charset="-122"/>
              </a:rPr>
              <a:t>的资本主义国家。</a:t>
            </a:r>
          </a:p>
        </p:txBody>
      </p:sp>
      <p:sp>
        <p:nvSpPr>
          <p:cNvPr id="112644" name="Text Box 4"/>
          <p:cNvSpPr txBox="1">
            <a:spLocks noChangeArrowheads="1"/>
          </p:cNvSpPr>
          <p:nvPr/>
        </p:nvSpPr>
        <p:spPr bwMode="auto">
          <a:xfrm>
            <a:off x="251255" y="1052513"/>
            <a:ext cx="8599813" cy="461962"/>
          </a:xfrm>
          <a:prstGeom prst="rect">
            <a:avLst/>
          </a:prstGeom>
          <a:noFill/>
          <a:ln w="9525">
            <a:noFill/>
            <a:miter lim="800000"/>
            <a:headEnd/>
            <a:tailEnd/>
          </a:ln>
        </p:spPr>
        <p:txBody>
          <a:bodyPr>
            <a:spAutoFit/>
          </a:bodyPr>
          <a:lstStyle/>
          <a:p>
            <a:r>
              <a:rPr lang="en-US" altLang="zh-CN" sz="2400" b="1">
                <a:latin typeface="宋体" pitchFamily="2" charset="-122"/>
              </a:rPr>
              <a:t>2</a:t>
            </a:r>
            <a:r>
              <a:rPr lang="zh-CN" altLang="en-US" sz="2400" b="1">
                <a:latin typeface="宋体" pitchFamily="2" charset="-122"/>
              </a:rPr>
              <a:t>、经济严重依附外国资本（特别是美国资本）和国外市场。</a:t>
            </a:r>
          </a:p>
        </p:txBody>
      </p:sp>
      <p:sp>
        <p:nvSpPr>
          <p:cNvPr id="108548" name="Text Box 5"/>
          <p:cNvSpPr txBox="1">
            <a:spLocks noChangeArrowheads="1"/>
          </p:cNvSpPr>
          <p:nvPr/>
        </p:nvSpPr>
        <p:spPr bwMode="auto">
          <a:xfrm>
            <a:off x="251255" y="1484313"/>
            <a:ext cx="8537893" cy="1938992"/>
          </a:xfrm>
          <a:prstGeom prst="rect">
            <a:avLst/>
          </a:prstGeom>
          <a:noFill/>
          <a:ln w="9525">
            <a:noFill/>
            <a:miter lim="800000"/>
            <a:headEnd/>
            <a:tailEnd/>
          </a:ln>
        </p:spPr>
        <p:txBody>
          <a:bodyPr>
            <a:spAutoFit/>
          </a:bodyPr>
          <a:lstStyle/>
          <a:p>
            <a:r>
              <a:rPr lang="en-US" altLang="zh-CN" sz="2400" b="1" dirty="0">
                <a:latin typeface="宋体" pitchFamily="2" charset="-122"/>
              </a:rPr>
              <a:t>3</a:t>
            </a:r>
            <a:r>
              <a:rPr lang="zh-CN" altLang="en-US" sz="2400" b="1" dirty="0">
                <a:latin typeface="宋体" pitchFamily="2" charset="-122"/>
              </a:rPr>
              <a:t>、工业有</a:t>
            </a:r>
            <a:r>
              <a:rPr lang="zh-CN" altLang="en-US" sz="2400" b="1" dirty="0">
                <a:solidFill>
                  <a:srgbClr val="FF0000"/>
                </a:solidFill>
                <a:latin typeface="宋体" pitchFamily="2" charset="-122"/>
              </a:rPr>
              <a:t>木材加工、造纸、水产加工、采矿、冶金、水电和汽车制造</a:t>
            </a:r>
            <a:r>
              <a:rPr lang="zh-CN" altLang="en-US" sz="2400" b="1" dirty="0">
                <a:latin typeface="宋体" pitchFamily="2" charset="-122"/>
              </a:rPr>
              <a:t>等。</a:t>
            </a:r>
            <a:endParaRPr lang="en-US" altLang="zh-CN" sz="2400" b="1" dirty="0">
              <a:latin typeface="宋体" pitchFamily="2" charset="-122"/>
            </a:endParaRPr>
          </a:p>
          <a:p>
            <a:r>
              <a:rPr lang="en-US" altLang="zh-CN" sz="2400" b="1" dirty="0">
                <a:latin typeface="宋体" pitchFamily="2" charset="-122"/>
              </a:rPr>
              <a:t>   </a:t>
            </a:r>
            <a:r>
              <a:rPr lang="zh-CN" altLang="en-US" sz="2400" b="1" dirty="0">
                <a:latin typeface="宋体" pitchFamily="2" charset="-122"/>
              </a:rPr>
              <a:t>出口</a:t>
            </a:r>
            <a:r>
              <a:rPr lang="zh-CN" altLang="en-US" sz="2400" b="1" dirty="0">
                <a:solidFill>
                  <a:srgbClr val="FF0000"/>
                </a:solidFill>
                <a:latin typeface="宋体" pitchFamily="2" charset="-122"/>
              </a:rPr>
              <a:t>矿产、新闻纸、木材、小麦、乳肉、水产品</a:t>
            </a:r>
            <a:r>
              <a:rPr lang="zh-CN" altLang="en-US" sz="2400" b="1" dirty="0">
                <a:latin typeface="宋体" pitchFamily="2" charset="-122"/>
              </a:rPr>
              <a:t>等资源和原料的国。</a:t>
            </a:r>
            <a:endParaRPr lang="en-US" altLang="zh-CN" sz="2400" b="1" dirty="0">
              <a:latin typeface="宋体" pitchFamily="2" charset="-122"/>
            </a:endParaRPr>
          </a:p>
          <a:p>
            <a:r>
              <a:rPr lang="zh-CN" altLang="en-US" sz="2400" b="1" dirty="0">
                <a:solidFill>
                  <a:srgbClr val="0000CC"/>
                </a:solidFill>
                <a:latin typeface="宋体" pitchFamily="2" charset="-122"/>
              </a:rPr>
              <a:t>   </a:t>
            </a:r>
            <a:r>
              <a:rPr lang="zh-CN" altLang="en-US" sz="2400" b="1" dirty="0">
                <a:latin typeface="宋体" pitchFamily="2" charset="-122"/>
              </a:rPr>
              <a:t>纸浆和新闻纸产量居世界第一。</a:t>
            </a:r>
          </a:p>
        </p:txBody>
      </p:sp>
      <p:sp>
        <p:nvSpPr>
          <p:cNvPr id="112646" name="Text Box 6"/>
          <p:cNvSpPr txBox="1">
            <a:spLocks noChangeArrowheads="1"/>
          </p:cNvSpPr>
          <p:nvPr/>
        </p:nvSpPr>
        <p:spPr bwMode="auto">
          <a:xfrm>
            <a:off x="271498" y="3423305"/>
            <a:ext cx="8497406" cy="1255728"/>
          </a:xfrm>
          <a:prstGeom prst="rect">
            <a:avLst/>
          </a:prstGeom>
          <a:noFill/>
          <a:ln w="9525">
            <a:noFill/>
            <a:miter lim="800000"/>
            <a:headEnd/>
            <a:tailEnd/>
          </a:ln>
        </p:spPr>
        <p:txBody>
          <a:bodyPr>
            <a:spAutoFit/>
          </a:bodyPr>
          <a:lstStyle/>
          <a:p>
            <a:pPr>
              <a:lnSpc>
                <a:spcPct val="105000"/>
              </a:lnSpc>
            </a:pPr>
            <a:r>
              <a:rPr lang="zh-CN" altLang="en-US" sz="2400" b="1" dirty="0">
                <a:solidFill>
                  <a:srgbClr val="FF0000"/>
                </a:solidFill>
                <a:latin typeface="宋体" pitchFamily="2" charset="-122"/>
              </a:rPr>
              <a:t>   工业发达，</a:t>
            </a:r>
            <a:r>
              <a:rPr lang="zh-CN" altLang="en-US" sz="2400" b="1" dirty="0">
                <a:latin typeface="宋体" pitchFamily="2" charset="-122"/>
              </a:rPr>
              <a:t>但地区分布不平衡。沿</a:t>
            </a:r>
            <a:r>
              <a:rPr lang="zh-CN" altLang="en-US" sz="2400" b="1" dirty="0">
                <a:solidFill>
                  <a:srgbClr val="FF0000"/>
                </a:solidFill>
                <a:latin typeface="宋体" pitchFamily="2" charset="-122"/>
              </a:rPr>
              <a:t>五大湖和圣劳伦斯河谷</a:t>
            </a:r>
            <a:r>
              <a:rPr lang="zh-CN" altLang="en-US" sz="2400" b="1" dirty="0">
                <a:latin typeface="宋体" pitchFamily="2" charset="-122"/>
              </a:rPr>
              <a:t>是工业最发达的地区</a:t>
            </a:r>
            <a:r>
              <a:rPr lang="zh-CN" altLang="en-US" sz="2400" b="1" dirty="0" smtClean="0">
                <a:latin typeface="宋体" pitchFamily="2" charset="-122"/>
              </a:rPr>
              <a:t>，</a:t>
            </a:r>
            <a:r>
              <a:rPr kumimoji="1" lang="zh-CN" altLang="en-US" sz="2400" dirty="0">
                <a:latin typeface="华文中宋" pitchFamily="2" charset="-122"/>
                <a:ea typeface="华文中宋" pitchFamily="2" charset="-122"/>
              </a:rPr>
              <a:t>太平洋沿岸港口温哥华也是工业中心（也是加拿大华侨集居中心）</a:t>
            </a:r>
            <a:endParaRPr lang="zh-CN" altLang="en-US" sz="2400" b="1" dirty="0">
              <a:latin typeface="宋体" pitchFamily="2" charset="-122"/>
            </a:endParaRPr>
          </a:p>
        </p:txBody>
      </p:sp>
      <p:sp>
        <p:nvSpPr>
          <p:cNvPr id="108550" name="Text Box 7"/>
          <p:cNvSpPr txBox="1">
            <a:spLocks noChangeArrowheads="1"/>
          </p:cNvSpPr>
          <p:nvPr/>
        </p:nvSpPr>
        <p:spPr bwMode="auto">
          <a:xfrm>
            <a:off x="-30756" y="5067981"/>
            <a:ext cx="8568853" cy="1255712"/>
          </a:xfrm>
          <a:prstGeom prst="rect">
            <a:avLst/>
          </a:prstGeom>
          <a:noFill/>
          <a:ln w="9525">
            <a:noFill/>
            <a:miter lim="800000"/>
            <a:headEnd/>
            <a:tailEnd/>
          </a:ln>
        </p:spPr>
        <p:txBody>
          <a:bodyPr>
            <a:spAutoFit/>
          </a:bodyPr>
          <a:lstStyle/>
          <a:p>
            <a:pPr>
              <a:lnSpc>
                <a:spcPct val="105000"/>
              </a:lnSpc>
            </a:pPr>
            <a:r>
              <a:rPr lang="en-US" altLang="zh-CN" sz="2400" b="1">
                <a:latin typeface="宋体" pitchFamily="2" charset="-122"/>
              </a:rPr>
              <a:t>4</a:t>
            </a:r>
            <a:r>
              <a:rPr lang="zh-CN" altLang="en-US" sz="2400" b="1">
                <a:latin typeface="宋体" pitchFamily="2" charset="-122"/>
              </a:rPr>
              <a:t>、</a:t>
            </a:r>
            <a:r>
              <a:rPr lang="zh-CN" altLang="en-US" sz="2400" b="1">
                <a:solidFill>
                  <a:srgbClr val="FF0000"/>
                </a:solidFill>
                <a:latin typeface="宋体" pitchFamily="2" charset="-122"/>
              </a:rPr>
              <a:t>农牧业发达</a:t>
            </a:r>
            <a:r>
              <a:rPr lang="zh-CN" altLang="en-US" sz="2400" b="1">
                <a:latin typeface="宋体" pitchFamily="2" charset="-122"/>
              </a:rPr>
              <a:t>。世界重要的</a:t>
            </a:r>
            <a:r>
              <a:rPr lang="zh-CN" altLang="en-US" sz="2400" b="1">
                <a:solidFill>
                  <a:srgbClr val="0000CC"/>
                </a:solidFill>
                <a:latin typeface="宋体" pitchFamily="2" charset="-122"/>
              </a:rPr>
              <a:t>小麦</a:t>
            </a:r>
            <a:r>
              <a:rPr lang="zh-CN" altLang="en-US" sz="2400" b="1">
                <a:latin typeface="宋体" pitchFamily="2" charset="-122"/>
              </a:rPr>
              <a:t>生产国和出口国。</a:t>
            </a:r>
            <a:endParaRPr lang="en-US" altLang="zh-CN" sz="2400" b="1">
              <a:latin typeface="宋体" pitchFamily="2" charset="-122"/>
            </a:endParaRPr>
          </a:p>
          <a:p>
            <a:pPr>
              <a:lnSpc>
                <a:spcPct val="105000"/>
              </a:lnSpc>
            </a:pPr>
            <a:r>
              <a:rPr lang="en-US" altLang="zh-CN" sz="2400" b="1">
                <a:solidFill>
                  <a:srgbClr val="0000CC"/>
                </a:solidFill>
                <a:latin typeface="宋体" pitchFamily="2" charset="-122"/>
              </a:rPr>
              <a:t>               </a:t>
            </a:r>
            <a:r>
              <a:rPr lang="zh-CN" altLang="en-US" sz="2400" b="1">
                <a:solidFill>
                  <a:srgbClr val="0000CC"/>
                </a:solidFill>
                <a:latin typeface="宋体" pitchFamily="2" charset="-122"/>
              </a:rPr>
              <a:t>畜牧业</a:t>
            </a:r>
            <a:r>
              <a:rPr lang="zh-CN" altLang="en-US" sz="2400" b="1">
                <a:latin typeface="宋体" pitchFamily="2" charset="-122"/>
              </a:rPr>
              <a:t>在农业总产值中比重大。</a:t>
            </a:r>
            <a:endParaRPr lang="en-US" altLang="zh-CN" sz="2400" b="1">
              <a:latin typeface="宋体" pitchFamily="2" charset="-122"/>
            </a:endParaRPr>
          </a:p>
          <a:p>
            <a:pPr>
              <a:lnSpc>
                <a:spcPct val="105000"/>
              </a:lnSpc>
            </a:pPr>
            <a:r>
              <a:rPr lang="en-US" altLang="zh-CN" sz="2400" b="1">
                <a:latin typeface="宋体" pitchFamily="2" charset="-122"/>
              </a:rPr>
              <a:t>               </a:t>
            </a:r>
            <a:r>
              <a:rPr lang="zh-CN" altLang="en-US" sz="2400" b="1">
                <a:latin typeface="宋体" pitchFamily="2" charset="-122"/>
              </a:rPr>
              <a:t>五大湖区发展</a:t>
            </a:r>
            <a:r>
              <a:rPr lang="zh-CN" altLang="en-US" sz="2400" b="1">
                <a:solidFill>
                  <a:srgbClr val="0000CC"/>
                </a:solidFill>
                <a:latin typeface="宋体" pitchFamily="2" charset="-122"/>
              </a:rPr>
              <a:t>乳畜业</a:t>
            </a:r>
            <a:r>
              <a:rPr lang="zh-CN" altLang="en-US" sz="2400" b="1">
                <a:latin typeface="宋体" pitchFamily="2" charset="-122"/>
              </a:rPr>
              <a:t>。</a:t>
            </a:r>
          </a:p>
        </p:txBody>
      </p:sp>
      <p:pic>
        <p:nvPicPr>
          <p:cNvPr id="8" name="Picture 3" descr="加土地矿产"/>
          <p:cNvPicPr>
            <a:picLocks noChangeAspect="1" noChangeArrowheads="1"/>
          </p:cNvPicPr>
          <p:nvPr/>
        </p:nvPicPr>
        <p:blipFill>
          <a:blip r:embed="rId2" cstate="print">
            <a:lum bright="-24000"/>
          </a:blip>
          <a:srcRect/>
          <a:stretch>
            <a:fillRect/>
          </a:stretch>
        </p:blipFill>
        <p:spPr bwMode="auto">
          <a:xfrm>
            <a:off x="6923315" y="4679033"/>
            <a:ext cx="2133600" cy="2014065"/>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blinds(horizontal)">
                                      <p:cBhvr>
                                        <p:cTn id="7" dur="500"/>
                                        <p:tgtEl>
                                          <p:spTgt spid="1085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644"/>
                                        </p:tgtEl>
                                        <p:attrNameLst>
                                          <p:attrName>style.visibility</p:attrName>
                                        </p:attrNameLst>
                                      </p:cBhvr>
                                      <p:to>
                                        <p:strVal val="visible"/>
                                      </p:to>
                                    </p:set>
                                    <p:animEffect transition="in" filter="dissolve">
                                      <p:cBhvr>
                                        <p:cTn id="12" dur="500"/>
                                        <p:tgtEl>
                                          <p:spTgt spid="1126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8548"/>
                                        </p:tgtEl>
                                        <p:attrNameLst>
                                          <p:attrName>style.visibility</p:attrName>
                                        </p:attrNameLst>
                                      </p:cBhvr>
                                      <p:to>
                                        <p:strVal val="visible"/>
                                      </p:to>
                                    </p:set>
                                    <p:animEffect transition="in" filter="blinds(horizontal)">
                                      <p:cBhvr>
                                        <p:cTn id="17" dur="500"/>
                                        <p:tgtEl>
                                          <p:spTgt spid="10854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2646"/>
                                        </p:tgtEl>
                                        <p:attrNameLst>
                                          <p:attrName>style.visibility</p:attrName>
                                        </p:attrNameLst>
                                      </p:cBhvr>
                                      <p:to>
                                        <p:strVal val="visible"/>
                                      </p:to>
                                    </p:set>
                                    <p:animEffect transition="in" filter="dissolve">
                                      <p:cBhvr>
                                        <p:cTn id="22" dur="500"/>
                                        <p:tgtEl>
                                          <p:spTgt spid="11264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8550"/>
                                        </p:tgtEl>
                                        <p:attrNameLst>
                                          <p:attrName>style.visibility</p:attrName>
                                        </p:attrNameLst>
                                      </p:cBhvr>
                                      <p:to>
                                        <p:strVal val="visible"/>
                                      </p:to>
                                    </p:set>
                                    <p:animEffect transition="in" filter="dissolve">
                                      <p:cBhvr>
                                        <p:cTn id="27" dur="500"/>
                                        <p:tgtEl>
                                          <p:spTgt spid="108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p:bldP spid="112644" grpId="0"/>
      <p:bldP spid="108548" grpId="0"/>
      <p:bldP spid="112646" grpId="0"/>
      <p:bldP spid="10855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282323" y="159049"/>
            <a:ext cx="8065153" cy="1224951"/>
          </a:xfrm>
          <a:prstGeom prst="rect">
            <a:avLst/>
          </a:prstGeom>
          <a:noFill/>
          <a:ln w="9525">
            <a:noFill/>
            <a:miter lim="800000"/>
            <a:headEnd/>
            <a:tailEnd/>
          </a:ln>
        </p:spPr>
        <p:txBody>
          <a:bodyPr>
            <a:spAutoFit/>
          </a:bodyPr>
          <a:lstStyle/>
          <a:p>
            <a:pPr>
              <a:lnSpc>
                <a:spcPct val="115000"/>
              </a:lnSpc>
            </a:pPr>
            <a:r>
              <a:rPr lang="zh-CN" altLang="en-US" sz="3200" b="1" dirty="0">
                <a:latin typeface="宋体" pitchFamily="2" charset="-122"/>
              </a:rPr>
              <a:t>试分析加拿大人口、城市、交通线集中在南部走廊的原因？</a:t>
            </a:r>
          </a:p>
        </p:txBody>
      </p:sp>
      <p:sp>
        <p:nvSpPr>
          <p:cNvPr id="112645" name="Text Box 2"/>
          <p:cNvSpPr txBox="1">
            <a:spLocks noChangeArrowheads="1"/>
          </p:cNvSpPr>
          <p:nvPr/>
        </p:nvSpPr>
        <p:spPr bwMode="auto">
          <a:xfrm>
            <a:off x="210282" y="3343275"/>
            <a:ext cx="8498289" cy="3597275"/>
          </a:xfrm>
          <a:prstGeom prst="rect">
            <a:avLst/>
          </a:prstGeom>
          <a:noFill/>
          <a:ln w="9525">
            <a:noFill/>
            <a:miter lim="800000"/>
            <a:headEnd/>
            <a:tailEnd/>
          </a:ln>
        </p:spPr>
        <p:txBody>
          <a:bodyPr wrap="square">
            <a:spAutoFit/>
          </a:bodyPr>
          <a:lstStyle/>
          <a:p>
            <a:pPr>
              <a:lnSpc>
                <a:spcPct val="120000"/>
              </a:lnSpc>
              <a:spcBef>
                <a:spcPct val="10000"/>
              </a:spcBef>
              <a:spcAft>
                <a:spcPct val="10000"/>
              </a:spcAft>
            </a:pPr>
            <a:r>
              <a:rPr lang="zh-CN" altLang="en-US" sz="2800" b="1" dirty="0">
                <a:solidFill>
                  <a:srgbClr val="FF0000"/>
                </a:solidFill>
              </a:rPr>
              <a:t>①</a:t>
            </a:r>
            <a:r>
              <a:rPr lang="zh-CN" altLang="en-US" sz="2800" b="1" dirty="0">
                <a:solidFill>
                  <a:srgbClr val="FF0000"/>
                </a:solidFill>
                <a:latin typeface="宋体" pitchFamily="2" charset="-122"/>
              </a:rPr>
              <a:t>纬度较低，冬季严寒时期较短，夏季温暖；</a:t>
            </a:r>
          </a:p>
          <a:p>
            <a:pPr>
              <a:lnSpc>
                <a:spcPct val="120000"/>
              </a:lnSpc>
              <a:spcBef>
                <a:spcPct val="10000"/>
              </a:spcBef>
              <a:spcAft>
                <a:spcPct val="10000"/>
              </a:spcAft>
            </a:pPr>
            <a:r>
              <a:rPr lang="zh-CN" altLang="en-US" sz="2800" b="1" dirty="0">
                <a:solidFill>
                  <a:srgbClr val="FF0000"/>
                </a:solidFill>
              </a:rPr>
              <a:t>②</a:t>
            </a:r>
            <a:r>
              <a:rPr lang="zh-CN" altLang="en-US" sz="2800" b="1" dirty="0">
                <a:solidFill>
                  <a:srgbClr val="FF0000"/>
                </a:solidFill>
                <a:latin typeface="宋体" pitchFamily="2" charset="-122"/>
              </a:rPr>
              <a:t>平原地形，适宜春小麦、牧草生长；</a:t>
            </a:r>
          </a:p>
          <a:p>
            <a:pPr>
              <a:lnSpc>
                <a:spcPct val="120000"/>
              </a:lnSpc>
              <a:spcBef>
                <a:spcPct val="10000"/>
              </a:spcBef>
              <a:spcAft>
                <a:spcPct val="10000"/>
              </a:spcAft>
            </a:pPr>
            <a:r>
              <a:rPr lang="zh-CN" altLang="en-US" sz="2800" b="1" dirty="0">
                <a:solidFill>
                  <a:srgbClr val="FF0000"/>
                </a:solidFill>
              </a:rPr>
              <a:t>③</a:t>
            </a:r>
            <a:r>
              <a:rPr lang="zh-CN" altLang="en-US" sz="2800" b="1" dirty="0">
                <a:solidFill>
                  <a:srgbClr val="FF0000"/>
                </a:solidFill>
                <a:latin typeface="宋体" pitchFamily="2" charset="-122"/>
              </a:rPr>
              <a:t>欧洲殖民者首先到达和经营的地方，开发较早；</a:t>
            </a:r>
          </a:p>
          <a:p>
            <a:pPr>
              <a:lnSpc>
                <a:spcPct val="120000"/>
              </a:lnSpc>
              <a:spcBef>
                <a:spcPct val="10000"/>
              </a:spcBef>
              <a:spcAft>
                <a:spcPct val="10000"/>
              </a:spcAft>
            </a:pPr>
            <a:r>
              <a:rPr lang="zh-CN" altLang="en-US" sz="2800" b="1" dirty="0">
                <a:solidFill>
                  <a:srgbClr val="FF0000"/>
                </a:solidFill>
                <a:latin typeface="宋体" pitchFamily="2" charset="-122"/>
              </a:rPr>
              <a:t>（圣劳伦斯河下游谷地和五大湖区）</a:t>
            </a:r>
          </a:p>
          <a:p>
            <a:pPr>
              <a:lnSpc>
                <a:spcPct val="120000"/>
              </a:lnSpc>
              <a:spcBef>
                <a:spcPct val="10000"/>
              </a:spcBef>
              <a:spcAft>
                <a:spcPct val="10000"/>
              </a:spcAft>
            </a:pPr>
            <a:r>
              <a:rPr lang="zh-CN" altLang="en-US" sz="2800" b="1" dirty="0">
                <a:solidFill>
                  <a:srgbClr val="FF0000"/>
                </a:solidFill>
              </a:rPr>
              <a:t>④</a:t>
            </a:r>
            <a:r>
              <a:rPr lang="zh-CN" altLang="en-US" sz="2800" b="1" dirty="0">
                <a:solidFill>
                  <a:srgbClr val="FF0000"/>
                </a:solidFill>
                <a:latin typeface="宋体" pitchFamily="2" charset="-122"/>
              </a:rPr>
              <a:t>距美国较近，方便经济联系和交流；</a:t>
            </a:r>
          </a:p>
          <a:p>
            <a:pPr>
              <a:lnSpc>
                <a:spcPct val="120000"/>
              </a:lnSpc>
              <a:spcBef>
                <a:spcPct val="10000"/>
              </a:spcBef>
              <a:spcAft>
                <a:spcPct val="10000"/>
              </a:spcAft>
            </a:pPr>
            <a:r>
              <a:rPr lang="zh-CN" altLang="en-US" sz="2800" b="1" dirty="0">
                <a:solidFill>
                  <a:srgbClr val="FF0000"/>
                </a:solidFill>
              </a:rPr>
              <a:t>⑤</a:t>
            </a:r>
            <a:r>
              <a:rPr lang="zh-CN" altLang="en-US" sz="2800" b="1" dirty="0">
                <a:solidFill>
                  <a:srgbClr val="FF0000"/>
                </a:solidFill>
                <a:latin typeface="宋体" pitchFamily="2" charset="-122"/>
              </a:rPr>
              <a:t>交通便利。</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900" y="782411"/>
            <a:ext cx="3886200" cy="2571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45"/>
                                        </p:tgtEl>
                                        <p:attrNameLst>
                                          <p:attrName>style.visibility</p:attrName>
                                        </p:attrNameLst>
                                      </p:cBhvr>
                                      <p:to>
                                        <p:strVal val="visible"/>
                                      </p:to>
                                    </p:set>
                                    <p:animEffect transition="in" filter="blinds(horizontal)">
                                      <p:cBhvr>
                                        <p:cTn id="7" dur="500"/>
                                        <p:tgtEl>
                                          <p:spTgt spid="112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矩形 113665"/>
          <p:cNvSpPr>
            <a:spLocks noChangeArrowheads="1"/>
          </p:cNvSpPr>
          <p:nvPr/>
        </p:nvSpPr>
        <p:spPr bwMode="auto">
          <a:xfrm>
            <a:off x="323892" y="188913"/>
            <a:ext cx="8640300" cy="1200329"/>
          </a:xfrm>
          <a:prstGeom prst="rect">
            <a:avLst/>
          </a:prstGeom>
          <a:noFill/>
          <a:ln w="9525">
            <a:noFill/>
            <a:miter lim="800000"/>
            <a:headEnd/>
            <a:tailEnd/>
          </a:ln>
        </p:spPr>
        <p:txBody>
          <a:bodyPr>
            <a:spAutoFit/>
          </a:bodyPr>
          <a:lstStyle/>
          <a:p>
            <a:r>
              <a:rPr lang="zh-CN" altLang="en-US" sz="2400" b="1">
                <a:solidFill>
                  <a:srgbClr val="000000"/>
                </a:solidFill>
                <a:latin typeface="宋体" pitchFamily="2" charset="-122"/>
              </a:rPr>
              <a:t>加拿大地广人稀，西南部地区地形复杂，欧肯那根河谷是世界著名的冰酒产地。根据加拿大西南部某地区示意图，结合所学知识，完成（</a:t>
            </a:r>
            <a:r>
              <a:rPr lang="en-US" altLang="zh-CN" sz="2400" b="1">
                <a:solidFill>
                  <a:srgbClr val="000000"/>
                </a:solidFill>
                <a:latin typeface="宋体" pitchFamily="2" charset="-122"/>
              </a:rPr>
              <a:t>1</a:t>
            </a:r>
            <a:r>
              <a:rPr lang="zh-CN" altLang="en-US" sz="2400" b="1">
                <a:solidFill>
                  <a:srgbClr val="000000"/>
                </a:solidFill>
                <a:latin typeface="宋体" pitchFamily="2" charset="-122"/>
              </a:rPr>
              <a:t>）</a:t>
            </a:r>
            <a:r>
              <a:rPr lang="en-US" altLang="zh-CN" sz="2400" b="1">
                <a:solidFill>
                  <a:srgbClr val="000000"/>
                </a:solidFill>
                <a:latin typeface="宋体" pitchFamily="2" charset="-122"/>
              </a:rPr>
              <a:t>—</a:t>
            </a:r>
            <a:r>
              <a:rPr lang="zh-CN" altLang="en-US" sz="2400" b="1">
                <a:solidFill>
                  <a:srgbClr val="000000"/>
                </a:solidFill>
                <a:latin typeface="宋体" pitchFamily="2" charset="-122"/>
              </a:rPr>
              <a:t>（</a:t>
            </a:r>
            <a:r>
              <a:rPr lang="en-US" altLang="zh-CN" sz="2400" b="1">
                <a:solidFill>
                  <a:srgbClr val="000000"/>
                </a:solidFill>
                <a:latin typeface="宋体" pitchFamily="2" charset="-122"/>
              </a:rPr>
              <a:t>3</a:t>
            </a:r>
            <a:r>
              <a:rPr lang="zh-CN" altLang="en-US" sz="2400" b="1">
                <a:solidFill>
                  <a:srgbClr val="000000"/>
                </a:solidFill>
                <a:latin typeface="宋体" pitchFamily="2" charset="-122"/>
              </a:rPr>
              <a:t>）题。</a:t>
            </a:r>
          </a:p>
        </p:txBody>
      </p:sp>
      <p:sp>
        <p:nvSpPr>
          <p:cNvPr id="99331" name="矩形 113666"/>
          <p:cNvSpPr>
            <a:spLocks noChangeArrowheads="1"/>
          </p:cNvSpPr>
          <p:nvPr/>
        </p:nvSpPr>
        <p:spPr bwMode="auto">
          <a:xfrm>
            <a:off x="0" y="4076700"/>
            <a:ext cx="8892745" cy="941388"/>
          </a:xfrm>
          <a:prstGeom prst="rect">
            <a:avLst/>
          </a:prstGeom>
          <a:noFill/>
          <a:ln w="9525">
            <a:noFill/>
            <a:miter lim="800000"/>
            <a:headEnd/>
            <a:tailEnd/>
          </a:ln>
        </p:spPr>
        <p:txBody>
          <a:bodyPr>
            <a:spAutoFit/>
          </a:bodyPr>
          <a:lstStyle/>
          <a:p>
            <a:pPr>
              <a:lnSpc>
                <a:spcPct val="115000"/>
              </a:lnSpc>
            </a:pPr>
            <a:r>
              <a:rPr lang="zh-CN" altLang="en-US" sz="2400" b="1">
                <a:solidFill>
                  <a:srgbClr val="000000"/>
                </a:solidFill>
                <a:latin typeface="宋体" pitchFamily="2" charset="-122"/>
              </a:rPr>
              <a:t>（</a:t>
            </a:r>
            <a:r>
              <a:rPr lang="en-US" altLang="zh-CN" sz="2400" b="1">
                <a:solidFill>
                  <a:srgbClr val="000000"/>
                </a:solidFill>
                <a:latin typeface="宋体" pitchFamily="2" charset="-122"/>
              </a:rPr>
              <a:t>1</a:t>
            </a:r>
            <a:r>
              <a:rPr lang="zh-CN" altLang="en-US" sz="2400" b="1">
                <a:solidFill>
                  <a:srgbClr val="000000"/>
                </a:solidFill>
                <a:latin typeface="宋体" pitchFamily="2" charset="-122"/>
              </a:rPr>
              <a:t>）维多利亚所在地气候类型的特点是</a:t>
            </a:r>
            <a:r>
              <a:rPr lang="en-US" altLang="zh-CN" sz="2400" b="1" u="sng">
                <a:solidFill>
                  <a:srgbClr val="000000"/>
                </a:solidFill>
                <a:latin typeface="宋体" pitchFamily="2" charset="-122"/>
              </a:rPr>
              <a:t>__     ______</a:t>
            </a:r>
            <a:r>
              <a:rPr lang="zh-CN" altLang="en-US" sz="2400" b="1">
                <a:solidFill>
                  <a:srgbClr val="000000"/>
                </a:solidFill>
                <a:latin typeface="宋体" pitchFamily="2" charset="-122"/>
              </a:rPr>
              <a:t>；位于草原地区的梅迪辛哈特气候类型是</a:t>
            </a:r>
            <a:r>
              <a:rPr lang="en-US" altLang="zh-CN" sz="2400" b="1" u="sng">
                <a:solidFill>
                  <a:srgbClr val="000000"/>
                </a:solidFill>
                <a:latin typeface="宋体" pitchFamily="2" charset="-122"/>
              </a:rPr>
              <a:t>__    _____    _</a:t>
            </a:r>
            <a:r>
              <a:rPr lang="zh-CN" altLang="en-US" sz="2400" b="1">
                <a:solidFill>
                  <a:srgbClr val="000000"/>
                </a:solidFill>
                <a:latin typeface="宋体" pitchFamily="2" charset="-122"/>
              </a:rPr>
              <a:t>。</a:t>
            </a:r>
          </a:p>
        </p:txBody>
      </p:sp>
      <p:sp>
        <p:nvSpPr>
          <p:cNvPr id="113668" name="矩形 113667"/>
          <p:cNvSpPr>
            <a:spLocks noChangeArrowheads="1"/>
          </p:cNvSpPr>
          <p:nvPr/>
        </p:nvSpPr>
        <p:spPr bwMode="auto">
          <a:xfrm>
            <a:off x="5624031" y="3974754"/>
            <a:ext cx="2196435" cy="461665"/>
          </a:xfrm>
          <a:prstGeom prst="rect">
            <a:avLst/>
          </a:prstGeom>
          <a:noFill/>
          <a:ln w="9525">
            <a:noFill/>
            <a:miter lim="800000"/>
            <a:headEnd/>
            <a:tailEnd/>
          </a:ln>
        </p:spPr>
        <p:txBody>
          <a:bodyPr wrap="none" anchor="ctr">
            <a:spAutoFit/>
          </a:bodyPr>
          <a:lstStyle/>
          <a:p>
            <a:r>
              <a:rPr lang="zh-CN" altLang="en-US" sz="2400" b="1" dirty="0">
                <a:solidFill>
                  <a:srgbClr val="FF0000"/>
                </a:solidFill>
                <a:latin typeface="黑体" pitchFamily="49" charset="-122"/>
                <a:ea typeface="黑体" pitchFamily="49" charset="-122"/>
              </a:rPr>
              <a:t>全年温和多雨 </a:t>
            </a:r>
          </a:p>
        </p:txBody>
      </p:sp>
      <p:sp>
        <p:nvSpPr>
          <p:cNvPr id="113669" name="矩形 113668"/>
          <p:cNvSpPr>
            <a:spLocks noChangeArrowheads="1"/>
          </p:cNvSpPr>
          <p:nvPr/>
        </p:nvSpPr>
        <p:spPr bwMode="auto">
          <a:xfrm>
            <a:off x="4303820" y="4489599"/>
            <a:ext cx="2505814" cy="461665"/>
          </a:xfrm>
          <a:prstGeom prst="rect">
            <a:avLst/>
          </a:prstGeom>
          <a:noFill/>
          <a:ln w="9525">
            <a:noFill/>
            <a:miter lim="800000"/>
            <a:headEnd/>
            <a:tailEnd/>
          </a:ln>
        </p:spPr>
        <p:txBody>
          <a:bodyPr wrap="none" anchor="ctr">
            <a:spAutoFit/>
          </a:bodyPr>
          <a:lstStyle/>
          <a:p>
            <a:r>
              <a:rPr lang="zh-CN" altLang="en-US" sz="2400" b="1" dirty="0">
                <a:solidFill>
                  <a:srgbClr val="FF0000"/>
                </a:solidFill>
                <a:latin typeface="黑体" pitchFamily="49" charset="-122"/>
                <a:ea typeface="黑体" pitchFamily="49" charset="-122"/>
              </a:rPr>
              <a:t>温带大陆性气候 </a:t>
            </a:r>
          </a:p>
        </p:txBody>
      </p:sp>
      <p:grpSp>
        <p:nvGrpSpPr>
          <p:cNvPr id="2" name="组合 113672"/>
          <p:cNvGrpSpPr>
            <a:grpSpLocks/>
          </p:cNvGrpSpPr>
          <p:nvPr/>
        </p:nvGrpSpPr>
        <p:grpSpPr bwMode="auto">
          <a:xfrm>
            <a:off x="0" y="1412876"/>
            <a:ext cx="9073744" cy="2403475"/>
            <a:chOff x="0" y="0"/>
            <a:chExt cx="5716" cy="1514"/>
          </a:xfrm>
        </p:grpSpPr>
        <p:pic>
          <p:nvPicPr>
            <p:cNvPr id="99335" name="图片 113673" descr="U_4182~1"/>
            <p:cNvPicPr>
              <a:picLocks noChangeAspect="1" noChangeArrowheads="1"/>
            </p:cNvPicPr>
            <p:nvPr/>
          </p:nvPicPr>
          <p:blipFill>
            <a:blip r:embed="rId2" cstate="print">
              <a:lum bright="-24000" contrast="48000"/>
            </a:blip>
            <a:srcRect/>
            <a:stretch>
              <a:fillRect/>
            </a:stretch>
          </p:blipFill>
          <p:spPr bwMode="auto">
            <a:xfrm>
              <a:off x="0" y="0"/>
              <a:ext cx="5716" cy="1514"/>
            </a:xfrm>
            <a:prstGeom prst="rect">
              <a:avLst/>
            </a:prstGeom>
            <a:noFill/>
            <a:ln w="9525">
              <a:noFill/>
              <a:miter lim="800000"/>
              <a:headEnd/>
              <a:tailEnd/>
            </a:ln>
          </p:spPr>
        </p:pic>
        <p:sp>
          <p:nvSpPr>
            <p:cNvPr id="99336" name="文本框 113674"/>
            <p:cNvSpPr txBox="1">
              <a:spLocks noChangeArrowheads="1"/>
            </p:cNvSpPr>
            <p:nvPr/>
          </p:nvSpPr>
          <p:spPr bwMode="auto">
            <a:xfrm>
              <a:off x="4966" y="862"/>
              <a:ext cx="681"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FF"/>
                  </a:solidFill>
                  <a:ea typeface="黑体" pitchFamily="49" charset="-122"/>
                </a:rPr>
                <a:t>梅迪辛哈特</a:t>
              </a:r>
            </a:p>
          </p:txBody>
        </p:sp>
        <p:sp>
          <p:nvSpPr>
            <p:cNvPr id="99337" name="文本框 113675"/>
            <p:cNvSpPr txBox="1">
              <a:spLocks noChangeArrowheads="1"/>
            </p:cNvSpPr>
            <p:nvPr/>
          </p:nvSpPr>
          <p:spPr bwMode="auto">
            <a:xfrm>
              <a:off x="2949" y="454"/>
              <a:ext cx="209" cy="872"/>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欧肯那根河谷</a:t>
              </a:r>
            </a:p>
          </p:txBody>
        </p:sp>
        <p:sp>
          <p:nvSpPr>
            <p:cNvPr id="99338" name="文本框 113676"/>
            <p:cNvSpPr txBox="1">
              <a:spLocks noChangeArrowheads="1"/>
            </p:cNvSpPr>
            <p:nvPr/>
          </p:nvSpPr>
          <p:spPr bwMode="auto">
            <a:xfrm>
              <a:off x="1012" y="1233"/>
              <a:ext cx="590"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FF"/>
                  </a:solidFill>
                  <a:ea typeface="黑体" pitchFamily="49" charset="-122"/>
                </a:rPr>
                <a:t>维多利亚</a:t>
              </a:r>
            </a:p>
          </p:txBody>
        </p:sp>
        <p:sp>
          <p:nvSpPr>
            <p:cNvPr id="99339" name="文本框 113677"/>
            <p:cNvSpPr txBox="1">
              <a:spLocks noChangeArrowheads="1"/>
            </p:cNvSpPr>
            <p:nvPr/>
          </p:nvSpPr>
          <p:spPr bwMode="auto">
            <a:xfrm>
              <a:off x="1474" y="939"/>
              <a:ext cx="462"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FF"/>
                  </a:solidFill>
                  <a:ea typeface="黑体" pitchFamily="49" charset="-122"/>
                </a:rPr>
                <a:t>温哥华</a:t>
              </a:r>
            </a:p>
          </p:txBody>
        </p:sp>
        <p:sp>
          <p:nvSpPr>
            <p:cNvPr id="99340" name="文本框 113678"/>
            <p:cNvSpPr txBox="1">
              <a:spLocks noChangeArrowheads="1"/>
            </p:cNvSpPr>
            <p:nvPr/>
          </p:nvSpPr>
          <p:spPr bwMode="auto">
            <a:xfrm>
              <a:off x="1973" y="590"/>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FF0000"/>
                  </a:solidFill>
                  <a:ea typeface="黑体" pitchFamily="49" charset="-122"/>
                </a:rPr>
                <a:t>加</a:t>
              </a:r>
            </a:p>
          </p:txBody>
        </p:sp>
        <p:sp>
          <p:nvSpPr>
            <p:cNvPr id="99341" name="文本框 113679"/>
            <p:cNvSpPr txBox="1">
              <a:spLocks noChangeArrowheads="1"/>
            </p:cNvSpPr>
            <p:nvPr/>
          </p:nvSpPr>
          <p:spPr bwMode="auto">
            <a:xfrm>
              <a:off x="3198" y="590"/>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FF0000"/>
                  </a:solidFill>
                  <a:ea typeface="黑体" pitchFamily="49" charset="-122"/>
                </a:rPr>
                <a:t>拿</a:t>
              </a:r>
            </a:p>
          </p:txBody>
        </p:sp>
        <p:sp>
          <p:nvSpPr>
            <p:cNvPr id="99342" name="文本框 113680"/>
            <p:cNvSpPr txBox="1">
              <a:spLocks noChangeArrowheads="1"/>
            </p:cNvSpPr>
            <p:nvPr/>
          </p:nvSpPr>
          <p:spPr bwMode="auto">
            <a:xfrm>
              <a:off x="4604" y="590"/>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FF0000"/>
                  </a:solidFill>
                  <a:ea typeface="黑体" pitchFamily="49" charset="-122"/>
                </a:rPr>
                <a:t>大</a:t>
              </a:r>
            </a:p>
          </p:txBody>
        </p:sp>
        <p:sp>
          <p:nvSpPr>
            <p:cNvPr id="99343" name="文本框 113681"/>
            <p:cNvSpPr txBox="1">
              <a:spLocks noChangeArrowheads="1"/>
            </p:cNvSpPr>
            <p:nvPr/>
          </p:nvSpPr>
          <p:spPr bwMode="auto">
            <a:xfrm>
              <a:off x="2336" y="1315"/>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FF0000"/>
                  </a:solidFill>
                  <a:ea typeface="黑体" pitchFamily="49" charset="-122"/>
                </a:rPr>
                <a:t>美</a:t>
              </a:r>
            </a:p>
          </p:txBody>
        </p:sp>
        <p:sp>
          <p:nvSpPr>
            <p:cNvPr id="99344" name="文本框 113682"/>
            <p:cNvSpPr txBox="1">
              <a:spLocks noChangeArrowheads="1"/>
            </p:cNvSpPr>
            <p:nvPr/>
          </p:nvSpPr>
          <p:spPr bwMode="auto">
            <a:xfrm>
              <a:off x="4105" y="1302"/>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FF0000"/>
                  </a:solidFill>
                  <a:ea typeface="黑体" pitchFamily="49" charset="-122"/>
                </a:rPr>
                <a:t>国</a:t>
              </a:r>
            </a:p>
          </p:txBody>
        </p:sp>
        <p:sp>
          <p:nvSpPr>
            <p:cNvPr id="99345" name="文本框 113683"/>
            <p:cNvSpPr txBox="1">
              <a:spLocks noChangeArrowheads="1"/>
            </p:cNvSpPr>
            <p:nvPr/>
          </p:nvSpPr>
          <p:spPr bwMode="auto">
            <a:xfrm>
              <a:off x="2971" y="136"/>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落</a:t>
              </a:r>
            </a:p>
          </p:txBody>
        </p:sp>
        <p:sp>
          <p:nvSpPr>
            <p:cNvPr id="99346" name="文本框 113684"/>
            <p:cNvSpPr txBox="1">
              <a:spLocks noChangeArrowheads="1"/>
            </p:cNvSpPr>
            <p:nvPr/>
          </p:nvSpPr>
          <p:spPr bwMode="auto">
            <a:xfrm>
              <a:off x="3334" y="181"/>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基</a:t>
              </a:r>
            </a:p>
          </p:txBody>
        </p:sp>
        <p:sp>
          <p:nvSpPr>
            <p:cNvPr id="99347" name="文本框 113685"/>
            <p:cNvSpPr txBox="1">
              <a:spLocks noChangeArrowheads="1"/>
            </p:cNvSpPr>
            <p:nvPr/>
          </p:nvSpPr>
          <p:spPr bwMode="auto">
            <a:xfrm>
              <a:off x="3696" y="317"/>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山</a:t>
              </a:r>
            </a:p>
          </p:txBody>
        </p:sp>
        <p:sp>
          <p:nvSpPr>
            <p:cNvPr id="99348" name="文本框 113686"/>
            <p:cNvSpPr txBox="1">
              <a:spLocks noChangeArrowheads="1"/>
            </p:cNvSpPr>
            <p:nvPr/>
          </p:nvSpPr>
          <p:spPr bwMode="auto">
            <a:xfrm>
              <a:off x="3878" y="544"/>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脉</a:t>
              </a:r>
            </a:p>
          </p:txBody>
        </p:sp>
        <p:sp>
          <p:nvSpPr>
            <p:cNvPr id="99349" name="文本框 113687"/>
            <p:cNvSpPr txBox="1">
              <a:spLocks noChangeArrowheads="1"/>
            </p:cNvSpPr>
            <p:nvPr/>
          </p:nvSpPr>
          <p:spPr bwMode="auto">
            <a:xfrm>
              <a:off x="657" y="317"/>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海</a:t>
              </a:r>
            </a:p>
          </p:txBody>
        </p:sp>
        <p:sp>
          <p:nvSpPr>
            <p:cNvPr id="99350" name="文本框 113688"/>
            <p:cNvSpPr txBox="1">
              <a:spLocks noChangeArrowheads="1"/>
            </p:cNvSpPr>
            <p:nvPr/>
          </p:nvSpPr>
          <p:spPr bwMode="auto">
            <a:xfrm>
              <a:off x="930" y="454"/>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岸</a:t>
              </a:r>
            </a:p>
          </p:txBody>
        </p:sp>
        <p:sp>
          <p:nvSpPr>
            <p:cNvPr id="99351" name="文本框 113689"/>
            <p:cNvSpPr txBox="1">
              <a:spLocks noChangeArrowheads="1"/>
            </p:cNvSpPr>
            <p:nvPr/>
          </p:nvSpPr>
          <p:spPr bwMode="auto">
            <a:xfrm>
              <a:off x="1202" y="590"/>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山</a:t>
              </a:r>
            </a:p>
          </p:txBody>
        </p:sp>
        <p:sp>
          <p:nvSpPr>
            <p:cNvPr id="99352" name="文本框 113690"/>
            <p:cNvSpPr txBox="1">
              <a:spLocks noChangeArrowheads="1"/>
            </p:cNvSpPr>
            <p:nvPr/>
          </p:nvSpPr>
          <p:spPr bwMode="auto">
            <a:xfrm>
              <a:off x="1519" y="670"/>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脉</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3668"/>
                                        </p:tgtEl>
                                        <p:attrNameLst>
                                          <p:attrName>style.visibility</p:attrName>
                                        </p:attrNameLst>
                                      </p:cBhvr>
                                      <p:to>
                                        <p:strVal val="visible"/>
                                      </p:to>
                                    </p:set>
                                    <p:animEffect transition="in" filter="slide(fromBottom)">
                                      <p:cBhvr>
                                        <p:cTn id="7" dur="500"/>
                                        <p:tgtEl>
                                          <p:spTgt spid="11366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3669"/>
                                        </p:tgtEl>
                                        <p:attrNameLst>
                                          <p:attrName>style.visibility</p:attrName>
                                        </p:attrNameLst>
                                      </p:cBhvr>
                                      <p:to>
                                        <p:strVal val="visible"/>
                                      </p:to>
                                    </p:set>
                                    <p:animEffect transition="in" filter="slide(fromBottom)">
                                      <p:cBhvr>
                                        <p:cTn id="12"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p:bldP spid="11366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矩形 114690"/>
          <p:cNvSpPr>
            <a:spLocks noChangeArrowheads="1"/>
          </p:cNvSpPr>
          <p:nvPr/>
        </p:nvSpPr>
        <p:spPr bwMode="auto">
          <a:xfrm>
            <a:off x="179808" y="4005263"/>
            <a:ext cx="8712937" cy="1200329"/>
          </a:xfrm>
          <a:prstGeom prst="rect">
            <a:avLst/>
          </a:prstGeom>
          <a:noFill/>
          <a:ln w="9525">
            <a:noFill/>
            <a:miter lim="800000"/>
            <a:headEnd/>
            <a:tailEnd/>
          </a:ln>
        </p:spPr>
        <p:txBody>
          <a:bodyPr>
            <a:spAutoFit/>
          </a:bodyPr>
          <a:lstStyle/>
          <a:p>
            <a:r>
              <a:rPr lang="zh-CN" altLang="en-US" sz="2400" b="1">
                <a:solidFill>
                  <a:srgbClr val="000000"/>
                </a:solidFill>
                <a:latin typeface="宋体" pitchFamily="2" charset="-122"/>
              </a:rPr>
              <a:t>（</a:t>
            </a:r>
            <a:r>
              <a:rPr lang="en-US" altLang="zh-CN" sz="2400" b="1">
                <a:solidFill>
                  <a:srgbClr val="000000"/>
                </a:solidFill>
                <a:latin typeface="宋体" pitchFamily="2" charset="-122"/>
              </a:rPr>
              <a:t>2</a:t>
            </a:r>
            <a:r>
              <a:rPr lang="zh-CN" altLang="en-US" sz="2400" b="1">
                <a:solidFill>
                  <a:srgbClr val="000000"/>
                </a:solidFill>
                <a:latin typeface="宋体" pitchFamily="2" charset="-122"/>
              </a:rPr>
              <a:t>）冰酒是由富含糖分的优质葡萄，成熟后在树上经自然冰冻，再采摘酿造而成。欧肯那根河谷是这种自然冰冻葡萄的产地，分析其自然原因。</a:t>
            </a:r>
          </a:p>
        </p:txBody>
      </p:sp>
      <p:sp>
        <p:nvSpPr>
          <p:cNvPr id="110595" name="矩形 114691"/>
          <p:cNvSpPr>
            <a:spLocks noChangeArrowheads="1"/>
          </p:cNvSpPr>
          <p:nvPr/>
        </p:nvSpPr>
        <p:spPr bwMode="auto">
          <a:xfrm>
            <a:off x="251850" y="5234257"/>
            <a:ext cx="8784384" cy="1323439"/>
          </a:xfrm>
          <a:prstGeom prst="rect">
            <a:avLst/>
          </a:prstGeom>
          <a:noFill/>
          <a:ln w="9525">
            <a:noFill/>
            <a:miter lim="800000"/>
            <a:headEnd/>
            <a:tailEnd/>
          </a:ln>
        </p:spPr>
        <p:txBody>
          <a:bodyPr anchor="ctr">
            <a:spAutoFit/>
          </a:bodyPr>
          <a:lstStyle/>
          <a:p>
            <a:r>
              <a:rPr lang="zh-CN" altLang="en-US" sz="2000" b="1" dirty="0">
                <a:solidFill>
                  <a:srgbClr val="FF0000"/>
                </a:solidFill>
                <a:latin typeface="宋体" pitchFamily="2" charset="-122"/>
              </a:rPr>
              <a:t>地处河谷地区，热量充足；位于河谷，多河漫滩平原，地形平坦，灌溉水源充足；土壤肥沃；处于山脉背风坡，降水少，晴天多，昼夜温差大，有利于葡萄养分积累；地处中纬高山气候区，夜晚大气逆辐射弱，利于形成冰冻；地处高山河谷地区，葡萄病虫害较少。</a:t>
            </a:r>
            <a:endParaRPr lang="en-US" altLang="zh-CN" sz="2000" b="1" dirty="0">
              <a:solidFill>
                <a:srgbClr val="FF0000"/>
              </a:solidFill>
              <a:latin typeface="宋体" pitchFamily="2" charset="-122"/>
            </a:endParaRPr>
          </a:p>
        </p:txBody>
      </p:sp>
      <p:grpSp>
        <p:nvGrpSpPr>
          <p:cNvPr id="2" name="组合 114692"/>
          <p:cNvGrpSpPr>
            <a:grpSpLocks/>
          </p:cNvGrpSpPr>
          <p:nvPr/>
        </p:nvGrpSpPr>
        <p:grpSpPr bwMode="auto">
          <a:xfrm>
            <a:off x="0" y="1412876"/>
            <a:ext cx="9073744" cy="2403475"/>
            <a:chOff x="0" y="0"/>
            <a:chExt cx="5716" cy="1514"/>
          </a:xfrm>
        </p:grpSpPr>
        <p:pic>
          <p:nvPicPr>
            <p:cNvPr id="100358" name="图片 114693" descr="U_4182~1"/>
            <p:cNvPicPr>
              <a:picLocks noChangeAspect="1" noChangeArrowheads="1"/>
            </p:cNvPicPr>
            <p:nvPr/>
          </p:nvPicPr>
          <p:blipFill>
            <a:blip r:embed="rId2" cstate="print">
              <a:lum bright="-24000" contrast="48000"/>
            </a:blip>
            <a:srcRect/>
            <a:stretch>
              <a:fillRect/>
            </a:stretch>
          </p:blipFill>
          <p:spPr bwMode="auto">
            <a:xfrm>
              <a:off x="0" y="0"/>
              <a:ext cx="5716" cy="1514"/>
            </a:xfrm>
            <a:prstGeom prst="rect">
              <a:avLst/>
            </a:prstGeom>
            <a:noFill/>
            <a:ln w="9525">
              <a:noFill/>
              <a:miter lim="800000"/>
              <a:headEnd/>
              <a:tailEnd/>
            </a:ln>
          </p:spPr>
        </p:pic>
        <p:sp>
          <p:nvSpPr>
            <p:cNvPr id="100359" name="文本框 114694"/>
            <p:cNvSpPr txBox="1">
              <a:spLocks noChangeArrowheads="1"/>
            </p:cNvSpPr>
            <p:nvPr/>
          </p:nvSpPr>
          <p:spPr bwMode="auto">
            <a:xfrm>
              <a:off x="4966" y="862"/>
              <a:ext cx="681"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FF"/>
                  </a:solidFill>
                  <a:ea typeface="黑体" pitchFamily="49" charset="-122"/>
                </a:rPr>
                <a:t>梅迪辛哈特</a:t>
              </a:r>
            </a:p>
          </p:txBody>
        </p:sp>
        <p:sp>
          <p:nvSpPr>
            <p:cNvPr id="100360" name="文本框 114695"/>
            <p:cNvSpPr txBox="1">
              <a:spLocks noChangeArrowheads="1"/>
            </p:cNvSpPr>
            <p:nvPr/>
          </p:nvSpPr>
          <p:spPr bwMode="auto">
            <a:xfrm>
              <a:off x="2949" y="454"/>
              <a:ext cx="209" cy="872"/>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欧肯那根河谷</a:t>
              </a:r>
            </a:p>
          </p:txBody>
        </p:sp>
        <p:sp>
          <p:nvSpPr>
            <p:cNvPr id="100361" name="文本框 114696"/>
            <p:cNvSpPr txBox="1">
              <a:spLocks noChangeArrowheads="1"/>
            </p:cNvSpPr>
            <p:nvPr/>
          </p:nvSpPr>
          <p:spPr bwMode="auto">
            <a:xfrm>
              <a:off x="1012" y="1233"/>
              <a:ext cx="590"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FF"/>
                  </a:solidFill>
                  <a:ea typeface="黑体" pitchFamily="49" charset="-122"/>
                </a:rPr>
                <a:t>维多利亚</a:t>
              </a:r>
            </a:p>
          </p:txBody>
        </p:sp>
        <p:sp>
          <p:nvSpPr>
            <p:cNvPr id="100362" name="文本框 114697"/>
            <p:cNvSpPr txBox="1">
              <a:spLocks noChangeArrowheads="1"/>
            </p:cNvSpPr>
            <p:nvPr/>
          </p:nvSpPr>
          <p:spPr bwMode="auto">
            <a:xfrm>
              <a:off x="1474" y="939"/>
              <a:ext cx="462"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FF"/>
                  </a:solidFill>
                  <a:ea typeface="黑体" pitchFamily="49" charset="-122"/>
                </a:rPr>
                <a:t>温哥华</a:t>
              </a:r>
            </a:p>
          </p:txBody>
        </p:sp>
        <p:sp>
          <p:nvSpPr>
            <p:cNvPr id="100363" name="文本框 114698"/>
            <p:cNvSpPr txBox="1">
              <a:spLocks noChangeArrowheads="1"/>
            </p:cNvSpPr>
            <p:nvPr/>
          </p:nvSpPr>
          <p:spPr bwMode="auto">
            <a:xfrm>
              <a:off x="1973" y="590"/>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FF0000"/>
                  </a:solidFill>
                  <a:ea typeface="黑体" pitchFamily="49" charset="-122"/>
                </a:rPr>
                <a:t>加</a:t>
              </a:r>
            </a:p>
          </p:txBody>
        </p:sp>
        <p:sp>
          <p:nvSpPr>
            <p:cNvPr id="100364" name="文本框 114699"/>
            <p:cNvSpPr txBox="1">
              <a:spLocks noChangeArrowheads="1"/>
            </p:cNvSpPr>
            <p:nvPr/>
          </p:nvSpPr>
          <p:spPr bwMode="auto">
            <a:xfrm>
              <a:off x="3198" y="590"/>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FF0000"/>
                  </a:solidFill>
                  <a:ea typeface="黑体" pitchFamily="49" charset="-122"/>
                </a:rPr>
                <a:t>拿</a:t>
              </a:r>
            </a:p>
          </p:txBody>
        </p:sp>
        <p:sp>
          <p:nvSpPr>
            <p:cNvPr id="100365" name="文本框 114700"/>
            <p:cNvSpPr txBox="1">
              <a:spLocks noChangeArrowheads="1"/>
            </p:cNvSpPr>
            <p:nvPr/>
          </p:nvSpPr>
          <p:spPr bwMode="auto">
            <a:xfrm>
              <a:off x="4604" y="590"/>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FF0000"/>
                  </a:solidFill>
                  <a:ea typeface="黑体" pitchFamily="49" charset="-122"/>
                </a:rPr>
                <a:t>大</a:t>
              </a:r>
            </a:p>
          </p:txBody>
        </p:sp>
        <p:sp>
          <p:nvSpPr>
            <p:cNvPr id="100366" name="文本框 114701"/>
            <p:cNvSpPr txBox="1">
              <a:spLocks noChangeArrowheads="1"/>
            </p:cNvSpPr>
            <p:nvPr/>
          </p:nvSpPr>
          <p:spPr bwMode="auto">
            <a:xfrm>
              <a:off x="2336" y="1315"/>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FF0000"/>
                  </a:solidFill>
                  <a:ea typeface="黑体" pitchFamily="49" charset="-122"/>
                </a:rPr>
                <a:t>美</a:t>
              </a:r>
            </a:p>
          </p:txBody>
        </p:sp>
        <p:sp>
          <p:nvSpPr>
            <p:cNvPr id="100367" name="文本框 114702"/>
            <p:cNvSpPr txBox="1">
              <a:spLocks noChangeArrowheads="1"/>
            </p:cNvSpPr>
            <p:nvPr/>
          </p:nvSpPr>
          <p:spPr bwMode="auto">
            <a:xfrm>
              <a:off x="4105" y="1302"/>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FF0000"/>
                  </a:solidFill>
                  <a:ea typeface="黑体" pitchFamily="49" charset="-122"/>
                </a:rPr>
                <a:t>国</a:t>
              </a:r>
            </a:p>
          </p:txBody>
        </p:sp>
        <p:sp>
          <p:nvSpPr>
            <p:cNvPr id="100368" name="文本框 114703"/>
            <p:cNvSpPr txBox="1">
              <a:spLocks noChangeArrowheads="1"/>
            </p:cNvSpPr>
            <p:nvPr/>
          </p:nvSpPr>
          <p:spPr bwMode="auto">
            <a:xfrm>
              <a:off x="2971" y="136"/>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落</a:t>
              </a:r>
            </a:p>
          </p:txBody>
        </p:sp>
        <p:sp>
          <p:nvSpPr>
            <p:cNvPr id="100369" name="文本框 114704"/>
            <p:cNvSpPr txBox="1">
              <a:spLocks noChangeArrowheads="1"/>
            </p:cNvSpPr>
            <p:nvPr/>
          </p:nvSpPr>
          <p:spPr bwMode="auto">
            <a:xfrm>
              <a:off x="3334" y="181"/>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基</a:t>
              </a:r>
            </a:p>
          </p:txBody>
        </p:sp>
        <p:sp>
          <p:nvSpPr>
            <p:cNvPr id="100370" name="文本框 114705"/>
            <p:cNvSpPr txBox="1">
              <a:spLocks noChangeArrowheads="1"/>
            </p:cNvSpPr>
            <p:nvPr/>
          </p:nvSpPr>
          <p:spPr bwMode="auto">
            <a:xfrm>
              <a:off x="3696" y="317"/>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山</a:t>
              </a:r>
            </a:p>
          </p:txBody>
        </p:sp>
        <p:sp>
          <p:nvSpPr>
            <p:cNvPr id="100371" name="文本框 114706"/>
            <p:cNvSpPr txBox="1">
              <a:spLocks noChangeArrowheads="1"/>
            </p:cNvSpPr>
            <p:nvPr/>
          </p:nvSpPr>
          <p:spPr bwMode="auto">
            <a:xfrm>
              <a:off x="3878" y="544"/>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脉</a:t>
              </a:r>
            </a:p>
          </p:txBody>
        </p:sp>
        <p:sp>
          <p:nvSpPr>
            <p:cNvPr id="100372" name="文本框 114707"/>
            <p:cNvSpPr txBox="1">
              <a:spLocks noChangeArrowheads="1"/>
            </p:cNvSpPr>
            <p:nvPr/>
          </p:nvSpPr>
          <p:spPr bwMode="auto">
            <a:xfrm>
              <a:off x="657" y="317"/>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海</a:t>
              </a:r>
            </a:p>
          </p:txBody>
        </p:sp>
        <p:sp>
          <p:nvSpPr>
            <p:cNvPr id="100373" name="文本框 114708"/>
            <p:cNvSpPr txBox="1">
              <a:spLocks noChangeArrowheads="1"/>
            </p:cNvSpPr>
            <p:nvPr/>
          </p:nvSpPr>
          <p:spPr bwMode="auto">
            <a:xfrm>
              <a:off x="930" y="454"/>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岸</a:t>
              </a:r>
            </a:p>
          </p:txBody>
        </p:sp>
        <p:sp>
          <p:nvSpPr>
            <p:cNvPr id="100374" name="文本框 114709"/>
            <p:cNvSpPr txBox="1">
              <a:spLocks noChangeArrowheads="1"/>
            </p:cNvSpPr>
            <p:nvPr/>
          </p:nvSpPr>
          <p:spPr bwMode="auto">
            <a:xfrm>
              <a:off x="1202" y="590"/>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山</a:t>
              </a:r>
            </a:p>
          </p:txBody>
        </p:sp>
        <p:sp>
          <p:nvSpPr>
            <p:cNvPr id="100375" name="文本框 114710"/>
            <p:cNvSpPr txBox="1">
              <a:spLocks noChangeArrowheads="1"/>
            </p:cNvSpPr>
            <p:nvPr/>
          </p:nvSpPr>
          <p:spPr bwMode="auto">
            <a:xfrm>
              <a:off x="1519" y="670"/>
              <a:ext cx="227" cy="194"/>
            </a:xfrm>
            <a:prstGeom prst="rect">
              <a:avLst/>
            </a:prstGeom>
            <a:solidFill>
              <a:srgbClr val="F8F8F8"/>
            </a:solidFill>
            <a:ln w="9525">
              <a:noFill/>
              <a:miter lim="800000"/>
              <a:headEnd/>
              <a:tailEnd/>
            </a:ln>
          </p:spPr>
          <p:txBody>
            <a:bodyPr>
              <a:spAutoFit/>
            </a:bodyPr>
            <a:lstStyle/>
            <a:p>
              <a:pPr>
                <a:spcBef>
                  <a:spcPct val="50000"/>
                </a:spcBef>
              </a:pPr>
              <a:r>
                <a:rPr lang="zh-CN" altLang="en-US" sz="1400" b="1">
                  <a:solidFill>
                    <a:srgbClr val="000000"/>
                  </a:solidFill>
                  <a:ea typeface="黑体" pitchFamily="49" charset="-122"/>
                </a:rPr>
                <a:t>脉</a:t>
              </a:r>
            </a:p>
          </p:txBody>
        </p:sp>
      </p:grpSp>
      <p:sp>
        <p:nvSpPr>
          <p:cNvPr id="100357" name="矩形 113665"/>
          <p:cNvSpPr>
            <a:spLocks noChangeArrowheads="1"/>
          </p:cNvSpPr>
          <p:nvPr/>
        </p:nvSpPr>
        <p:spPr bwMode="auto">
          <a:xfrm>
            <a:off x="323892" y="188913"/>
            <a:ext cx="8640300" cy="1200329"/>
          </a:xfrm>
          <a:prstGeom prst="rect">
            <a:avLst/>
          </a:prstGeom>
          <a:noFill/>
          <a:ln w="9525">
            <a:noFill/>
            <a:miter lim="800000"/>
            <a:headEnd/>
            <a:tailEnd/>
          </a:ln>
        </p:spPr>
        <p:txBody>
          <a:bodyPr>
            <a:spAutoFit/>
          </a:bodyPr>
          <a:lstStyle/>
          <a:p>
            <a:r>
              <a:rPr lang="zh-CN" altLang="en-US" sz="2400" b="1">
                <a:solidFill>
                  <a:srgbClr val="000000"/>
                </a:solidFill>
                <a:latin typeface="宋体" pitchFamily="2" charset="-122"/>
              </a:rPr>
              <a:t>加拿大地广人稀，西南部地区地形复杂，欧肯那根河谷是世界著名的冰酒产地。根据加拿大西南部某地区示意图，结合所学知识，完成（</a:t>
            </a:r>
            <a:r>
              <a:rPr lang="en-US" altLang="zh-CN" sz="2400" b="1">
                <a:solidFill>
                  <a:srgbClr val="000000"/>
                </a:solidFill>
                <a:latin typeface="宋体" pitchFamily="2" charset="-122"/>
              </a:rPr>
              <a:t>1</a:t>
            </a:r>
            <a:r>
              <a:rPr lang="zh-CN" altLang="en-US" sz="2400" b="1">
                <a:solidFill>
                  <a:srgbClr val="000000"/>
                </a:solidFill>
                <a:latin typeface="宋体" pitchFamily="2" charset="-122"/>
              </a:rPr>
              <a:t>）</a:t>
            </a:r>
            <a:r>
              <a:rPr lang="en-US" altLang="zh-CN" sz="2400" b="1">
                <a:solidFill>
                  <a:srgbClr val="000000"/>
                </a:solidFill>
                <a:latin typeface="宋体" pitchFamily="2" charset="-122"/>
              </a:rPr>
              <a:t>—</a:t>
            </a:r>
            <a:r>
              <a:rPr lang="zh-CN" altLang="en-US" sz="2400" b="1">
                <a:solidFill>
                  <a:srgbClr val="000000"/>
                </a:solidFill>
                <a:latin typeface="宋体" pitchFamily="2" charset="-122"/>
              </a:rPr>
              <a:t>（</a:t>
            </a:r>
            <a:r>
              <a:rPr lang="en-US" altLang="zh-CN" sz="2400" b="1">
                <a:solidFill>
                  <a:srgbClr val="000000"/>
                </a:solidFill>
                <a:latin typeface="宋体" pitchFamily="2" charset="-122"/>
              </a:rPr>
              <a:t>3</a:t>
            </a:r>
            <a:r>
              <a:rPr lang="zh-CN" altLang="en-US" sz="2400" b="1">
                <a:solidFill>
                  <a:srgbClr val="000000"/>
                </a:solidFill>
                <a:latin typeface="宋体" pitchFamily="2" charset="-122"/>
              </a:rPr>
              <a:t>）题。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0595"/>
                                        </p:tgtEl>
                                        <p:attrNameLst>
                                          <p:attrName>style.visibility</p:attrName>
                                        </p:attrNameLst>
                                      </p:cBhvr>
                                      <p:to>
                                        <p:strVal val="visible"/>
                                      </p:to>
                                    </p:set>
                                    <p:animEffect transition="in" filter="slide(fromBottom)">
                                      <p:cBhvr>
                                        <p:cTn id="7" dur="500"/>
                                        <p:tgtEl>
                                          <p:spTgt spid="110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cstate="print"/>
          <a:srcRect/>
          <a:stretch>
            <a:fillRect/>
          </a:stretch>
        </p:blipFill>
        <p:spPr bwMode="auto">
          <a:xfrm>
            <a:off x="0" y="176213"/>
            <a:ext cx="9144000" cy="6505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文本框 126977"/>
          <p:cNvSpPr txBox="1">
            <a:spLocks noChangeArrowheads="1"/>
          </p:cNvSpPr>
          <p:nvPr/>
        </p:nvSpPr>
        <p:spPr bwMode="auto">
          <a:xfrm>
            <a:off x="251255" y="188913"/>
            <a:ext cx="8424768" cy="461962"/>
          </a:xfrm>
          <a:prstGeom prst="rect">
            <a:avLst/>
          </a:prstGeom>
          <a:noFill/>
          <a:ln w="9525">
            <a:noFill/>
            <a:miter lim="800000"/>
            <a:headEnd/>
            <a:tailEnd/>
          </a:ln>
        </p:spPr>
        <p:txBody>
          <a:bodyPr>
            <a:spAutoFit/>
          </a:bodyPr>
          <a:lstStyle/>
          <a:p>
            <a:r>
              <a:rPr lang="zh-CN" altLang="en-US" sz="2400" b="1">
                <a:latin typeface="宋体" pitchFamily="2" charset="-122"/>
                <a:sym typeface="宋体" pitchFamily="2" charset="-122"/>
              </a:rPr>
              <a:t>下图为</a:t>
            </a:r>
            <a:r>
              <a:rPr lang="en-US" altLang="zh-CN" sz="2400" b="1">
                <a:latin typeface="宋体" pitchFamily="2" charset="-122"/>
                <a:sym typeface="宋体" pitchFamily="2" charset="-122"/>
              </a:rPr>
              <a:t>R</a:t>
            </a:r>
            <a:r>
              <a:rPr lang="zh-CN" altLang="en-US" sz="2400" b="1">
                <a:latin typeface="宋体" pitchFamily="2" charset="-122"/>
                <a:sym typeface="宋体" pitchFamily="2" charset="-122"/>
              </a:rPr>
              <a:t>河流域及周边地区图。结合材料回答下列问题。</a:t>
            </a:r>
          </a:p>
        </p:txBody>
      </p:sp>
      <p:pic>
        <p:nvPicPr>
          <p:cNvPr id="104451" name="图片 126978"/>
          <p:cNvPicPr>
            <a:picLocks noChangeAspect="1" noChangeArrowheads="1"/>
          </p:cNvPicPr>
          <p:nvPr/>
        </p:nvPicPr>
        <p:blipFill>
          <a:blip r:embed="rId2" cstate="print"/>
          <a:srcRect/>
          <a:stretch>
            <a:fillRect/>
          </a:stretch>
        </p:blipFill>
        <p:spPr bwMode="auto">
          <a:xfrm>
            <a:off x="0" y="1196976"/>
            <a:ext cx="8820108" cy="5434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文本框 128002"/>
          <p:cNvSpPr txBox="1">
            <a:spLocks noChangeArrowheads="1"/>
          </p:cNvSpPr>
          <p:nvPr/>
        </p:nvSpPr>
        <p:spPr bwMode="auto">
          <a:xfrm>
            <a:off x="0" y="333375"/>
            <a:ext cx="8641491" cy="1717393"/>
          </a:xfrm>
          <a:prstGeom prst="rect">
            <a:avLst/>
          </a:prstGeom>
          <a:noFill/>
          <a:ln w="9525">
            <a:noFill/>
            <a:miter lim="800000"/>
            <a:headEnd/>
            <a:tailEnd/>
          </a:ln>
        </p:spPr>
        <p:txBody>
          <a:bodyPr>
            <a:spAutoFit/>
          </a:bodyPr>
          <a:lstStyle/>
          <a:p>
            <a:pPr indent="266700">
              <a:lnSpc>
                <a:spcPct val="110000"/>
              </a:lnSpc>
            </a:pPr>
            <a:r>
              <a:rPr lang="en-US" altLang="zh-CN" sz="2400" b="1">
                <a:latin typeface="宋体" pitchFamily="2" charset="-122"/>
                <a:sym typeface="楷体_GB2312" pitchFamily="49" charset="-122"/>
              </a:rPr>
              <a:t>R</a:t>
            </a:r>
            <a:r>
              <a:rPr lang="zh-CN" altLang="en-US" sz="2400" b="1">
                <a:latin typeface="宋体" pitchFamily="2" charset="-122"/>
                <a:sym typeface="楷体_GB2312" pitchFamily="49" charset="-122"/>
              </a:rPr>
              <a:t>河塑造了世界著名的大峡谷，峡谷平均深度达</a:t>
            </a:r>
            <a:r>
              <a:rPr lang="en-US" altLang="zh-CN" sz="2400" b="1">
                <a:latin typeface="宋体" pitchFamily="2" charset="-122"/>
                <a:sym typeface="楷体_GB2312" pitchFamily="49" charset="-122"/>
              </a:rPr>
              <a:t>1600m</a:t>
            </a:r>
            <a:r>
              <a:rPr lang="zh-CN" altLang="en-US" sz="2400" b="1">
                <a:latin typeface="宋体" pitchFamily="2" charset="-122"/>
                <a:sym typeface="楷体_GB2312" pitchFamily="49" charset="-122"/>
              </a:rPr>
              <a:t>。</a:t>
            </a:r>
            <a:r>
              <a:rPr lang="en-US" altLang="zh-CN" sz="2400" b="1">
                <a:latin typeface="宋体" pitchFamily="2" charset="-122"/>
                <a:sym typeface="楷体_GB2312" pitchFamily="49" charset="-122"/>
              </a:rPr>
              <a:t>R</a:t>
            </a:r>
            <a:r>
              <a:rPr lang="zh-CN" altLang="en-US" sz="2400" b="1">
                <a:latin typeface="宋体" pitchFamily="2" charset="-122"/>
                <a:sym typeface="楷体_GB2312" pitchFamily="49" charset="-122"/>
              </a:rPr>
              <a:t>河中上游地区年降水量约为</a:t>
            </a:r>
            <a:r>
              <a:rPr lang="en-US" altLang="zh-CN" sz="2400" b="1">
                <a:latin typeface="宋体" pitchFamily="2" charset="-122"/>
                <a:sym typeface="楷体_GB2312" pitchFamily="49" charset="-122"/>
              </a:rPr>
              <a:t>250</a:t>
            </a:r>
            <a:r>
              <a:rPr lang="zh-CN" altLang="en-US" sz="2400" b="1">
                <a:latin typeface="宋体" pitchFamily="2" charset="-122"/>
                <a:sym typeface="楷体_GB2312" pitchFamily="49" charset="-122"/>
              </a:rPr>
              <a:t>～</a:t>
            </a:r>
            <a:r>
              <a:rPr lang="en-US" altLang="zh-CN" sz="2400" b="1">
                <a:latin typeface="宋体" pitchFamily="2" charset="-122"/>
                <a:sym typeface="楷体_GB2312" pitchFamily="49" charset="-122"/>
              </a:rPr>
              <a:t>500mm</a:t>
            </a:r>
            <a:r>
              <a:rPr lang="zh-CN" altLang="en-US" sz="2400" b="1">
                <a:latin typeface="宋体" pitchFamily="2" charset="-122"/>
                <a:sym typeface="楷体_GB2312" pitchFamily="49" charset="-122"/>
              </a:rPr>
              <a:t>，下游地区年降水量一般不足</a:t>
            </a:r>
            <a:r>
              <a:rPr lang="en-US" altLang="zh-CN" sz="2400" b="1">
                <a:latin typeface="宋体" pitchFamily="2" charset="-122"/>
                <a:sym typeface="楷体_GB2312" pitchFamily="49" charset="-122"/>
              </a:rPr>
              <a:t>100mm</a:t>
            </a:r>
            <a:r>
              <a:rPr lang="zh-CN" altLang="en-US" sz="2400" b="1">
                <a:latin typeface="宋体" pitchFamily="2" charset="-122"/>
                <a:sym typeface="楷体_GB2312" pitchFamily="49" charset="-122"/>
              </a:rPr>
              <a:t>。甲国在</a:t>
            </a:r>
            <a:r>
              <a:rPr lang="en-US" altLang="zh-CN" sz="2400" b="1">
                <a:latin typeface="宋体" pitchFamily="2" charset="-122"/>
                <a:sym typeface="楷体_GB2312" pitchFamily="49" charset="-122"/>
              </a:rPr>
              <a:t>R</a:t>
            </a:r>
            <a:r>
              <a:rPr lang="zh-CN" altLang="en-US" sz="2400" b="1">
                <a:latin typeface="宋体" pitchFamily="2" charset="-122"/>
                <a:sym typeface="楷体_GB2312" pitchFamily="49" charset="-122"/>
              </a:rPr>
              <a:t>河干支流上修建了近百座水库和大型引水工程。促进了该国西部的城市和工农业的发展。</a:t>
            </a:r>
          </a:p>
        </p:txBody>
      </p:sp>
      <p:sp>
        <p:nvSpPr>
          <p:cNvPr id="105475" name="文本框 128003"/>
          <p:cNvSpPr txBox="1">
            <a:spLocks noChangeArrowheads="1"/>
          </p:cNvSpPr>
          <p:nvPr/>
        </p:nvSpPr>
        <p:spPr bwMode="auto">
          <a:xfrm>
            <a:off x="251255" y="1989139"/>
            <a:ext cx="5184656" cy="1366528"/>
          </a:xfrm>
          <a:prstGeom prst="rect">
            <a:avLst/>
          </a:prstGeom>
          <a:noFill/>
          <a:ln w="9525">
            <a:noFill/>
            <a:miter lim="800000"/>
            <a:headEnd/>
            <a:tailEnd/>
          </a:ln>
        </p:spPr>
        <p:txBody>
          <a:bodyPr>
            <a:spAutoFit/>
          </a:bodyPr>
          <a:lstStyle/>
          <a:p>
            <a:pPr>
              <a:lnSpc>
                <a:spcPct val="115000"/>
              </a:lnSpc>
            </a:pPr>
            <a:r>
              <a:rPr lang="zh-CN" altLang="en-US" sz="2400" b="1">
                <a:latin typeface="黑体" pitchFamily="49" charset="-122"/>
                <a:ea typeface="黑体" pitchFamily="49" charset="-122"/>
                <a:sym typeface="宋体" pitchFamily="2" charset="-122"/>
              </a:rPr>
              <a:t>（</a:t>
            </a:r>
            <a:r>
              <a:rPr lang="en-US" altLang="zh-CN" sz="2400" b="1">
                <a:latin typeface="黑体" pitchFamily="49" charset="-122"/>
                <a:ea typeface="黑体" pitchFamily="49" charset="-122"/>
                <a:sym typeface="宋体" pitchFamily="2" charset="-122"/>
              </a:rPr>
              <a:t>1</a:t>
            </a:r>
            <a:r>
              <a:rPr lang="zh-CN" altLang="en-US" sz="2400" b="1">
                <a:latin typeface="黑体" pitchFamily="49" charset="-122"/>
                <a:ea typeface="黑体" pitchFamily="49" charset="-122"/>
                <a:sym typeface="宋体" pitchFamily="2" charset="-122"/>
              </a:rPr>
              <a:t>）</a:t>
            </a:r>
            <a:r>
              <a:rPr lang="en-US" altLang="zh-CN" sz="2400" b="1">
                <a:latin typeface="黑体" pitchFamily="49" charset="-122"/>
                <a:ea typeface="黑体" pitchFamily="49" charset="-122"/>
                <a:sym typeface="宋体" pitchFamily="2" charset="-122"/>
              </a:rPr>
              <a:t>R</a:t>
            </a:r>
            <a:r>
              <a:rPr lang="zh-CN" altLang="en-US" sz="2400" b="1">
                <a:latin typeface="黑体" pitchFamily="49" charset="-122"/>
                <a:ea typeface="黑体" pitchFamily="49" charset="-122"/>
                <a:sym typeface="宋体" pitchFamily="2" charset="-122"/>
              </a:rPr>
              <a:t>河大峡谷呈现出谷底荒漠、北壁林木苍翠、南壁植物稀少的景观，分别说明其成因。</a:t>
            </a:r>
            <a:endParaRPr lang="en-US" altLang="zh-CN" sz="2400" b="1">
              <a:latin typeface="黑体" pitchFamily="49" charset="-122"/>
              <a:ea typeface="黑体" pitchFamily="49" charset="-122"/>
              <a:sym typeface="宋体" pitchFamily="2" charset="-122"/>
            </a:endParaRPr>
          </a:p>
        </p:txBody>
      </p:sp>
      <p:sp>
        <p:nvSpPr>
          <p:cNvPr id="128006" name="文本框 128005"/>
          <p:cNvSpPr txBox="1">
            <a:spLocks noChangeArrowheads="1"/>
          </p:cNvSpPr>
          <p:nvPr/>
        </p:nvSpPr>
        <p:spPr bwMode="auto">
          <a:xfrm>
            <a:off x="34533" y="3591153"/>
            <a:ext cx="5401378" cy="2123658"/>
          </a:xfrm>
          <a:prstGeom prst="rect">
            <a:avLst/>
          </a:prstGeom>
          <a:noFill/>
          <a:ln w="9525">
            <a:noFill/>
            <a:miter lim="800000"/>
            <a:headEnd/>
            <a:tailEnd/>
          </a:ln>
        </p:spPr>
        <p:txBody>
          <a:bodyPr>
            <a:spAutoFit/>
          </a:bodyPr>
          <a:lstStyle/>
          <a:p>
            <a:pPr>
              <a:lnSpc>
                <a:spcPct val="110000"/>
              </a:lnSpc>
            </a:pPr>
            <a:r>
              <a:rPr lang="zh-CN" altLang="en-US" sz="2400" b="1" dirty="0">
                <a:solidFill>
                  <a:srgbClr val="FF0000"/>
                </a:solidFill>
                <a:latin typeface="宋体" pitchFamily="2" charset="-122"/>
                <a:sym typeface="宋体" pitchFamily="2" charset="-122"/>
              </a:rPr>
              <a:t>大峡谷深居内陆，谷底受下沉气流控制，降水稀少，形成荒漠景观；</a:t>
            </a:r>
            <a:endParaRPr lang="en-US" altLang="zh-CN" sz="2400" b="1" dirty="0">
              <a:solidFill>
                <a:srgbClr val="FF0000"/>
              </a:solidFill>
              <a:latin typeface="宋体" pitchFamily="2" charset="-122"/>
              <a:sym typeface="宋体" pitchFamily="2" charset="-122"/>
            </a:endParaRPr>
          </a:p>
          <a:p>
            <a:pPr>
              <a:lnSpc>
                <a:spcPct val="110000"/>
              </a:lnSpc>
            </a:pPr>
            <a:r>
              <a:rPr lang="zh-CN" altLang="en-US" sz="2400" b="1" dirty="0">
                <a:solidFill>
                  <a:srgbClr val="FF0000"/>
                </a:solidFill>
                <a:latin typeface="宋体" pitchFamily="2" charset="-122"/>
                <a:sym typeface="宋体" pitchFamily="2" charset="-122"/>
              </a:rPr>
              <a:t>北壁为湿润气流的迎风坡，降水多，林木苍翠；</a:t>
            </a:r>
            <a:endParaRPr lang="en-US" altLang="zh-CN" sz="2400" b="1" dirty="0">
              <a:solidFill>
                <a:srgbClr val="FF0000"/>
              </a:solidFill>
              <a:latin typeface="宋体" pitchFamily="2" charset="-122"/>
              <a:sym typeface="宋体" pitchFamily="2" charset="-122"/>
            </a:endParaRPr>
          </a:p>
          <a:p>
            <a:pPr>
              <a:lnSpc>
                <a:spcPct val="110000"/>
              </a:lnSpc>
            </a:pPr>
            <a:r>
              <a:rPr lang="zh-CN" altLang="en-US" sz="2400" b="1" dirty="0">
                <a:solidFill>
                  <a:srgbClr val="FF0000"/>
                </a:solidFill>
                <a:latin typeface="宋体" pitchFamily="2" charset="-122"/>
                <a:sym typeface="宋体" pitchFamily="2" charset="-122"/>
              </a:rPr>
              <a:t>南壁为背风坡，降水少，植物稀少。</a:t>
            </a:r>
          </a:p>
        </p:txBody>
      </p:sp>
      <p:pic>
        <p:nvPicPr>
          <p:cNvPr id="105477" name="图片 126978"/>
          <p:cNvPicPr>
            <a:picLocks noChangeAspect="1" noChangeArrowheads="1"/>
          </p:cNvPicPr>
          <p:nvPr/>
        </p:nvPicPr>
        <p:blipFill>
          <a:blip r:embed="rId2" cstate="print"/>
          <a:srcRect/>
          <a:stretch>
            <a:fillRect/>
          </a:stretch>
        </p:blipFill>
        <p:spPr bwMode="auto">
          <a:xfrm>
            <a:off x="5328741" y="1423988"/>
            <a:ext cx="3599728" cy="4884737"/>
          </a:xfrm>
          <a:prstGeom prst="rect">
            <a:avLst/>
          </a:prstGeom>
          <a:noFill/>
          <a:ln w="9525">
            <a:noFill/>
            <a:miter lim="800000"/>
            <a:headEnd/>
            <a:tailEnd/>
          </a:ln>
        </p:spPr>
      </p:pic>
      <p:sp>
        <p:nvSpPr>
          <p:cNvPr id="105478" name="矩形 7"/>
          <p:cNvSpPr>
            <a:spLocks noChangeArrowheads="1"/>
          </p:cNvSpPr>
          <p:nvPr/>
        </p:nvSpPr>
        <p:spPr bwMode="auto">
          <a:xfrm>
            <a:off x="1" y="0"/>
            <a:ext cx="2741456" cy="369332"/>
          </a:xfrm>
          <a:prstGeom prst="rect">
            <a:avLst/>
          </a:prstGeom>
          <a:noFill/>
          <a:ln w="9525">
            <a:noFill/>
            <a:miter lim="800000"/>
            <a:headEnd/>
            <a:tailEnd/>
          </a:ln>
        </p:spPr>
        <p:txBody>
          <a:bodyPr wrap="none">
            <a:spAutoFit/>
          </a:bodyPr>
          <a:lstStyle/>
          <a:p>
            <a:r>
              <a:rPr lang="zh-CN" altLang="en-US" b="1">
                <a:latin typeface="宋体" pitchFamily="2" charset="-122"/>
                <a:sym typeface="宋体" pitchFamily="2" charset="-122"/>
              </a:rPr>
              <a:t>结合材料回答下列问题。</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8006"/>
                                        </p:tgtEl>
                                        <p:attrNameLst>
                                          <p:attrName>style.visibility</p:attrName>
                                        </p:attrNameLst>
                                      </p:cBhvr>
                                      <p:to>
                                        <p:strVal val="visible"/>
                                      </p:to>
                                    </p:set>
                                    <p:anim calcmode="lin" valueType="num">
                                      <p:cBhvr additive="base">
                                        <p:cTn id="7" dur="500" fill="hold"/>
                                        <p:tgtEl>
                                          <p:spTgt spid="128006"/>
                                        </p:tgtEl>
                                        <p:attrNameLst>
                                          <p:attrName>ppt_x</p:attrName>
                                        </p:attrNameLst>
                                      </p:cBhvr>
                                      <p:tavLst>
                                        <p:tav tm="0">
                                          <p:val>
                                            <p:strVal val="#ppt_x"/>
                                          </p:val>
                                        </p:tav>
                                        <p:tav tm="100000">
                                          <p:val>
                                            <p:strVal val="#ppt_x"/>
                                          </p:val>
                                        </p:tav>
                                      </p:tavLst>
                                    </p:anim>
                                    <p:anim calcmode="lin" valueType="num">
                                      <p:cBhvr additive="base">
                                        <p:cTn id="8" dur="500" fill="hold"/>
                                        <p:tgtEl>
                                          <p:spTgt spid="1280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6" grpId="0" bldLvl="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文本框 128002"/>
          <p:cNvSpPr txBox="1">
            <a:spLocks noChangeArrowheads="1"/>
          </p:cNvSpPr>
          <p:nvPr/>
        </p:nvSpPr>
        <p:spPr bwMode="auto">
          <a:xfrm>
            <a:off x="251255" y="260351"/>
            <a:ext cx="8641490" cy="1717393"/>
          </a:xfrm>
          <a:prstGeom prst="rect">
            <a:avLst/>
          </a:prstGeom>
          <a:noFill/>
          <a:ln w="9525">
            <a:noFill/>
            <a:miter lim="800000"/>
            <a:headEnd/>
            <a:tailEnd/>
          </a:ln>
        </p:spPr>
        <p:txBody>
          <a:bodyPr>
            <a:spAutoFit/>
          </a:bodyPr>
          <a:lstStyle/>
          <a:p>
            <a:pPr indent="266700">
              <a:lnSpc>
                <a:spcPct val="110000"/>
              </a:lnSpc>
            </a:pPr>
            <a:r>
              <a:rPr lang="en-US" altLang="zh-CN" sz="2400" b="1">
                <a:latin typeface="宋体" pitchFamily="2" charset="-122"/>
                <a:sym typeface="楷体_GB2312" pitchFamily="49" charset="-122"/>
              </a:rPr>
              <a:t>R</a:t>
            </a:r>
            <a:r>
              <a:rPr lang="zh-CN" altLang="en-US" sz="2400" b="1">
                <a:latin typeface="宋体" pitchFamily="2" charset="-122"/>
                <a:sym typeface="楷体_GB2312" pitchFamily="49" charset="-122"/>
              </a:rPr>
              <a:t>河塑造了世界著名的大峡谷，峡谷平均深度达</a:t>
            </a:r>
            <a:r>
              <a:rPr lang="en-US" altLang="zh-CN" sz="2400" b="1">
                <a:latin typeface="宋体" pitchFamily="2" charset="-122"/>
                <a:sym typeface="楷体_GB2312" pitchFamily="49" charset="-122"/>
              </a:rPr>
              <a:t>1600m</a:t>
            </a:r>
            <a:r>
              <a:rPr lang="zh-CN" altLang="en-US" sz="2400" b="1">
                <a:latin typeface="宋体" pitchFamily="2" charset="-122"/>
                <a:sym typeface="楷体_GB2312" pitchFamily="49" charset="-122"/>
              </a:rPr>
              <a:t>。</a:t>
            </a:r>
            <a:r>
              <a:rPr lang="en-US" altLang="zh-CN" sz="2400" b="1">
                <a:latin typeface="宋体" pitchFamily="2" charset="-122"/>
                <a:sym typeface="楷体_GB2312" pitchFamily="49" charset="-122"/>
              </a:rPr>
              <a:t>R</a:t>
            </a:r>
            <a:r>
              <a:rPr lang="zh-CN" altLang="en-US" sz="2400" b="1">
                <a:latin typeface="宋体" pitchFamily="2" charset="-122"/>
                <a:sym typeface="楷体_GB2312" pitchFamily="49" charset="-122"/>
              </a:rPr>
              <a:t>河中上游地区年降水量约为</a:t>
            </a:r>
            <a:r>
              <a:rPr lang="en-US" altLang="zh-CN" sz="2400" b="1">
                <a:latin typeface="宋体" pitchFamily="2" charset="-122"/>
                <a:sym typeface="楷体_GB2312" pitchFamily="49" charset="-122"/>
              </a:rPr>
              <a:t>250</a:t>
            </a:r>
            <a:r>
              <a:rPr lang="zh-CN" altLang="en-US" sz="2400" b="1">
                <a:latin typeface="宋体" pitchFamily="2" charset="-122"/>
                <a:sym typeface="楷体_GB2312" pitchFamily="49" charset="-122"/>
              </a:rPr>
              <a:t>～</a:t>
            </a:r>
            <a:r>
              <a:rPr lang="en-US" altLang="zh-CN" sz="2400" b="1">
                <a:latin typeface="宋体" pitchFamily="2" charset="-122"/>
                <a:sym typeface="楷体_GB2312" pitchFamily="49" charset="-122"/>
              </a:rPr>
              <a:t>500mm</a:t>
            </a:r>
            <a:r>
              <a:rPr lang="zh-CN" altLang="en-US" sz="2400" b="1">
                <a:latin typeface="宋体" pitchFamily="2" charset="-122"/>
                <a:sym typeface="楷体_GB2312" pitchFamily="49" charset="-122"/>
              </a:rPr>
              <a:t>，下游地区年降水量一般不足</a:t>
            </a:r>
            <a:r>
              <a:rPr lang="en-US" altLang="zh-CN" sz="2400" b="1">
                <a:latin typeface="宋体" pitchFamily="2" charset="-122"/>
                <a:sym typeface="楷体_GB2312" pitchFamily="49" charset="-122"/>
              </a:rPr>
              <a:t>100mm</a:t>
            </a:r>
            <a:r>
              <a:rPr lang="zh-CN" altLang="en-US" sz="2400" b="1">
                <a:latin typeface="宋体" pitchFamily="2" charset="-122"/>
                <a:sym typeface="楷体_GB2312" pitchFamily="49" charset="-122"/>
              </a:rPr>
              <a:t>。甲国在</a:t>
            </a:r>
            <a:r>
              <a:rPr lang="en-US" altLang="zh-CN" sz="2400" b="1">
                <a:latin typeface="宋体" pitchFamily="2" charset="-122"/>
                <a:sym typeface="楷体_GB2312" pitchFamily="49" charset="-122"/>
              </a:rPr>
              <a:t>R</a:t>
            </a:r>
            <a:r>
              <a:rPr lang="zh-CN" altLang="en-US" sz="2400" b="1">
                <a:latin typeface="宋体" pitchFamily="2" charset="-122"/>
                <a:sym typeface="楷体_GB2312" pitchFamily="49" charset="-122"/>
              </a:rPr>
              <a:t>河干支流上修建了近百座水库和大型引水工程。促进了该国西部的城市和工农业的发展。</a:t>
            </a:r>
          </a:p>
        </p:txBody>
      </p:sp>
      <p:sp>
        <p:nvSpPr>
          <p:cNvPr id="106499" name="文本框 128004"/>
          <p:cNvSpPr txBox="1">
            <a:spLocks noChangeArrowheads="1"/>
          </p:cNvSpPr>
          <p:nvPr/>
        </p:nvSpPr>
        <p:spPr bwMode="auto">
          <a:xfrm>
            <a:off x="-81569" y="2378160"/>
            <a:ext cx="6273625" cy="461963"/>
          </a:xfrm>
          <a:prstGeom prst="rect">
            <a:avLst/>
          </a:prstGeom>
          <a:noFill/>
          <a:ln w="9525">
            <a:noFill/>
            <a:miter lim="800000"/>
            <a:headEnd/>
            <a:tailEnd/>
          </a:ln>
        </p:spPr>
        <p:txBody>
          <a:bodyPr wrap="square">
            <a:spAutoFit/>
          </a:bodyPr>
          <a:lstStyle/>
          <a:p>
            <a:r>
              <a:rPr lang="zh-CN" altLang="en-US" sz="2400" b="1">
                <a:latin typeface="黑体" pitchFamily="49" charset="-122"/>
                <a:ea typeface="黑体" pitchFamily="49" charset="-122"/>
                <a:sym typeface="宋体" pitchFamily="2" charset="-122"/>
              </a:rPr>
              <a:t>（</a:t>
            </a:r>
            <a:r>
              <a:rPr lang="en-US" altLang="zh-CN" sz="2400" b="1">
                <a:latin typeface="黑体" pitchFamily="49" charset="-122"/>
                <a:ea typeface="黑体" pitchFamily="49" charset="-122"/>
                <a:sym typeface="宋体" pitchFamily="2" charset="-122"/>
              </a:rPr>
              <a:t>2</a:t>
            </a:r>
            <a:r>
              <a:rPr lang="zh-CN" altLang="en-US" sz="2400" b="1">
                <a:latin typeface="黑体" pitchFamily="49" charset="-122"/>
                <a:ea typeface="黑体" pitchFamily="49" charset="-122"/>
                <a:sym typeface="宋体" pitchFamily="2" charset="-122"/>
              </a:rPr>
              <a:t>）分析</a:t>
            </a:r>
            <a:r>
              <a:rPr lang="en-US" altLang="zh-CN" sz="2400" b="1">
                <a:latin typeface="黑体" pitchFamily="49" charset="-122"/>
                <a:ea typeface="黑体" pitchFamily="49" charset="-122"/>
                <a:sym typeface="宋体" pitchFamily="2" charset="-122"/>
              </a:rPr>
              <a:t>R</a:t>
            </a:r>
            <a:r>
              <a:rPr lang="zh-CN" altLang="en-US" sz="2400" b="1">
                <a:latin typeface="黑体" pitchFamily="49" charset="-122"/>
                <a:ea typeface="黑体" pitchFamily="49" charset="-122"/>
                <a:sym typeface="宋体" pitchFamily="2" charset="-122"/>
              </a:rPr>
              <a:t>河河口出现断流现象的人为原因。</a:t>
            </a:r>
          </a:p>
        </p:txBody>
      </p:sp>
      <p:sp>
        <p:nvSpPr>
          <p:cNvPr id="35846" name="文本框 128006"/>
          <p:cNvSpPr txBox="1">
            <a:spLocks noChangeArrowheads="1"/>
          </p:cNvSpPr>
          <p:nvPr/>
        </p:nvSpPr>
        <p:spPr bwMode="auto">
          <a:xfrm>
            <a:off x="0" y="3702504"/>
            <a:ext cx="5976525" cy="1791260"/>
          </a:xfrm>
          <a:prstGeom prst="rect">
            <a:avLst/>
          </a:prstGeom>
          <a:noFill/>
          <a:ln w="9525">
            <a:noFill/>
            <a:miter lim="800000"/>
            <a:headEnd/>
            <a:tailEnd/>
          </a:ln>
        </p:spPr>
        <p:txBody>
          <a:bodyPr>
            <a:spAutoFit/>
          </a:bodyPr>
          <a:lstStyle/>
          <a:p>
            <a:pPr>
              <a:lnSpc>
                <a:spcPct val="115000"/>
              </a:lnSpc>
            </a:pPr>
            <a:r>
              <a:rPr lang="zh-CN" altLang="en-US" sz="2400" b="1" dirty="0">
                <a:solidFill>
                  <a:srgbClr val="FF0000"/>
                </a:solidFill>
                <a:latin typeface="宋体" pitchFamily="2" charset="-122"/>
                <a:sym typeface="宋体" pitchFamily="2" charset="-122"/>
              </a:rPr>
              <a:t>甲国西部地区的经济发展、人口增长对水的需求量不断增多，</a:t>
            </a:r>
            <a:r>
              <a:rPr lang="en-US" altLang="zh-CN" sz="2400" b="1" dirty="0">
                <a:solidFill>
                  <a:srgbClr val="FF0000"/>
                </a:solidFill>
                <a:latin typeface="宋体" pitchFamily="2" charset="-122"/>
                <a:sym typeface="宋体" pitchFamily="2" charset="-122"/>
              </a:rPr>
              <a:t>R</a:t>
            </a:r>
            <a:r>
              <a:rPr lang="zh-CN" altLang="en-US" sz="2400" b="1" dirty="0">
                <a:solidFill>
                  <a:srgbClr val="FF0000"/>
                </a:solidFill>
                <a:latin typeface="宋体" pitchFamily="2" charset="-122"/>
                <a:sym typeface="宋体" pitchFamily="2" charset="-122"/>
              </a:rPr>
              <a:t>河梯级开发和引水工程截留了大量上游来水，使下游的径流量减少，河口出现断流现象。</a:t>
            </a:r>
          </a:p>
        </p:txBody>
      </p:sp>
      <p:pic>
        <p:nvPicPr>
          <p:cNvPr id="106501" name="图片 126978"/>
          <p:cNvPicPr>
            <a:picLocks noChangeAspect="1" noChangeArrowheads="1"/>
          </p:cNvPicPr>
          <p:nvPr/>
        </p:nvPicPr>
        <p:blipFill>
          <a:blip r:embed="rId2" cstate="print"/>
          <a:srcRect/>
          <a:stretch>
            <a:fillRect/>
          </a:stretch>
        </p:blipFill>
        <p:spPr bwMode="auto">
          <a:xfrm>
            <a:off x="6192056" y="1423988"/>
            <a:ext cx="3654504" cy="54340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6"/>
                                        </p:tgtEl>
                                        <p:attrNameLst>
                                          <p:attrName>style.visibility</p:attrName>
                                        </p:attrNameLst>
                                      </p:cBhvr>
                                      <p:to>
                                        <p:strVal val="visible"/>
                                      </p:to>
                                    </p:set>
                                    <p:anim calcmode="lin" valueType="num">
                                      <p:cBhvr additive="base">
                                        <p:cTn id="7" dur="500" fill="hold"/>
                                        <p:tgtEl>
                                          <p:spTgt spid="35846"/>
                                        </p:tgtEl>
                                        <p:attrNameLst>
                                          <p:attrName>ppt_x</p:attrName>
                                        </p:attrNameLst>
                                      </p:cBhvr>
                                      <p:tavLst>
                                        <p:tav tm="0">
                                          <p:val>
                                            <p:strVal val="#ppt_x"/>
                                          </p:val>
                                        </p:tav>
                                        <p:tav tm="100000">
                                          <p:val>
                                            <p:strVal val="#ppt_x"/>
                                          </p:val>
                                        </p:tav>
                                      </p:tavLst>
                                    </p:anim>
                                    <p:anim calcmode="lin" valueType="num">
                                      <p:cBhvr additive="base">
                                        <p:cTn id="8" dur="500" fill="hold"/>
                                        <p:tgtEl>
                                          <p:spTgt spid="358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bldLvl="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019902" y="401959"/>
            <a:ext cx="5680234" cy="830997"/>
          </a:xfrm>
          <a:prstGeom prst="rect">
            <a:avLst/>
          </a:prstGeom>
          <a:noFill/>
          <a:ln w="9525">
            <a:noFill/>
          </a:ln>
        </p:spPr>
        <p:txBody>
          <a:bodyPr wrap="square">
            <a:spAutoFit/>
          </a:bodyPr>
          <a:lstStyle/>
          <a:p>
            <a:pPr indent="892175"/>
            <a:r>
              <a:rPr sz="2400" b="1" dirty="0" smtClean="0"/>
              <a:t>探究主题</a:t>
            </a:r>
            <a:r>
              <a:rPr lang="en-US" sz="2400" b="1" dirty="0" smtClean="0"/>
              <a:t>1</a:t>
            </a:r>
            <a:r>
              <a:rPr sz="2400" b="1" dirty="0" smtClean="0"/>
              <a:t>：</a:t>
            </a:r>
            <a:r>
              <a:rPr sz="2400" b="1" dirty="0"/>
              <a:t>鬼斧神工——</a:t>
            </a:r>
            <a:r>
              <a:rPr sz="2400" b="1" dirty="0" err="1"/>
              <a:t>科罗拉多大峡谷</a:t>
            </a:r>
            <a:endParaRPr sz="2400" b="1" dirty="0"/>
          </a:p>
        </p:txBody>
      </p:sp>
      <p:sp>
        <p:nvSpPr>
          <p:cNvPr id="4" name="文本框 3"/>
          <p:cNvSpPr txBox="1"/>
          <p:nvPr/>
        </p:nvSpPr>
        <p:spPr>
          <a:xfrm>
            <a:off x="4537717" y="1213485"/>
            <a:ext cx="4315301" cy="1938992"/>
          </a:xfrm>
          <a:prstGeom prst="rect">
            <a:avLst/>
          </a:prstGeom>
          <a:noFill/>
          <a:ln w="9525">
            <a:noFill/>
          </a:ln>
        </p:spPr>
        <p:txBody>
          <a:bodyPr wrap="square">
            <a:spAutoFit/>
          </a:bodyPr>
          <a:lstStyle/>
          <a:p>
            <a:pPr indent="266700"/>
            <a:r>
              <a:rPr lang="zh-CN" sz="2400" b="1" dirty="0">
                <a:ea typeface="黑体" panose="02010609060101010101" charset="-122"/>
              </a:rPr>
              <a:t>探究问题</a:t>
            </a:r>
            <a:endParaRPr lang="zh-CN" sz="2400" b="1" dirty="0">
              <a:ea typeface="宋体" panose="02010600030101010101" pitchFamily="2" charset="-122"/>
            </a:endParaRPr>
          </a:p>
          <a:p>
            <a:pPr indent="266700"/>
            <a:r>
              <a:rPr sz="2400" b="1" dirty="0"/>
              <a:t>（</a:t>
            </a:r>
            <a:r>
              <a:rPr lang="en-US" sz="2400" b="1" dirty="0"/>
              <a:t>5</a:t>
            </a:r>
            <a:r>
              <a:rPr sz="2400" b="1" dirty="0"/>
              <a:t>）运用地理环境整体性（气、水、土、地、生等各方面）的原理，分析R河径流量减少对下游自然环境的影响。</a:t>
            </a:r>
            <a:endParaRPr lang="zh-CN" altLang="en-US" sz="2400" b="1" dirty="0"/>
          </a:p>
        </p:txBody>
      </p:sp>
      <p:sp>
        <p:nvSpPr>
          <p:cNvPr id="9" name="文本框 8"/>
          <p:cNvSpPr txBox="1"/>
          <p:nvPr/>
        </p:nvSpPr>
        <p:spPr>
          <a:xfrm>
            <a:off x="4632490" y="3079753"/>
            <a:ext cx="4748213" cy="4524315"/>
          </a:xfrm>
          <a:prstGeom prst="rect">
            <a:avLst/>
          </a:prstGeom>
          <a:noFill/>
        </p:spPr>
        <p:txBody>
          <a:bodyPr wrap="square" rtlCol="0" anchor="t">
            <a:spAutoFit/>
          </a:bodyPr>
          <a:lstStyle/>
          <a:p>
            <a:pPr marL="457200" indent="-457200" algn="l">
              <a:buFont typeface="+mj-ea"/>
              <a:buAutoNum type="circleNumDbPlain"/>
            </a:pPr>
            <a:r>
              <a:rPr lang="zh-CN" sz="2400" b="1">
                <a:solidFill>
                  <a:srgbClr val="1D41D5"/>
                </a:solidFill>
                <a:cs typeface="仿宋" panose="02010609060101010101" charset="-122"/>
                <a:sym typeface="+mn-ea"/>
              </a:rPr>
              <a:t>径流量减少，地下水位下降；</a:t>
            </a:r>
          </a:p>
          <a:p>
            <a:pPr marL="457200" indent="-457200" algn="l">
              <a:buFont typeface="+mj-ea"/>
              <a:buAutoNum type="circleNumDbPlain"/>
            </a:pPr>
            <a:r>
              <a:rPr lang="zh-CN" sz="2400" b="1">
                <a:solidFill>
                  <a:srgbClr val="1D41D5"/>
                </a:solidFill>
                <a:cs typeface="仿宋" panose="02010609060101010101" charset="-122"/>
                <a:sym typeface="+mn-ea"/>
              </a:rPr>
              <a:t>海水倒灌．土壤盐碱化加剧，水质变差；</a:t>
            </a:r>
          </a:p>
          <a:p>
            <a:pPr marL="457200" indent="-457200" algn="l">
              <a:buFont typeface="+mj-ea"/>
              <a:buAutoNum type="circleNumDbPlain"/>
            </a:pPr>
            <a:r>
              <a:rPr lang="zh-CN" sz="2400" b="1">
                <a:solidFill>
                  <a:srgbClr val="1D41D5"/>
                </a:solidFill>
                <a:cs typeface="仿宋" panose="02010609060101010101" charset="-122"/>
                <a:sym typeface="+mn-ea"/>
              </a:rPr>
              <a:t>来水来沙的减少，使沿岸土地肥力下降．</a:t>
            </a:r>
          </a:p>
          <a:p>
            <a:pPr marL="457200" indent="-457200" algn="l">
              <a:buFont typeface="+mj-ea"/>
              <a:buAutoNum type="circleNumDbPlain"/>
            </a:pPr>
            <a:r>
              <a:rPr lang="zh-CN" sz="2400" b="1">
                <a:solidFill>
                  <a:srgbClr val="1D41D5"/>
                </a:solidFill>
                <a:cs typeface="仿宋" panose="02010609060101010101" charset="-122"/>
                <a:sym typeface="+mn-ea"/>
              </a:rPr>
              <a:t>河口附近海域渔业资源减少；</a:t>
            </a:r>
          </a:p>
          <a:p>
            <a:pPr marL="457200" indent="-457200" algn="l">
              <a:buFont typeface="+mj-ea"/>
              <a:buAutoNum type="circleNumDbPlain"/>
            </a:pPr>
            <a:r>
              <a:rPr lang="zh-CN" sz="2400" b="1">
                <a:solidFill>
                  <a:srgbClr val="1D41D5"/>
                </a:solidFill>
                <a:cs typeface="仿宋" panose="02010609060101010101" charset="-122"/>
                <a:sym typeface="+mn-ea"/>
              </a:rPr>
              <a:t>海水入侵，海岸线侵蚀加剧；</a:t>
            </a:r>
          </a:p>
          <a:p>
            <a:pPr marL="457200" indent="-457200" algn="l">
              <a:buFont typeface="+mj-ea"/>
              <a:buAutoNum type="circleNumDbPlain"/>
            </a:pPr>
            <a:r>
              <a:rPr lang="zh-CN" sz="2400" b="1">
                <a:solidFill>
                  <a:srgbClr val="1D41D5"/>
                </a:solidFill>
                <a:cs typeface="仿宋" panose="02010609060101010101" charset="-122"/>
                <a:sym typeface="+mn-ea"/>
              </a:rPr>
              <a:t>湿地减少、影响动植物的生长与栖息；</a:t>
            </a:r>
          </a:p>
          <a:p>
            <a:pPr marL="457200" indent="-457200" algn="l">
              <a:buFont typeface="+mj-ea"/>
              <a:buAutoNum type="circleNumDbPlain"/>
            </a:pPr>
            <a:r>
              <a:rPr lang="zh-CN" sz="2400" b="1">
                <a:solidFill>
                  <a:srgbClr val="1D41D5"/>
                </a:solidFill>
                <a:cs typeface="仿宋" panose="02010609060101010101" charset="-122"/>
                <a:sym typeface="+mn-ea"/>
              </a:rPr>
              <a:t>蒸发旺盛．气候更加干旱，大陆性增强；荒漠化加剧，下游生态环境趋向恶化。</a:t>
            </a:r>
          </a:p>
        </p:txBody>
      </p:sp>
      <p:pic>
        <p:nvPicPr>
          <p:cNvPr id="1073743321" name="图片 1"/>
          <p:cNvPicPr>
            <a:picLocks noChangeAspect="1"/>
          </p:cNvPicPr>
          <p:nvPr/>
        </p:nvPicPr>
        <p:blipFill>
          <a:blip r:embed="rId2" cstate="print"/>
          <a:stretch>
            <a:fillRect/>
          </a:stretch>
        </p:blipFill>
        <p:spPr>
          <a:xfrm>
            <a:off x="318137" y="1410341"/>
            <a:ext cx="4314349" cy="4036695"/>
          </a:xfrm>
          <a:prstGeom prst="rect">
            <a:avLst/>
          </a:prstGeom>
          <a:noFill/>
          <a:ln w="9525">
            <a:noFill/>
          </a:ln>
        </p:spPr>
      </p:pic>
      <p:sp>
        <p:nvSpPr>
          <p:cNvPr id="3" name="矩形 2"/>
          <p:cNvSpPr/>
          <p:nvPr/>
        </p:nvSpPr>
        <p:spPr>
          <a:xfrm>
            <a:off x="0" y="0"/>
            <a:ext cx="9144000" cy="908723"/>
          </a:xfrm>
          <a:prstGeom prst="rect">
            <a:avLst/>
          </a:prstGeom>
          <a:solidFill>
            <a:srgbClr val="3366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cxnSp>
        <p:nvCxnSpPr>
          <p:cNvPr id="6" name="直接连接符 5"/>
          <p:cNvCxnSpPr/>
          <p:nvPr/>
        </p:nvCxnSpPr>
        <p:spPr>
          <a:xfrm>
            <a:off x="-6777" y="904201"/>
            <a:ext cx="9150778" cy="0"/>
          </a:xfrm>
          <a:prstGeom prst="line">
            <a:avLst/>
          </a:prstGeom>
          <a:noFill/>
          <a:ln w="12700" cap="flat" cmpd="sng" algn="ctr">
            <a:solidFill>
              <a:sysClr val="window" lastClr="FFFFFF">
                <a:lumMod val="75000"/>
              </a:sysClr>
            </a:solidFill>
            <a:prstDash val="solid"/>
          </a:ln>
          <a:effectLst/>
        </p:spPr>
      </p:cxnSp>
      <p:sp>
        <p:nvSpPr>
          <p:cNvPr id="7" name="箭头: 五边形 5"/>
          <p:cNvSpPr/>
          <p:nvPr/>
        </p:nvSpPr>
        <p:spPr>
          <a:xfrm>
            <a:off x="-6776" y="-4519"/>
            <a:ext cx="1174811" cy="908720"/>
          </a:xfrm>
          <a:prstGeom prst="homePlate">
            <a:avLst>
              <a:gd name="adj" fmla="val 18662"/>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8" name="Picture 8" descr="C:\Users\ShiYanch\Desktop\PNG\System\White\MB_0006_back.png">
            <a:hlinkClick r:id="" action="ppaction://hlinkshowjump?jump=nextslide"/>
          </p:cNvPr>
          <p:cNvPicPr>
            <a:picLocks noChangeAspect="1" noChangeArrowheads="1"/>
          </p:cNvPicPr>
          <p:nvPr/>
        </p:nvPicPr>
        <p:blipFill rotWithShape="1">
          <a:blip r:embed="rId3" cstate="screen"/>
          <a:srcRect r="-1076" b="-1851"/>
          <a:stretch>
            <a:fillRect/>
          </a:stretch>
        </p:blipFill>
        <p:spPr bwMode="auto">
          <a:xfrm rot="10800000">
            <a:off x="379077" y="131812"/>
            <a:ext cx="473300" cy="636065"/>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p:nvPr/>
        </p:nvSpPr>
        <p:spPr>
          <a:xfrm>
            <a:off x="1224916" y="189482"/>
            <a:ext cx="6899796" cy="529759"/>
          </a:xfrm>
          <a:prstGeom prst="rect">
            <a:avLst/>
          </a:prstGeom>
        </p:spPr>
        <p:txBody>
          <a:bodyPr vert="horz" lIns="91440" tIns="45720" rIns="91440" bIns="45720" rtlCol="0" anchor="ctr">
            <a:normAutofit fontScale="97500"/>
          </a:bodyPr>
          <a:lstStyle>
            <a:defPPr>
              <a:defRPr lang="zh-CN"/>
            </a:defPPr>
            <a:lvl1pPr lvl="0" defTabSz="914400">
              <a:spcBef>
                <a:spcPct val="0"/>
              </a:spcBef>
              <a:buNone/>
              <a:defRPr sz="2800" b="1" kern="0" spc="2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sym typeface="+mn-ea"/>
              </a:rPr>
              <a:t>二、自然地理环境</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6"/>
          <p:cNvPicPr>
            <a:picLocks noChangeAspect="1" noChangeArrowheads="1"/>
          </p:cNvPicPr>
          <p:nvPr/>
        </p:nvPicPr>
        <p:blipFill>
          <a:blip r:embed="rId2" cstate="print">
            <a:lum bright="-12000" contrast="12000"/>
          </a:blip>
          <a:srcRect/>
          <a:stretch>
            <a:fillRect/>
          </a:stretch>
        </p:blipFill>
        <p:spPr bwMode="auto">
          <a:xfrm>
            <a:off x="-228600" y="4343400"/>
            <a:ext cx="6324600" cy="2225675"/>
          </a:xfrm>
          <a:prstGeom prst="rect">
            <a:avLst/>
          </a:prstGeom>
          <a:noFill/>
          <a:ln w="9525">
            <a:noFill/>
            <a:miter lim="800000"/>
            <a:headEnd/>
            <a:tailEnd/>
          </a:ln>
        </p:spPr>
      </p:pic>
      <p:sp>
        <p:nvSpPr>
          <p:cNvPr id="142340" name="Text Box 4"/>
          <p:cNvSpPr txBox="1">
            <a:spLocks noChangeArrowheads="1"/>
          </p:cNvSpPr>
          <p:nvPr/>
        </p:nvSpPr>
        <p:spPr bwMode="auto">
          <a:xfrm>
            <a:off x="5181600" y="2057400"/>
            <a:ext cx="3810000" cy="3935413"/>
          </a:xfrm>
          <a:prstGeom prst="rect">
            <a:avLst/>
          </a:prstGeom>
          <a:solidFill>
            <a:schemeClr val="bg1"/>
          </a:solidFill>
          <a:ln w="9525" algn="ctr">
            <a:noFill/>
            <a:miter lim="800000"/>
            <a:headEnd/>
            <a:tailEnd/>
          </a:ln>
        </p:spPr>
        <p:txBody>
          <a:bodyPr>
            <a:spAutoFit/>
          </a:bodyPr>
          <a:lstStyle/>
          <a:p>
            <a:r>
              <a:rPr lang="zh-CN" altLang="en-US" sz="2800">
                <a:solidFill>
                  <a:srgbClr val="FF0000"/>
                </a:solidFill>
                <a:latin typeface="黑体" pitchFamily="49" charset="-122"/>
                <a:ea typeface="黑体" pitchFamily="49" charset="-122"/>
              </a:rPr>
              <a:t>（</a:t>
            </a:r>
            <a:r>
              <a:rPr lang="en-US" altLang="zh-CN" sz="2800">
                <a:solidFill>
                  <a:srgbClr val="FF0000"/>
                </a:solidFill>
                <a:latin typeface="黑体" pitchFamily="49" charset="-122"/>
                <a:ea typeface="黑体" pitchFamily="49" charset="-122"/>
              </a:rPr>
              <a:t>3</a:t>
            </a:r>
            <a:r>
              <a:rPr lang="zh-CN" altLang="en-US" sz="2800">
                <a:solidFill>
                  <a:srgbClr val="FF0000"/>
                </a:solidFill>
                <a:latin typeface="黑体" pitchFamily="49" charset="-122"/>
                <a:ea typeface="黑体" pitchFamily="49" charset="-122"/>
              </a:rPr>
              <a:t>）加拿大的中南部是世界上重要的小麦产区，产量大，商品率高，出口量大；小麦多采用廉价的水运或铁路运输；蒙特利尔是重要的水路（河运、海运）、陆路交通枢纽，便于小麦输出。</a:t>
            </a:r>
          </a:p>
        </p:txBody>
      </p:sp>
      <p:pic>
        <p:nvPicPr>
          <p:cNvPr id="48132" name="Picture 5"/>
          <p:cNvPicPr>
            <a:picLocks noChangeAspect="1" noChangeArrowheads="1"/>
          </p:cNvPicPr>
          <p:nvPr/>
        </p:nvPicPr>
        <p:blipFill>
          <a:blip r:embed="rId3" cstate="print">
            <a:lum bright="-12000" contrast="6000"/>
          </a:blip>
          <a:srcRect/>
          <a:stretch>
            <a:fillRect/>
          </a:stretch>
        </p:blipFill>
        <p:spPr bwMode="auto">
          <a:xfrm>
            <a:off x="-304800" y="152400"/>
            <a:ext cx="5410200" cy="3835400"/>
          </a:xfrm>
          <a:prstGeom prst="rect">
            <a:avLst/>
          </a:prstGeom>
          <a:noFill/>
          <a:ln w="9525">
            <a:noFill/>
            <a:miter lim="800000"/>
            <a:headEnd/>
            <a:tailEnd/>
          </a:ln>
        </p:spPr>
      </p:pic>
      <p:sp>
        <p:nvSpPr>
          <p:cNvPr id="48133" name="Text Box 7"/>
          <p:cNvSpPr txBox="1">
            <a:spLocks noChangeArrowheads="1"/>
          </p:cNvSpPr>
          <p:nvPr/>
        </p:nvSpPr>
        <p:spPr bwMode="auto">
          <a:xfrm>
            <a:off x="5410200" y="152400"/>
            <a:ext cx="3733800" cy="1800225"/>
          </a:xfrm>
          <a:prstGeom prst="rect">
            <a:avLst/>
          </a:prstGeom>
          <a:noFill/>
          <a:ln w="9525" algn="ctr">
            <a:noFill/>
            <a:miter lim="800000"/>
            <a:headEnd/>
            <a:tailEnd/>
          </a:ln>
        </p:spPr>
        <p:txBody>
          <a:bodyPr>
            <a:spAutoFit/>
          </a:bodyPr>
          <a:lstStyle/>
          <a:p>
            <a:r>
              <a:rPr lang="en-US" altLang="zh-CN" sz="2800">
                <a:solidFill>
                  <a:schemeClr val="accent2"/>
                </a:solidFill>
                <a:latin typeface="楷体_GB2312" pitchFamily="1" charset="-122"/>
                <a:ea typeface="楷体_GB2312" pitchFamily="1" charset="-122"/>
              </a:rPr>
              <a:t>⑶</a:t>
            </a:r>
            <a:r>
              <a:rPr lang="zh-CN" altLang="en-US" sz="2800">
                <a:solidFill>
                  <a:schemeClr val="accent2"/>
                </a:solidFill>
                <a:latin typeface="楷体_GB2312" pitchFamily="1" charset="-122"/>
                <a:ea typeface="楷体_GB2312" pitchFamily="1" charset="-122"/>
              </a:rPr>
              <a:t>蒙特利尔港是加拿大重要的小麦输出港，简要分析其形成条件。（</a:t>
            </a:r>
            <a:r>
              <a:rPr lang="en-US" altLang="zh-CN" sz="2800">
                <a:solidFill>
                  <a:schemeClr val="accent2"/>
                </a:solidFill>
                <a:latin typeface="楷体_GB2312" pitchFamily="1" charset="-122"/>
                <a:ea typeface="楷体_GB2312" pitchFamily="1" charset="-122"/>
              </a:rPr>
              <a:t>10</a:t>
            </a:r>
            <a:r>
              <a:rPr lang="zh-CN" altLang="en-US" sz="2800">
                <a:solidFill>
                  <a:schemeClr val="accent2"/>
                </a:solidFill>
                <a:latin typeface="楷体_GB2312" pitchFamily="1" charset="-122"/>
                <a:ea typeface="楷体_GB2312" pitchFamily="1" charset="-122"/>
              </a:rPr>
              <a:t>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2340"/>
                                        </p:tgtEl>
                                        <p:attrNameLst>
                                          <p:attrName>style.visibility</p:attrName>
                                        </p:attrNameLst>
                                      </p:cBhvr>
                                      <p:to>
                                        <p:strVal val="visible"/>
                                      </p:to>
                                    </p:set>
                                    <p:animEffect transition="in" filter="blinds(horizontal)">
                                      <p:cBhvr>
                                        <p:cTn id="7" dur="500"/>
                                        <p:tgtEl>
                                          <p:spTgt spid="142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8146" y="896541"/>
            <a:ext cx="4572000" cy="3693319"/>
          </a:xfrm>
          <a:prstGeom prst="rect">
            <a:avLst/>
          </a:prstGeom>
        </p:spPr>
        <p:txBody>
          <a:bodyPr>
            <a:spAutoFit/>
          </a:bodyPr>
          <a:lstStyle/>
          <a:p>
            <a:pPr indent="266700" algn="just">
              <a:spcAft>
                <a:spcPts val="0"/>
              </a:spcAft>
            </a:pPr>
            <a:r>
              <a:rPr lang="zh-CN" altLang="en-US" kern="100" dirty="0" smtClean="0">
                <a:latin typeface="Calibri" panose="020F0502020204030204" pitchFamily="34" charset="0"/>
                <a:ea typeface="楷体" panose="02010609060101010101" pitchFamily="49" charset="-122"/>
                <a:cs typeface="楷体" panose="02010609060101010101" pitchFamily="49" charset="-122"/>
              </a:rPr>
              <a:t>（</a:t>
            </a:r>
            <a:r>
              <a:rPr lang="en-US" altLang="zh-CN" kern="100" dirty="0" smtClean="0">
                <a:latin typeface="Calibri" panose="020F0502020204030204" pitchFamily="34" charset="0"/>
                <a:ea typeface="楷体" panose="02010609060101010101" pitchFamily="49" charset="-122"/>
                <a:cs typeface="楷体" panose="02010609060101010101" pitchFamily="49" charset="-122"/>
              </a:rPr>
              <a:t>2017.4</a:t>
            </a:r>
            <a:r>
              <a:rPr lang="zh-CN" altLang="en-US" kern="100" dirty="0" smtClean="0">
                <a:latin typeface="Calibri" panose="020F0502020204030204" pitchFamily="34" charset="0"/>
                <a:ea typeface="楷体" panose="02010609060101010101" pitchFamily="49" charset="-122"/>
                <a:cs typeface="楷体" panose="02010609060101010101" pitchFamily="49" charset="-122"/>
              </a:rPr>
              <a:t>浙江）</a:t>
            </a:r>
            <a:r>
              <a:rPr lang="zh-CN" altLang="zh-CN" kern="100" dirty="0" smtClean="0">
                <a:latin typeface="Calibri" panose="020F0502020204030204" pitchFamily="34" charset="0"/>
                <a:ea typeface="楷体" panose="02010609060101010101" pitchFamily="49" charset="-122"/>
                <a:cs typeface="楷体" panose="02010609060101010101" pitchFamily="49" charset="-122"/>
              </a:rPr>
              <a:t>右</a:t>
            </a:r>
            <a:r>
              <a:rPr lang="zh-CN" altLang="zh-CN" kern="100" dirty="0">
                <a:latin typeface="Calibri" panose="020F0502020204030204" pitchFamily="34" charset="0"/>
                <a:ea typeface="楷体" panose="02010609060101010101" pitchFamily="49" charset="-122"/>
                <a:cs typeface="楷体" panose="02010609060101010101" pitchFamily="49" charset="-122"/>
              </a:rPr>
              <a:t>图为美国田纳西河流域示意图。完成</a:t>
            </a:r>
            <a:r>
              <a:rPr lang="en-US" altLang="zh-CN" kern="100" dirty="0">
                <a:latin typeface="Calibri" panose="020F0502020204030204" pitchFamily="34" charset="0"/>
                <a:ea typeface="楷体" panose="02010609060101010101" pitchFamily="49" charset="-122"/>
                <a:cs typeface="楷体" panose="02010609060101010101" pitchFamily="49" charset="-122"/>
              </a:rPr>
              <a:t>20</a:t>
            </a:r>
            <a:r>
              <a:rPr lang="zh-CN" altLang="zh-CN" kern="100" dirty="0">
                <a:latin typeface="Calibri" panose="020F0502020204030204" pitchFamily="34" charset="0"/>
                <a:ea typeface="楷体" panose="02010609060101010101" pitchFamily="49" charset="-122"/>
                <a:cs typeface="楷体" panose="02010609060101010101" pitchFamily="49" charset="-122"/>
              </a:rPr>
              <a:t>、</a:t>
            </a:r>
            <a:r>
              <a:rPr lang="en-US" altLang="zh-CN" kern="100" dirty="0">
                <a:latin typeface="Calibri" panose="020F0502020204030204" pitchFamily="34" charset="0"/>
                <a:ea typeface="楷体" panose="02010609060101010101" pitchFamily="49" charset="-122"/>
                <a:cs typeface="楷体" panose="02010609060101010101" pitchFamily="49" charset="-122"/>
              </a:rPr>
              <a:t>21</a:t>
            </a:r>
            <a:r>
              <a:rPr lang="zh-CN" altLang="zh-CN" kern="100" dirty="0">
                <a:latin typeface="Calibri" panose="020F0502020204030204" pitchFamily="34" charset="0"/>
                <a:ea typeface="楷体" panose="02010609060101010101" pitchFamily="49" charset="-122"/>
                <a:cs typeface="楷体" panose="02010609060101010101" pitchFamily="49" charset="-122"/>
              </a:rPr>
              <a:t>题。</a:t>
            </a:r>
            <a:endParaRPr lang="zh-CN" altLang="zh-CN" kern="100" dirty="0">
              <a:latin typeface="Calibri" panose="020F0502020204030204" pitchFamily="34" charset="0"/>
              <a:cs typeface="Times New Roman" panose="02020603050405020304" pitchFamily="18" charset="0"/>
            </a:endParaRPr>
          </a:p>
          <a:p>
            <a:pPr marL="342900" lvl="0" indent="-342900">
              <a:buFont typeface="+mj-lt"/>
              <a:buAutoNum type="arabicPeriod" startAt="12"/>
            </a:pPr>
            <a:r>
              <a:rPr lang="zh-CN" altLang="zh-CN" kern="100" dirty="0">
                <a:latin typeface="Calibri" panose="020F0502020204030204" pitchFamily="34" charset="0"/>
                <a:cs typeface="宋体" panose="02010600030101010101" pitchFamily="2" charset="-122"/>
              </a:rPr>
              <a:t>田纳西河能够进行梯级开发的主要原因是</a:t>
            </a:r>
            <a:endParaRPr lang="zh-CN" altLang="zh-CN" kern="100" dirty="0">
              <a:latin typeface="Calibri" panose="020F0502020204030204" pitchFamily="34" charset="0"/>
              <a:cs typeface="Times New Roman" panose="02020603050405020304" pitchFamily="18" charset="0"/>
            </a:endParaRPr>
          </a:p>
          <a:p>
            <a:r>
              <a:rPr lang="en-US" altLang="zh-CN" kern="100" dirty="0">
                <a:latin typeface="宋体" panose="02010600030101010101" pitchFamily="2" charset="-122"/>
                <a:cs typeface="宋体" panose="02010600030101010101" pitchFamily="2" charset="-122"/>
              </a:rPr>
              <a:t>  A.</a:t>
            </a:r>
            <a:r>
              <a:rPr lang="zh-CN" altLang="zh-CN" kern="100" dirty="0">
                <a:latin typeface="Calibri" panose="020F0502020204030204" pitchFamily="34" charset="0"/>
                <a:cs typeface="宋体" panose="02010600030101010101" pitchFamily="2" charset="-122"/>
              </a:rPr>
              <a:t>洪涝灾害多发</a:t>
            </a:r>
            <a:endParaRPr lang="zh-CN" altLang="zh-CN" kern="100" dirty="0">
              <a:latin typeface="Calibri" panose="020F0502020204030204" pitchFamily="34" charset="0"/>
              <a:cs typeface="Times New Roman" panose="02020603050405020304" pitchFamily="18" charset="0"/>
            </a:endParaRPr>
          </a:p>
          <a:p>
            <a:r>
              <a:rPr lang="en-US" altLang="zh-CN" kern="100" dirty="0">
                <a:latin typeface="宋体" panose="02010600030101010101" pitchFamily="2" charset="-122"/>
                <a:cs typeface="宋体" panose="02010600030101010101" pitchFamily="2" charset="-122"/>
              </a:rPr>
              <a:t>  B.</a:t>
            </a:r>
            <a:r>
              <a:rPr lang="zh-CN" altLang="zh-CN" kern="100" dirty="0">
                <a:latin typeface="Calibri" panose="020F0502020204030204" pitchFamily="34" charset="0"/>
                <a:cs typeface="宋体" panose="02010600030101010101" pitchFamily="2" charset="-122"/>
              </a:rPr>
              <a:t>土地荒芜严重</a:t>
            </a:r>
            <a:endParaRPr lang="zh-CN" altLang="zh-CN" kern="100" dirty="0">
              <a:latin typeface="Calibri" panose="020F0502020204030204" pitchFamily="34" charset="0"/>
              <a:cs typeface="Times New Roman" panose="02020603050405020304" pitchFamily="18" charset="0"/>
            </a:endParaRPr>
          </a:p>
          <a:p>
            <a:r>
              <a:rPr lang="en-US" altLang="zh-CN" kern="100" dirty="0">
                <a:latin typeface="宋体" panose="02010600030101010101" pitchFamily="2" charset="-122"/>
                <a:cs typeface="宋体" panose="02010600030101010101" pitchFamily="2" charset="-122"/>
              </a:rPr>
              <a:t>  C.</a:t>
            </a:r>
            <a:r>
              <a:rPr lang="zh-CN" altLang="zh-CN" kern="100" dirty="0">
                <a:latin typeface="Calibri" panose="020F0502020204030204" pitchFamily="34" charset="0"/>
                <a:cs typeface="宋体" panose="02010600030101010101" pitchFamily="2" charset="-122"/>
              </a:rPr>
              <a:t>河流落差大</a:t>
            </a:r>
            <a:endParaRPr lang="zh-CN" altLang="zh-CN" kern="100" dirty="0">
              <a:latin typeface="Calibri" panose="020F0502020204030204" pitchFamily="34" charset="0"/>
              <a:cs typeface="Times New Roman" panose="02020603050405020304" pitchFamily="18" charset="0"/>
            </a:endParaRPr>
          </a:p>
          <a:p>
            <a:r>
              <a:rPr lang="en-US" altLang="zh-CN" kern="100" dirty="0">
                <a:latin typeface="宋体" panose="02010600030101010101" pitchFamily="2" charset="-122"/>
                <a:cs typeface="宋体" panose="02010600030101010101" pitchFamily="2" charset="-122"/>
              </a:rPr>
              <a:t>   D.</a:t>
            </a:r>
            <a:r>
              <a:rPr lang="zh-CN" altLang="zh-CN" kern="100" dirty="0">
                <a:latin typeface="Calibri" panose="020F0502020204030204" pitchFamily="34" charset="0"/>
                <a:cs typeface="宋体" panose="02010600030101010101" pitchFamily="2" charset="-122"/>
              </a:rPr>
              <a:t>流域面积广大</a:t>
            </a:r>
            <a:endParaRPr lang="zh-CN" altLang="zh-CN" kern="100" dirty="0">
              <a:latin typeface="Calibri" panose="020F0502020204030204" pitchFamily="34" charset="0"/>
              <a:cs typeface="Times New Roman" panose="02020603050405020304" pitchFamily="18" charset="0"/>
            </a:endParaRPr>
          </a:p>
          <a:p>
            <a:pPr marL="342900" lvl="0" indent="-342900">
              <a:buFont typeface="+mj-lt"/>
              <a:buAutoNum type="arabicPeriod" startAt="12"/>
            </a:pPr>
            <a:r>
              <a:rPr lang="zh-CN" altLang="zh-CN" kern="100" dirty="0">
                <a:latin typeface="Calibri" panose="020F0502020204030204" pitchFamily="34" charset="0"/>
                <a:cs typeface="宋体" panose="02010600030101010101" pitchFamily="2" charset="-122"/>
              </a:rPr>
              <a:t>甲地综合治理和开发的主要措施是</a:t>
            </a:r>
            <a:endParaRPr lang="zh-CN" altLang="zh-CN" kern="100" dirty="0">
              <a:latin typeface="Calibri" panose="020F0502020204030204" pitchFamily="34" charset="0"/>
              <a:cs typeface="Times New Roman" panose="02020603050405020304" pitchFamily="18" charset="0"/>
            </a:endParaRPr>
          </a:p>
          <a:p>
            <a:r>
              <a:rPr lang="en-US" altLang="zh-CN" kern="100" dirty="0">
                <a:latin typeface="宋体" panose="02010600030101010101" pitchFamily="2" charset="-122"/>
                <a:cs typeface="宋体" panose="02010600030101010101" pitchFamily="2" charset="-122"/>
              </a:rPr>
              <a:t>   A.</a:t>
            </a:r>
            <a:r>
              <a:rPr lang="zh-CN" altLang="zh-CN" kern="100" dirty="0">
                <a:latin typeface="Calibri" panose="020F0502020204030204" pitchFamily="34" charset="0"/>
                <a:cs typeface="宋体" panose="02010600030101010101" pitchFamily="2" charset="-122"/>
              </a:rPr>
              <a:t>建立公园，增加旅游经济收入</a:t>
            </a:r>
            <a:r>
              <a:rPr lang="en-US" altLang="zh-CN" kern="100" dirty="0">
                <a:latin typeface="Calibri" panose="020F0502020204030204" pitchFamily="34" charset="0"/>
                <a:cs typeface="宋体" panose="02010600030101010101" pitchFamily="2" charset="-122"/>
              </a:rPr>
              <a:t>           B.</a:t>
            </a:r>
            <a:r>
              <a:rPr lang="zh-CN" altLang="zh-CN" kern="100" dirty="0">
                <a:latin typeface="Calibri" panose="020F0502020204030204" pitchFamily="34" charset="0"/>
                <a:cs typeface="宋体" panose="02010600030101010101" pitchFamily="2" charset="-122"/>
              </a:rPr>
              <a:t>种棉花和玉米等，发展种植业</a:t>
            </a:r>
            <a:endParaRPr lang="zh-CN" altLang="zh-CN" kern="100" dirty="0">
              <a:latin typeface="Calibri" panose="020F0502020204030204" pitchFamily="34" charset="0"/>
              <a:cs typeface="Times New Roman" panose="02020603050405020304" pitchFamily="18" charset="0"/>
            </a:endParaRPr>
          </a:p>
          <a:p>
            <a:r>
              <a:rPr lang="en-US" altLang="zh-CN" kern="100" dirty="0">
                <a:latin typeface="宋体" panose="02010600030101010101" pitchFamily="2" charset="-122"/>
                <a:cs typeface="宋体" panose="02010600030101010101" pitchFamily="2" charset="-122"/>
              </a:rPr>
              <a:t>   C.</a:t>
            </a:r>
            <a:r>
              <a:rPr lang="zh-CN" altLang="zh-CN" kern="100" dirty="0">
                <a:latin typeface="Calibri" panose="020F0502020204030204" pitchFamily="34" charset="0"/>
                <a:cs typeface="宋体" panose="02010600030101010101" pitchFamily="2" charset="-122"/>
              </a:rPr>
              <a:t>植树造林，减轻水土流失</a:t>
            </a:r>
            <a:r>
              <a:rPr lang="en-US" altLang="zh-CN" kern="100" dirty="0">
                <a:latin typeface="Calibri" panose="020F0502020204030204" pitchFamily="34" charset="0"/>
                <a:cs typeface="宋体" panose="02010600030101010101" pitchFamily="2" charset="-122"/>
              </a:rPr>
              <a:t>               D.</a:t>
            </a:r>
            <a:r>
              <a:rPr lang="zh-CN" altLang="zh-CN" kern="100" dirty="0">
                <a:latin typeface="Calibri" panose="020F0502020204030204" pitchFamily="34" charset="0"/>
                <a:cs typeface="宋体" panose="02010600030101010101" pitchFamily="2" charset="-122"/>
              </a:rPr>
              <a:t>种植牧草，发展乳畜业</a:t>
            </a:r>
            <a:endParaRPr lang="zh-CN" altLang="zh-CN" kern="100" dirty="0">
              <a:latin typeface="Calibri" panose="020F0502020204030204" pitchFamily="34" charset="0"/>
              <a:cs typeface="Times New Roman" panose="02020603050405020304" pitchFamily="18" charset="0"/>
            </a:endParaRPr>
          </a:p>
        </p:txBody>
      </p:sp>
      <p:pic>
        <p:nvPicPr>
          <p:cNvPr id="1026" name="Picture 2" descr="20、21题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0505" y="1627332"/>
            <a:ext cx="217805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179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0" name="Picture 4" descr="0872501061366402">
            <a:hlinkClick r:id="rId2"/>
          </p:cNvPr>
          <p:cNvPicPr>
            <a:picLocks noChangeAspect="1" noChangeArrowheads="1"/>
          </p:cNvPicPr>
          <p:nvPr/>
        </p:nvPicPr>
        <p:blipFill>
          <a:blip r:embed="rId3" cstate="print"/>
          <a:srcRect/>
          <a:stretch>
            <a:fillRect/>
          </a:stretch>
        </p:blipFill>
        <p:spPr bwMode="auto">
          <a:xfrm>
            <a:off x="4495800" y="304800"/>
            <a:ext cx="4648200" cy="6315075"/>
          </a:xfrm>
          <a:prstGeom prst="rect">
            <a:avLst/>
          </a:prstGeom>
          <a:noFill/>
          <a:ln w="9525">
            <a:noFill/>
            <a:miter lim="800000"/>
            <a:headEnd/>
            <a:tailEnd/>
          </a:ln>
        </p:spPr>
      </p:pic>
      <p:pic>
        <p:nvPicPr>
          <p:cNvPr id="96262" name="Picture 6"/>
          <p:cNvPicPr>
            <a:picLocks noChangeAspect="1" noChangeArrowheads="1"/>
          </p:cNvPicPr>
          <p:nvPr/>
        </p:nvPicPr>
        <p:blipFill>
          <a:blip r:embed="rId4" cstate="print"/>
          <a:srcRect/>
          <a:stretch>
            <a:fillRect/>
          </a:stretch>
        </p:blipFill>
        <p:spPr bwMode="auto">
          <a:xfrm>
            <a:off x="152400" y="533400"/>
            <a:ext cx="4267200" cy="3071813"/>
          </a:xfrm>
          <a:prstGeom prst="rect">
            <a:avLst/>
          </a:prstGeom>
          <a:noFill/>
          <a:ln w="9525">
            <a:noFill/>
            <a:miter lim="800000"/>
            <a:headEnd/>
            <a:tailEnd/>
          </a:ln>
        </p:spPr>
      </p:pic>
      <p:sp>
        <p:nvSpPr>
          <p:cNvPr id="20484" name="Text Box 7"/>
          <p:cNvSpPr txBox="1">
            <a:spLocks noChangeArrowheads="1"/>
          </p:cNvSpPr>
          <p:nvPr/>
        </p:nvSpPr>
        <p:spPr bwMode="auto">
          <a:xfrm>
            <a:off x="228600" y="0"/>
            <a:ext cx="3886200" cy="519113"/>
          </a:xfrm>
          <a:prstGeom prst="rect">
            <a:avLst/>
          </a:prstGeom>
          <a:noFill/>
          <a:ln w="9525">
            <a:noFill/>
            <a:miter lim="800000"/>
            <a:headEnd/>
            <a:tailEnd/>
          </a:ln>
        </p:spPr>
        <p:txBody>
          <a:bodyPr>
            <a:spAutoFit/>
          </a:bodyPr>
          <a:lstStyle/>
          <a:p>
            <a:pPr>
              <a:spcBef>
                <a:spcPct val="50000"/>
              </a:spcBef>
            </a:pPr>
            <a:r>
              <a:rPr lang="zh-CN" altLang="en-US" sz="2800">
                <a:solidFill>
                  <a:schemeClr val="accent2"/>
                </a:solidFill>
              </a:rPr>
              <a:t>玻璃走廊</a:t>
            </a:r>
          </a:p>
        </p:txBody>
      </p:sp>
      <p:pic>
        <p:nvPicPr>
          <p:cNvPr id="96264" name="Picture 8"/>
          <p:cNvPicPr>
            <a:picLocks noChangeAspect="1" noChangeArrowheads="1"/>
          </p:cNvPicPr>
          <p:nvPr/>
        </p:nvPicPr>
        <p:blipFill>
          <a:blip r:embed="rId5" cstate="print"/>
          <a:srcRect/>
          <a:stretch>
            <a:fillRect/>
          </a:stretch>
        </p:blipFill>
        <p:spPr bwMode="auto">
          <a:xfrm>
            <a:off x="0" y="3733800"/>
            <a:ext cx="4286250" cy="28575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blinds(horizontal)">
                                      <p:cBhvr>
                                        <p:cTn id="7" dur="500"/>
                                        <p:tgtEl>
                                          <p:spTgt spid="962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6262"/>
                                        </p:tgtEl>
                                        <p:attrNameLst>
                                          <p:attrName>style.visibility</p:attrName>
                                        </p:attrNameLst>
                                      </p:cBhvr>
                                      <p:to>
                                        <p:strVal val="visible"/>
                                      </p:to>
                                    </p:set>
                                    <p:animEffect transition="in" filter="blinds(horizontal)">
                                      <p:cBhvr>
                                        <p:cTn id="12" dur="500"/>
                                        <p:tgtEl>
                                          <p:spTgt spid="962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6264"/>
                                        </p:tgtEl>
                                        <p:attrNameLst>
                                          <p:attrName>style.visibility</p:attrName>
                                        </p:attrNameLst>
                                      </p:cBhvr>
                                      <p:to>
                                        <p:strVal val="visible"/>
                                      </p:to>
                                    </p:set>
                                    <p:animEffect transition="in" filter="blinds(horizontal)">
                                      <p:cBhvr>
                                        <p:cTn id="17" dur="500"/>
                                        <p:tgtEl>
                                          <p:spTgt spid="96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952023" y="171450"/>
            <a:ext cx="7906227" cy="954107"/>
          </a:xfrm>
          <a:prstGeom prst="rect">
            <a:avLst/>
          </a:prstGeom>
          <a:noFill/>
          <a:ln w="9525">
            <a:noFill/>
          </a:ln>
        </p:spPr>
        <p:txBody>
          <a:bodyPr wrap="square">
            <a:spAutoFit/>
          </a:bodyPr>
          <a:lstStyle/>
          <a:p>
            <a:pPr indent="892175"/>
            <a:r>
              <a:rPr sz="2800" b="1" dirty="0" smtClean="0"/>
              <a:t>探究主题</a:t>
            </a:r>
            <a:r>
              <a:rPr lang="en-US" sz="2800" b="1" dirty="0" smtClean="0"/>
              <a:t>1</a:t>
            </a:r>
            <a:r>
              <a:rPr sz="2800" b="1" dirty="0" smtClean="0"/>
              <a:t>：</a:t>
            </a:r>
            <a:r>
              <a:rPr sz="2800" b="1" dirty="0"/>
              <a:t>鬼斧神工——</a:t>
            </a:r>
            <a:r>
              <a:rPr sz="2800" b="1" dirty="0" err="1"/>
              <a:t>科罗拉多大峡谷</a:t>
            </a:r>
          </a:p>
          <a:p>
            <a:pPr indent="892175"/>
            <a:endParaRPr sz="2800" b="1" dirty="0" err="1"/>
          </a:p>
        </p:txBody>
      </p:sp>
      <p:pic>
        <p:nvPicPr>
          <p:cNvPr id="1073743321" name="图片 1"/>
          <p:cNvPicPr>
            <a:picLocks noChangeAspect="1"/>
          </p:cNvPicPr>
          <p:nvPr/>
        </p:nvPicPr>
        <p:blipFill>
          <a:blip r:embed="rId2" cstate="print"/>
          <a:stretch>
            <a:fillRect/>
          </a:stretch>
        </p:blipFill>
        <p:spPr>
          <a:xfrm>
            <a:off x="0" y="1072202"/>
            <a:ext cx="4567237" cy="4036695"/>
          </a:xfrm>
          <a:prstGeom prst="rect">
            <a:avLst/>
          </a:prstGeom>
          <a:noFill/>
          <a:ln w="9525">
            <a:noFill/>
          </a:ln>
        </p:spPr>
      </p:pic>
      <p:cxnSp>
        <p:nvCxnSpPr>
          <p:cNvPr id="6" name="直接连接符 5"/>
          <p:cNvCxnSpPr/>
          <p:nvPr/>
        </p:nvCxnSpPr>
        <p:spPr>
          <a:xfrm>
            <a:off x="-6777" y="904201"/>
            <a:ext cx="9150778" cy="0"/>
          </a:xfrm>
          <a:prstGeom prst="line">
            <a:avLst/>
          </a:prstGeom>
          <a:noFill/>
          <a:ln w="12700" cap="flat" cmpd="sng" algn="ctr">
            <a:solidFill>
              <a:sysClr val="window" lastClr="FFFFFF">
                <a:lumMod val="75000"/>
              </a:sysClr>
            </a:solidFill>
            <a:prstDash val="solid"/>
          </a:ln>
          <a:effectLst/>
        </p:spPr>
      </p:cxnSp>
      <p:sp>
        <p:nvSpPr>
          <p:cNvPr id="7" name="箭头: 五边形 5"/>
          <p:cNvSpPr/>
          <p:nvPr/>
        </p:nvSpPr>
        <p:spPr>
          <a:xfrm>
            <a:off x="-6776" y="-4519"/>
            <a:ext cx="1174811" cy="908720"/>
          </a:xfrm>
          <a:prstGeom prst="homePlate">
            <a:avLst>
              <a:gd name="adj" fmla="val 18662"/>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8" name="Picture 8" descr="C:\Users\ShiYanch\Desktop\PNG\System\White\MB_0006_back.png">
            <a:hlinkClick r:id="" action="ppaction://hlinkshowjump?jump=nextslide"/>
          </p:cNvPr>
          <p:cNvPicPr>
            <a:picLocks noChangeAspect="1" noChangeArrowheads="1"/>
          </p:cNvPicPr>
          <p:nvPr/>
        </p:nvPicPr>
        <p:blipFill rotWithShape="1">
          <a:blip r:embed="rId3" cstate="screen"/>
          <a:srcRect r="-1076" b="-1851"/>
          <a:stretch>
            <a:fillRect/>
          </a:stretch>
        </p:blipFill>
        <p:spPr bwMode="auto">
          <a:xfrm rot="10800000">
            <a:off x="379077" y="131812"/>
            <a:ext cx="473300" cy="63606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4505325" y="983303"/>
            <a:ext cx="4638675" cy="2308324"/>
          </a:xfrm>
          <a:prstGeom prst="rect">
            <a:avLst/>
          </a:prstGeom>
          <a:noFill/>
          <a:ln w="9525">
            <a:noFill/>
          </a:ln>
        </p:spPr>
        <p:txBody>
          <a:bodyPr wrap="square">
            <a:spAutoFit/>
          </a:bodyPr>
          <a:lstStyle/>
          <a:p>
            <a:pPr indent="892175"/>
            <a:r>
              <a:rPr lang="zh-CN" sz="2400" b="1" dirty="0" err="1">
                <a:latin typeface="楷体" pitchFamily="49" charset="-122"/>
                <a:ea typeface="楷体" pitchFamily="49" charset="-122"/>
              </a:rPr>
              <a:t>材料一：</a:t>
            </a:r>
            <a:r>
              <a:rPr sz="2400" b="1" dirty="0">
                <a:latin typeface="楷体" pitchFamily="49" charset="-122"/>
                <a:ea typeface="楷体" pitchFamily="49" charset="-122"/>
              </a:rPr>
              <a:t>科罗拉多大峡谷是世界陆地上最长的峡谷之一。从谷底向上，沿岩壁出露着早古生代到新生代的各期岩系，并含有代表性生物化石，大峡谷因此有“活的地质史教科书”之称</a:t>
            </a:r>
            <a:r>
              <a:rPr sz="2400" b="1" dirty="0" smtClean="0">
                <a:latin typeface="楷体" pitchFamily="49" charset="-122"/>
                <a:ea typeface="楷体" pitchFamily="49" charset="-122"/>
              </a:rPr>
              <a:t>。</a:t>
            </a:r>
            <a:endParaRPr sz="2400" b="1" dirty="0">
              <a:latin typeface="楷体" pitchFamily="49" charset="-122"/>
              <a:ea typeface="楷体" pitchFamily="49" charset="-122"/>
            </a:endParaRPr>
          </a:p>
        </p:txBody>
      </p:sp>
      <p:sp>
        <p:nvSpPr>
          <p:cNvPr id="12" name="矩形 11"/>
          <p:cNvSpPr/>
          <p:nvPr/>
        </p:nvSpPr>
        <p:spPr>
          <a:xfrm>
            <a:off x="4757737" y="3353098"/>
            <a:ext cx="3943349" cy="1569660"/>
          </a:xfrm>
          <a:prstGeom prst="rect">
            <a:avLst/>
          </a:prstGeom>
        </p:spPr>
        <p:txBody>
          <a:bodyPr wrap="square">
            <a:spAutoFit/>
          </a:bodyPr>
          <a:lstStyle/>
          <a:p>
            <a:pPr indent="266700"/>
            <a:r>
              <a:rPr lang="zh-CN" altLang="en-US" sz="2400" b="1" dirty="0" smtClean="0">
                <a:solidFill>
                  <a:srgbClr val="0221DE"/>
                </a:solidFill>
                <a:ea typeface="黑体" panose="02010609060101010101" charset="-122"/>
              </a:rPr>
              <a:t>探究问题</a:t>
            </a:r>
            <a:endParaRPr lang="zh-CN" altLang="en-US" sz="2400" b="1" dirty="0" smtClean="0">
              <a:solidFill>
                <a:srgbClr val="0221DE"/>
              </a:solidFill>
              <a:ea typeface="宋体" panose="02010600030101010101" pitchFamily="2" charset="-122"/>
            </a:endParaRPr>
          </a:p>
          <a:p>
            <a:pPr indent="266700"/>
            <a:r>
              <a:rPr lang="zh-CN" altLang="en-US" sz="2400" b="1" dirty="0" smtClean="0">
                <a:solidFill>
                  <a:srgbClr val="0221DE"/>
                </a:solidFill>
              </a:rPr>
              <a:t>（</a:t>
            </a:r>
            <a:r>
              <a:rPr lang="en-US" altLang="zh-CN" sz="2400" b="1" dirty="0" smtClean="0">
                <a:solidFill>
                  <a:srgbClr val="0221DE"/>
                </a:solidFill>
              </a:rPr>
              <a:t>1</a:t>
            </a:r>
            <a:r>
              <a:rPr lang="zh-CN" altLang="en-US" sz="2400" b="1" dirty="0" smtClean="0">
                <a:solidFill>
                  <a:srgbClr val="0221DE"/>
                </a:solidFill>
              </a:rPr>
              <a:t>）结合材料，推断科罗拉多大峡谷地区的主要岩石类型，并说明理由。</a:t>
            </a:r>
            <a:endParaRPr lang="zh-CN" altLang="en-US" sz="2400" b="1" dirty="0">
              <a:solidFill>
                <a:srgbClr val="0221DE"/>
              </a:solidFill>
            </a:endParaRPr>
          </a:p>
        </p:txBody>
      </p:sp>
      <p:sp>
        <p:nvSpPr>
          <p:cNvPr id="13" name="文本框 1"/>
          <p:cNvSpPr txBox="1"/>
          <p:nvPr/>
        </p:nvSpPr>
        <p:spPr>
          <a:xfrm>
            <a:off x="4773454" y="5168270"/>
            <a:ext cx="3810000" cy="1200329"/>
          </a:xfrm>
          <a:prstGeom prst="rect">
            <a:avLst/>
          </a:prstGeom>
          <a:noFill/>
          <a:ln w="9525">
            <a:noFill/>
          </a:ln>
        </p:spPr>
        <p:txBody>
          <a:bodyPr>
            <a:spAutoFit/>
          </a:bodyPr>
          <a:lstStyle/>
          <a:p>
            <a:pPr indent="0"/>
            <a:r>
              <a:rPr lang="zh-CN" sz="2400" b="1" dirty="0">
                <a:solidFill>
                  <a:srgbClr val="FF0000"/>
                </a:solidFill>
                <a:cs typeface="仿宋" panose="02010609060101010101" charset="-122"/>
              </a:rPr>
              <a:t>沉积岩。水平层理明显，具有代表性化石</a:t>
            </a:r>
            <a:r>
              <a:rPr lang="en-US" altLang="zh-CN" sz="2400" b="1" dirty="0">
                <a:solidFill>
                  <a:srgbClr val="FF0000"/>
                </a:solidFill>
                <a:cs typeface="仿宋" panose="02010609060101010101" charset="-122"/>
              </a:rPr>
              <a:t>.</a:t>
            </a:r>
            <a:r>
              <a:rPr lang="zh-CN" sz="2400" b="1" dirty="0">
                <a:solidFill>
                  <a:srgbClr val="FF0000"/>
                </a:solidFill>
                <a:cs typeface="仿宋" panose="02010609060101010101" charset="-122"/>
              </a:rPr>
              <a:t>寒武纪到新生代岩层均有分布。</a:t>
            </a:r>
            <a:endParaRPr lang="zh-CN" altLang="en-US" sz="2400" b="1" dirty="0">
              <a:solidFill>
                <a:srgbClr val="FF0000"/>
              </a:solidFill>
              <a:cs typeface="仿宋"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952023" y="171450"/>
            <a:ext cx="7906227" cy="954107"/>
          </a:xfrm>
          <a:prstGeom prst="rect">
            <a:avLst/>
          </a:prstGeom>
          <a:noFill/>
          <a:ln w="9525">
            <a:noFill/>
          </a:ln>
        </p:spPr>
        <p:txBody>
          <a:bodyPr wrap="square">
            <a:spAutoFit/>
          </a:bodyPr>
          <a:lstStyle/>
          <a:p>
            <a:pPr indent="892175"/>
            <a:r>
              <a:rPr sz="2800" b="1" dirty="0" smtClean="0"/>
              <a:t>探究主题</a:t>
            </a:r>
            <a:r>
              <a:rPr lang="en-US" sz="2800" b="1" dirty="0" smtClean="0"/>
              <a:t>1</a:t>
            </a:r>
            <a:r>
              <a:rPr sz="2800" b="1" dirty="0" smtClean="0"/>
              <a:t>：</a:t>
            </a:r>
            <a:r>
              <a:rPr sz="2800" b="1" dirty="0"/>
              <a:t>鬼斧神工——</a:t>
            </a:r>
            <a:r>
              <a:rPr sz="2800" b="1" dirty="0" err="1"/>
              <a:t>科罗拉多大峡谷</a:t>
            </a:r>
          </a:p>
          <a:p>
            <a:pPr indent="892175"/>
            <a:endParaRPr sz="2800" b="1" dirty="0" err="1"/>
          </a:p>
        </p:txBody>
      </p:sp>
      <p:pic>
        <p:nvPicPr>
          <p:cNvPr id="1073743321" name="图片 1"/>
          <p:cNvPicPr>
            <a:picLocks noChangeAspect="1"/>
          </p:cNvPicPr>
          <p:nvPr/>
        </p:nvPicPr>
        <p:blipFill>
          <a:blip r:embed="rId2" cstate="print"/>
          <a:stretch>
            <a:fillRect/>
          </a:stretch>
        </p:blipFill>
        <p:spPr>
          <a:xfrm>
            <a:off x="0" y="1072202"/>
            <a:ext cx="4567237" cy="4036695"/>
          </a:xfrm>
          <a:prstGeom prst="rect">
            <a:avLst/>
          </a:prstGeom>
          <a:noFill/>
          <a:ln w="9525">
            <a:noFill/>
          </a:ln>
        </p:spPr>
      </p:pic>
      <p:cxnSp>
        <p:nvCxnSpPr>
          <p:cNvPr id="6" name="直接连接符 5"/>
          <p:cNvCxnSpPr/>
          <p:nvPr/>
        </p:nvCxnSpPr>
        <p:spPr>
          <a:xfrm>
            <a:off x="-6777" y="904201"/>
            <a:ext cx="9150778" cy="0"/>
          </a:xfrm>
          <a:prstGeom prst="line">
            <a:avLst/>
          </a:prstGeom>
          <a:noFill/>
          <a:ln w="12700" cap="flat" cmpd="sng" algn="ctr">
            <a:solidFill>
              <a:sysClr val="window" lastClr="FFFFFF">
                <a:lumMod val="75000"/>
              </a:sysClr>
            </a:solidFill>
            <a:prstDash val="solid"/>
          </a:ln>
          <a:effectLst/>
        </p:spPr>
      </p:cxnSp>
      <p:sp>
        <p:nvSpPr>
          <p:cNvPr id="7" name="箭头: 五边形 5"/>
          <p:cNvSpPr/>
          <p:nvPr/>
        </p:nvSpPr>
        <p:spPr>
          <a:xfrm>
            <a:off x="-6776" y="-4519"/>
            <a:ext cx="1174811" cy="908720"/>
          </a:xfrm>
          <a:prstGeom prst="homePlate">
            <a:avLst>
              <a:gd name="adj" fmla="val 18662"/>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8" name="Picture 8" descr="C:\Users\ShiYanch\Desktop\PNG\System\White\MB_0006_back.png">
            <a:hlinkClick r:id="" action="ppaction://hlinkshowjump?jump=nextslide"/>
          </p:cNvPr>
          <p:cNvPicPr>
            <a:picLocks noChangeAspect="1" noChangeArrowheads="1"/>
          </p:cNvPicPr>
          <p:nvPr/>
        </p:nvPicPr>
        <p:blipFill rotWithShape="1">
          <a:blip r:embed="rId3" cstate="screen"/>
          <a:srcRect r="-1076" b="-1851"/>
          <a:stretch>
            <a:fillRect/>
          </a:stretch>
        </p:blipFill>
        <p:spPr bwMode="auto">
          <a:xfrm rot="10800000">
            <a:off x="379077" y="131812"/>
            <a:ext cx="473300" cy="63606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4505325" y="983303"/>
            <a:ext cx="4638675" cy="2308324"/>
          </a:xfrm>
          <a:prstGeom prst="rect">
            <a:avLst/>
          </a:prstGeom>
          <a:noFill/>
          <a:ln w="9525">
            <a:noFill/>
          </a:ln>
        </p:spPr>
        <p:txBody>
          <a:bodyPr wrap="square">
            <a:spAutoFit/>
          </a:bodyPr>
          <a:lstStyle/>
          <a:p>
            <a:pPr indent="892175"/>
            <a:r>
              <a:rPr lang="zh-CN" sz="2400" b="1" dirty="0" err="1">
                <a:latin typeface="楷体" pitchFamily="49" charset="-122"/>
                <a:ea typeface="楷体" pitchFamily="49" charset="-122"/>
              </a:rPr>
              <a:t>材料一：</a:t>
            </a:r>
            <a:r>
              <a:rPr sz="2400" b="1" dirty="0">
                <a:latin typeface="楷体" pitchFamily="49" charset="-122"/>
                <a:ea typeface="楷体" pitchFamily="49" charset="-122"/>
              </a:rPr>
              <a:t>科罗拉多大峡谷是世界陆地上最长的峡谷之一。从谷底向上，沿岩壁出露着早古生代到新生代的各期岩系，并含有代表性生物化石，大峡谷因此有“活的地质史教科书”之称</a:t>
            </a:r>
            <a:r>
              <a:rPr sz="2400" b="1" dirty="0" smtClean="0">
                <a:latin typeface="楷体" pitchFamily="49" charset="-122"/>
                <a:ea typeface="楷体" pitchFamily="49" charset="-122"/>
              </a:rPr>
              <a:t>。</a:t>
            </a:r>
            <a:endParaRPr sz="2400" b="1" dirty="0">
              <a:latin typeface="楷体" pitchFamily="49" charset="-122"/>
              <a:ea typeface="楷体" pitchFamily="49" charset="-122"/>
            </a:endParaRPr>
          </a:p>
        </p:txBody>
      </p:sp>
      <p:sp>
        <p:nvSpPr>
          <p:cNvPr id="10" name="矩形 9"/>
          <p:cNvSpPr/>
          <p:nvPr/>
        </p:nvSpPr>
        <p:spPr>
          <a:xfrm>
            <a:off x="4914900" y="3505886"/>
            <a:ext cx="3843337" cy="1200329"/>
          </a:xfrm>
          <a:prstGeom prst="rect">
            <a:avLst/>
          </a:prstGeom>
        </p:spPr>
        <p:txBody>
          <a:bodyPr wrap="square">
            <a:spAutoFit/>
          </a:bodyPr>
          <a:lstStyle/>
          <a:p>
            <a:pPr indent="266700"/>
            <a:r>
              <a:rPr lang="en-US" altLang="zh-CN" sz="2400" b="1" dirty="0" smtClean="0">
                <a:solidFill>
                  <a:srgbClr val="0221DE"/>
                </a:solidFill>
                <a:latin typeface="宋体" panose="02010600030101010101" pitchFamily="2" charset="-122"/>
              </a:rPr>
              <a:t>（2）结合所学知识，说明科罗拉多大峡谷的形成过程。 </a:t>
            </a:r>
            <a:endParaRPr lang="en-US" altLang="zh-CN" sz="2400" b="1" dirty="0">
              <a:solidFill>
                <a:srgbClr val="0221DE"/>
              </a:solidFill>
              <a:latin typeface="宋体" panose="02010600030101010101" pitchFamily="2" charset="-122"/>
            </a:endParaRPr>
          </a:p>
        </p:txBody>
      </p:sp>
      <p:sp>
        <p:nvSpPr>
          <p:cNvPr id="14" name="文本框 8"/>
          <p:cNvSpPr txBox="1"/>
          <p:nvPr/>
        </p:nvSpPr>
        <p:spPr>
          <a:xfrm>
            <a:off x="4594570" y="4929312"/>
            <a:ext cx="4277968" cy="1569660"/>
          </a:xfrm>
          <a:prstGeom prst="rect">
            <a:avLst/>
          </a:prstGeom>
          <a:noFill/>
        </p:spPr>
        <p:txBody>
          <a:bodyPr wrap="square" rtlCol="0" anchor="t">
            <a:spAutoFit/>
          </a:bodyPr>
          <a:lstStyle/>
          <a:p>
            <a:pPr algn="l"/>
            <a:r>
              <a:rPr lang="zh-CN" sz="2400" b="1" dirty="0">
                <a:solidFill>
                  <a:srgbClr val="FF0000"/>
                </a:solidFill>
                <a:cs typeface="仿宋" panose="02010609060101010101" charset="-122"/>
                <a:sym typeface="+mn-ea"/>
              </a:rPr>
              <a:t>地处两大板块交界处，板块挤压致地壳隆起抬升，形成高原；后期在风化和强烈的流水侵蚀下切作用下，形成大峡谷。</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4" name="文本框 7"/>
          <p:cNvSpPr txBox="1"/>
          <p:nvPr/>
        </p:nvSpPr>
        <p:spPr>
          <a:xfrm>
            <a:off x="145415" y="899795"/>
            <a:ext cx="379857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复杂多样的气候</a:t>
            </a:r>
            <a:endParaRPr lang="zh-CN" sz="2800" b="1">
              <a:solidFill>
                <a:srgbClr val="FF0000"/>
              </a:solidFill>
              <a:effectLst/>
              <a:latin typeface="+mn-ea"/>
              <a:ea typeface="楷体" panose="02010609060101010101" charset="-122"/>
              <a:cs typeface="+mn-ea"/>
            </a:endParaRPr>
          </a:p>
        </p:txBody>
      </p:sp>
      <p:sp>
        <p:nvSpPr>
          <p:cNvPr id="5" name="圆角矩形 4"/>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7" name="TextBox 6"/>
          <p:cNvSpPr txBox="1"/>
          <p:nvPr/>
        </p:nvSpPr>
        <p:spPr>
          <a:xfrm>
            <a:off x="4043362" y="1157288"/>
            <a:ext cx="4371975" cy="584775"/>
          </a:xfrm>
          <a:prstGeom prst="rect">
            <a:avLst/>
          </a:prstGeom>
          <a:noFill/>
        </p:spPr>
        <p:txBody>
          <a:bodyPr wrap="square" rtlCol="0">
            <a:spAutoFit/>
          </a:bodyPr>
          <a:lstStyle/>
          <a:p>
            <a:r>
              <a:rPr lang="zh-CN" altLang="en-US" sz="3200" dirty="0" smtClean="0"/>
              <a:t>说出北美各气候类型</a:t>
            </a:r>
            <a:endParaRPr lang="zh-CN" altLang="en-US" sz="3200" dirty="0"/>
          </a:p>
        </p:txBody>
      </p:sp>
      <p:pic>
        <p:nvPicPr>
          <p:cNvPr id="9" name="图片 8">
            <a:hlinkClick r:id="rId2" action="ppaction://hlinksldjump"/>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Effect>
                      <a14:saturation sat="257000"/>
                    </a14:imgEffect>
                    <a14:imgEffect>
                      <a14:sharpenSoften amount="50000"/>
                    </a14:imgEffect>
                  </a14:imgLayer>
                </a14:imgProps>
              </a:ext>
            </a:extLst>
          </a:blip>
          <a:stretch>
            <a:fillRect/>
          </a:stretch>
        </p:blipFill>
        <p:spPr>
          <a:xfrm>
            <a:off x="1271587" y="1728788"/>
            <a:ext cx="6829425" cy="59150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extLst>
          </p:cNvPr>
          <p:cNvSpPr/>
          <p:nvPr>
            <p:custDataLst>
              <p:tags r:id="rId1"/>
            </p:custDataLst>
          </p:nvPr>
        </p:nvSpPr>
        <p:spPr>
          <a:xfrm>
            <a:off x="321512" y="1917702"/>
            <a:ext cx="4389215" cy="5027612"/>
          </a:xfrm>
          <a:prstGeom prst="rect">
            <a:avLst/>
          </a:prstGeom>
          <a:no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buFontTx/>
              <a:buNone/>
              <a:defRPr/>
            </a:pPr>
            <a:endParaRPr kumimoji="1" lang="zh-CN" altLang="en-US" sz="1600" b="1">
              <a:solidFill>
                <a:prstClr val="white"/>
              </a:solidFill>
              <a:ea typeface="微软雅黑" panose="020B0503020204020204" charset="-122"/>
            </a:endParaRPr>
          </a:p>
        </p:txBody>
      </p:sp>
      <p:pic>
        <p:nvPicPr>
          <p:cNvPr id="25606" name="图片 27" descr="1"/>
          <p:cNvPicPr>
            <a:picLocks noChangeAspect="1"/>
          </p:cNvPicPr>
          <p:nvPr/>
        </p:nvPicPr>
        <p:blipFill>
          <a:blip r:embed="rId4" cstate="print"/>
          <a:srcRect l="15096" r="14893" b="-592"/>
          <a:stretch>
            <a:fillRect/>
          </a:stretch>
        </p:blipFill>
        <p:spPr bwMode="auto">
          <a:xfrm>
            <a:off x="0" y="1831975"/>
            <a:ext cx="4370163" cy="5026025"/>
          </a:xfrm>
          <a:prstGeom prst="rect">
            <a:avLst/>
          </a:prstGeom>
          <a:noFill/>
          <a:ln w="9525">
            <a:noFill/>
            <a:miter lim="800000"/>
            <a:headEnd/>
            <a:tailEnd/>
          </a:ln>
        </p:spPr>
      </p:pic>
      <p:sp>
        <p:nvSpPr>
          <p:cNvPr id="25607" name="文本框 6"/>
          <p:cNvSpPr txBox="1">
            <a:spLocks noChangeArrowheads="1"/>
          </p:cNvSpPr>
          <p:nvPr/>
        </p:nvSpPr>
        <p:spPr bwMode="auto">
          <a:xfrm>
            <a:off x="477503" y="3341690"/>
            <a:ext cx="467977" cy="461963"/>
          </a:xfrm>
          <a:prstGeom prst="rect">
            <a:avLst/>
          </a:prstGeom>
          <a:noFill/>
          <a:ln w="9525">
            <a:noFill/>
            <a:miter lim="800000"/>
            <a:headEnd/>
            <a:tailEnd/>
          </a:ln>
        </p:spPr>
        <p:txBody>
          <a:bodyPr>
            <a:spAutoFit/>
          </a:bodyPr>
          <a:lstStyle/>
          <a:p>
            <a:r>
              <a:rPr lang="zh-CN" altLang="en-US" sz="2400" i="1">
                <a:latin typeface="方正粗黑宋简体"/>
                <a:ea typeface="方正粗黑宋简体"/>
                <a:cs typeface="方正粗黑宋简体"/>
              </a:rPr>
              <a:t>太</a:t>
            </a:r>
          </a:p>
        </p:txBody>
      </p:sp>
      <p:sp>
        <p:nvSpPr>
          <p:cNvPr id="25608" name="文本框 7"/>
          <p:cNvSpPr txBox="1">
            <a:spLocks noChangeArrowheads="1"/>
          </p:cNvSpPr>
          <p:nvPr/>
        </p:nvSpPr>
        <p:spPr bwMode="auto">
          <a:xfrm>
            <a:off x="803777" y="5086352"/>
            <a:ext cx="467977" cy="461962"/>
          </a:xfrm>
          <a:prstGeom prst="rect">
            <a:avLst/>
          </a:prstGeom>
          <a:noFill/>
          <a:ln w="9525">
            <a:noFill/>
            <a:miter lim="800000"/>
            <a:headEnd/>
            <a:tailEnd/>
          </a:ln>
        </p:spPr>
        <p:txBody>
          <a:bodyPr>
            <a:spAutoFit/>
          </a:bodyPr>
          <a:lstStyle/>
          <a:p>
            <a:r>
              <a:rPr lang="zh-CN" altLang="en-US" sz="2400" i="1">
                <a:latin typeface="方正粗黑宋简体"/>
                <a:ea typeface="方正粗黑宋简体"/>
                <a:cs typeface="方正粗黑宋简体"/>
              </a:rPr>
              <a:t>平</a:t>
            </a:r>
          </a:p>
        </p:txBody>
      </p:sp>
      <p:sp>
        <p:nvSpPr>
          <p:cNvPr id="25609" name="文本框 8"/>
          <p:cNvSpPr txBox="1">
            <a:spLocks noChangeArrowheads="1"/>
          </p:cNvSpPr>
          <p:nvPr/>
        </p:nvSpPr>
        <p:spPr bwMode="auto">
          <a:xfrm>
            <a:off x="1700435" y="6253165"/>
            <a:ext cx="466786" cy="461963"/>
          </a:xfrm>
          <a:prstGeom prst="rect">
            <a:avLst/>
          </a:prstGeom>
          <a:noFill/>
          <a:ln w="9525">
            <a:noFill/>
            <a:miter lim="800000"/>
            <a:headEnd/>
            <a:tailEnd/>
          </a:ln>
        </p:spPr>
        <p:txBody>
          <a:bodyPr>
            <a:spAutoFit/>
          </a:bodyPr>
          <a:lstStyle/>
          <a:p>
            <a:r>
              <a:rPr lang="zh-CN" altLang="en-US" sz="2400" i="1">
                <a:latin typeface="方正粗黑宋简体"/>
                <a:ea typeface="方正粗黑宋简体"/>
                <a:cs typeface="方正粗黑宋简体"/>
              </a:rPr>
              <a:t>洋</a:t>
            </a:r>
          </a:p>
        </p:txBody>
      </p:sp>
      <p:sp>
        <p:nvSpPr>
          <p:cNvPr id="25610" name="文本框 9"/>
          <p:cNvSpPr txBox="1">
            <a:spLocks noChangeArrowheads="1"/>
          </p:cNvSpPr>
          <p:nvPr/>
        </p:nvSpPr>
        <p:spPr bwMode="auto">
          <a:xfrm>
            <a:off x="3585467" y="4460877"/>
            <a:ext cx="467977" cy="461962"/>
          </a:xfrm>
          <a:prstGeom prst="rect">
            <a:avLst/>
          </a:prstGeom>
          <a:noFill/>
          <a:ln w="9525">
            <a:noFill/>
            <a:miter lim="800000"/>
            <a:headEnd/>
            <a:tailEnd/>
          </a:ln>
        </p:spPr>
        <p:txBody>
          <a:bodyPr>
            <a:spAutoFit/>
          </a:bodyPr>
          <a:lstStyle/>
          <a:p>
            <a:r>
              <a:rPr lang="zh-CN" altLang="en-US" sz="2400" i="1">
                <a:latin typeface="方正粗黑宋简体"/>
                <a:ea typeface="方正粗黑宋简体"/>
                <a:cs typeface="方正粗黑宋简体"/>
              </a:rPr>
              <a:t>洋</a:t>
            </a:r>
          </a:p>
        </p:txBody>
      </p:sp>
      <p:sp>
        <p:nvSpPr>
          <p:cNvPr id="25611" name="文本框 10"/>
          <p:cNvSpPr txBox="1">
            <a:spLocks noChangeArrowheads="1"/>
          </p:cNvSpPr>
          <p:nvPr/>
        </p:nvSpPr>
        <p:spPr bwMode="auto">
          <a:xfrm>
            <a:off x="3575958" y="3609977"/>
            <a:ext cx="466786" cy="461962"/>
          </a:xfrm>
          <a:prstGeom prst="rect">
            <a:avLst/>
          </a:prstGeom>
          <a:noFill/>
          <a:ln w="9525">
            <a:noFill/>
            <a:miter lim="800000"/>
            <a:headEnd/>
            <a:tailEnd/>
          </a:ln>
        </p:spPr>
        <p:txBody>
          <a:bodyPr>
            <a:spAutoFit/>
          </a:bodyPr>
          <a:lstStyle/>
          <a:p>
            <a:r>
              <a:rPr lang="zh-CN" altLang="en-US" sz="2400" i="1" dirty="0">
                <a:latin typeface="方正粗黑宋简体"/>
                <a:ea typeface="方正粗黑宋简体"/>
                <a:cs typeface="方正粗黑宋简体"/>
              </a:rPr>
              <a:t>西</a:t>
            </a:r>
          </a:p>
        </p:txBody>
      </p:sp>
      <p:sp>
        <p:nvSpPr>
          <p:cNvPr id="25612" name="文本框 11"/>
          <p:cNvSpPr txBox="1">
            <a:spLocks noChangeArrowheads="1"/>
          </p:cNvSpPr>
          <p:nvPr/>
        </p:nvSpPr>
        <p:spPr bwMode="auto">
          <a:xfrm>
            <a:off x="3604533" y="2990851"/>
            <a:ext cx="466786" cy="461962"/>
          </a:xfrm>
          <a:prstGeom prst="rect">
            <a:avLst/>
          </a:prstGeom>
          <a:noFill/>
          <a:ln w="9525">
            <a:noFill/>
            <a:miter lim="800000"/>
            <a:headEnd/>
            <a:tailEnd/>
          </a:ln>
        </p:spPr>
        <p:txBody>
          <a:bodyPr>
            <a:spAutoFit/>
          </a:bodyPr>
          <a:lstStyle/>
          <a:p>
            <a:r>
              <a:rPr lang="zh-CN" altLang="en-US" sz="2400" i="1" dirty="0">
                <a:latin typeface="方正粗黑宋简体"/>
                <a:ea typeface="方正粗黑宋简体"/>
                <a:cs typeface="方正粗黑宋简体"/>
              </a:rPr>
              <a:t>大</a:t>
            </a:r>
          </a:p>
        </p:txBody>
      </p:sp>
      <p:sp>
        <p:nvSpPr>
          <p:cNvPr id="25613" name="文本框 12"/>
          <p:cNvSpPr txBox="1">
            <a:spLocks noChangeArrowheads="1"/>
          </p:cNvSpPr>
          <p:nvPr/>
        </p:nvSpPr>
        <p:spPr bwMode="auto">
          <a:xfrm>
            <a:off x="1414648" y="2874965"/>
            <a:ext cx="467976" cy="461963"/>
          </a:xfrm>
          <a:prstGeom prst="rect">
            <a:avLst/>
          </a:prstGeom>
          <a:noFill/>
          <a:ln w="9525">
            <a:noFill/>
            <a:miter lim="800000"/>
            <a:headEnd/>
            <a:tailEnd/>
          </a:ln>
        </p:spPr>
        <p:txBody>
          <a:bodyPr>
            <a:spAutoFit/>
          </a:bodyPr>
          <a:lstStyle/>
          <a:p>
            <a:r>
              <a:rPr lang="zh-CN" altLang="en-US" sz="2400" b="1">
                <a:latin typeface="方正粗黑宋简体"/>
                <a:ea typeface="方正粗黑宋简体"/>
                <a:cs typeface="方正粗黑宋简体"/>
              </a:rPr>
              <a:t>落</a:t>
            </a:r>
          </a:p>
        </p:txBody>
      </p:sp>
      <p:sp>
        <p:nvSpPr>
          <p:cNvPr id="25614" name="文本框 13"/>
          <p:cNvSpPr txBox="1">
            <a:spLocks noChangeArrowheads="1"/>
          </p:cNvSpPr>
          <p:nvPr/>
        </p:nvSpPr>
        <p:spPr bwMode="auto">
          <a:xfrm>
            <a:off x="1595647" y="3424240"/>
            <a:ext cx="467976" cy="460375"/>
          </a:xfrm>
          <a:prstGeom prst="rect">
            <a:avLst/>
          </a:prstGeom>
          <a:noFill/>
          <a:ln w="9525">
            <a:noFill/>
            <a:miter lim="800000"/>
            <a:headEnd/>
            <a:tailEnd/>
          </a:ln>
        </p:spPr>
        <p:txBody>
          <a:bodyPr>
            <a:spAutoFit/>
          </a:bodyPr>
          <a:lstStyle/>
          <a:p>
            <a:r>
              <a:rPr lang="zh-CN" altLang="en-US" sz="2400" b="1">
                <a:latin typeface="方正粗黑宋简体"/>
                <a:ea typeface="方正粗黑宋简体"/>
                <a:cs typeface="方正粗黑宋简体"/>
              </a:rPr>
              <a:t>基</a:t>
            </a:r>
          </a:p>
        </p:txBody>
      </p:sp>
      <p:sp>
        <p:nvSpPr>
          <p:cNvPr id="25615" name="文本框 14"/>
          <p:cNvSpPr txBox="1">
            <a:spLocks noChangeArrowheads="1"/>
          </p:cNvSpPr>
          <p:nvPr/>
        </p:nvSpPr>
        <p:spPr bwMode="auto">
          <a:xfrm>
            <a:off x="1929065" y="4005265"/>
            <a:ext cx="466786" cy="460375"/>
          </a:xfrm>
          <a:prstGeom prst="rect">
            <a:avLst/>
          </a:prstGeom>
          <a:noFill/>
          <a:ln w="9525">
            <a:noFill/>
            <a:miter lim="800000"/>
            <a:headEnd/>
            <a:tailEnd/>
          </a:ln>
        </p:spPr>
        <p:txBody>
          <a:bodyPr>
            <a:spAutoFit/>
          </a:bodyPr>
          <a:lstStyle/>
          <a:p>
            <a:r>
              <a:rPr lang="zh-CN" altLang="en-US" sz="2400" b="1">
                <a:latin typeface="方正粗黑宋简体"/>
                <a:ea typeface="方正粗黑宋简体"/>
                <a:cs typeface="方正粗黑宋简体"/>
              </a:rPr>
              <a:t>山</a:t>
            </a:r>
          </a:p>
        </p:txBody>
      </p:sp>
      <p:sp>
        <p:nvSpPr>
          <p:cNvPr id="25616" name="文本框 15"/>
          <p:cNvSpPr txBox="1">
            <a:spLocks noChangeArrowheads="1"/>
          </p:cNvSpPr>
          <p:nvPr/>
        </p:nvSpPr>
        <p:spPr bwMode="auto">
          <a:xfrm>
            <a:off x="2110064" y="4706940"/>
            <a:ext cx="467976" cy="461963"/>
          </a:xfrm>
          <a:prstGeom prst="rect">
            <a:avLst/>
          </a:prstGeom>
          <a:noFill/>
          <a:ln w="9525">
            <a:noFill/>
            <a:miter lim="800000"/>
            <a:headEnd/>
            <a:tailEnd/>
          </a:ln>
        </p:spPr>
        <p:txBody>
          <a:bodyPr>
            <a:spAutoFit/>
          </a:bodyPr>
          <a:lstStyle/>
          <a:p>
            <a:r>
              <a:rPr lang="zh-CN" altLang="en-US" sz="2400" b="1">
                <a:latin typeface="方正粗黑宋简体"/>
                <a:ea typeface="方正粗黑宋简体"/>
                <a:cs typeface="方正粗黑宋简体"/>
              </a:rPr>
              <a:t>脉</a:t>
            </a:r>
          </a:p>
        </p:txBody>
      </p:sp>
      <p:sp>
        <p:nvSpPr>
          <p:cNvPr id="17" name="虚尾箭头 23">
            <a:extLst>
              <a:ext uri="{FF2B5EF4-FFF2-40B4-BE49-F238E27FC236}"/>
            </a:extLst>
          </p:cNvPr>
          <p:cNvSpPr/>
          <p:nvPr/>
        </p:nvSpPr>
        <p:spPr>
          <a:xfrm rot="7800000">
            <a:off x="1998768" y="3476800"/>
            <a:ext cx="652462" cy="391766"/>
          </a:xfrm>
          <a:prstGeom prst="strip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虚尾箭头 24">
            <a:extLst>
              <a:ext uri="{FF2B5EF4-FFF2-40B4-BE49-F238E27FC236}"/>
            </a:extLst>
          </p:cNvPr>
          <p:cNvSpPr/>
          <p:nvPr/>
        </p:nvSpPr>
        <p:spPr>
          <a:xfrm rot="20640000">
            <a:off x="796633" y="3781428"/>
            <a:ext cx="489411" cy="522287"/>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虚尾箭头 25">
            <a:extLst>
              <a:ext uri="{FF2B5EF4-FFF2-40B4-BE49-F238E27FC236}"/>
            </a:extLst>
          </p:cNvPr>
          <p:cNvSpPr/>
          <p:nvPr/>
        </p:nvSpPr>
        <p:spPr>
          <a:xfrm rot="20640000">
            <a:off x="881179" y="4376739"/>
            <a:ext cx="488220" cy="522288"/>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矩形 20"/>
          <p:cNvSpPr>
            <a:spLocks noChangeArrowheads="1"/>
          </p:cNvSpPr>
          <p:nvPr/>
        </p:nvSpPr>
        <p:spPr bwMode="auto">
          <a:xfrm>
            <a:off x="4386263" y="1136650"/>
            <a:ext cx="4986338" cy="2640723"/>
          </a:xfrm>
          <a:prstGeom prst="rect">
            <a:avLst/>
          </a:prstGeom>
          <a:noFill/>
          <a:ln w="9525">
            <a:noFill/>
            <a:miter lim="800000"/>
            <a:headEnd/>
            <a:tailEnd/>
          </a:ln>
        </p:spPr>
        <p:txBody>
          <a:bodyPr wrap="square">
            <a:spAutoFit/>
          </a:bodyPr>
          <a:lstStyle/>
          <a:p>
            <a:pPr>
              <a:lnSpc>
                <a:spcPct val="115000"/>
              </a:lnSpc>
            </a:pPr>
            <a:r>
              <a:rPr lang="zh-CN" altLang="en-US" sz="2400" b="1" dirty="0">
                <a:solidFill>
                  <a:srgbClr val="FF0000"/>
                </a:solidFill>
                <a:sym typeface="Arial" pitchFamily="34" charset="0"/>
              </a:rPr>
              <a:t>西部高大山脉阻挡作用</a:t>
            </a:r>
          </a:p>
          <a:p>
            <a:pPr>
              <a:lnSpc>
                <a:spcPct val="115000"/>
              </a:lnSpc>
            </a:pPr>
            <a:r>
              <a:rPr lang="zh-CN" altLang="en-US" sz="2400" b="1" dirty="0">
                <a:sym typeface="Arial" pitchFamily="34" charset="0"/>
              </a:rPr>
              <a:t>①温带海洋性、地中海气候</a:t>
            </a:r>
            <a:r>
              <a:rPr lang="zh-CN" altLang="en-US" sz="2400" b="1" dirty="0">
                <a:solidFill>
                  <a:srgbClr val="0221DE"/>
                </a:solidFill>
                <a:sym typeface="Arial" pitchFamily="34" charset="0"/>
              </a:rPr>
              <a:t>狭长</a:t>
            </a:r>
          </a:p>
          <a:p>
            <a:pPr>
              <a:lnSpc>
                <a:spcPct val="115000"/>
              </a:lnSpc>
            </a:pPr>
            <a:r>
              <a:rPr lang="zh-CN" altLang="en-US" sz="2400" b="1" dirty="0">
                <a:sym typeface="Arial" pitchFamily="34" charset="0"/>
              </a:rPr>
              <a:t>②山间高原盆地降水少，干旱</a:t>
            </a:r>
          </a:p>
          <a:p>
            <a:pPr>
              <a:lnSpc>
                <a:spcPct val="115000"/>
              </a:lnSpc>
            </a:pPr>
            <a:r>
              <a:rPr lang="zh-CN" altLang="en-US" sz="2400" b="1" dirty="0">
                <a:sym typeface="Arial" pitchFamily="34" charset="0"/>
              </a:rPr>
              <a:t>③降水由沿海向内陆急剧减少</a:t>
            </a:r>
          </a:p>
          <a:p>
            <a:pPr>
              <a:lnSpc>
                <a:spcPct val="115000"/>
              </a:lnSpc>
            </a:pPr>
            <a:r>
              <a:rPr lang="zh-CN" altLang="en-US" sz="2400" b="1" dirty="0">
                <a:sym typeface="宋体" pitchFamily="2" charset="-122"/>
              </a:rPr>
              <a:t>④冬季</a:t>
            </a:r>
            <a:r>
              <a:rPr lang="zh-CN" altLang="en-US" sz="2400" b="1" dirty="0">
                <a:sym typeface="Arial" pitchFamily="34" charset="0"/>
              </a:rPr>
              <a:t>阻挡了南下的冷气流，气温比东部偏高；</a:t>
            </a:r>
          </a:p>
        </p:txBody>
      </p:sp>
      <p:grpSp>
        <p:nvGrpSpPr>
          <p:cNvPr id="28" name="组合 27"/>
          <p:cNvGrpSpPr/>
          <p:nvPr/>
        </p:nvGrpSpPr>
        <p:grpSpPr>
          <a:xfrm>
            <a:off x="1900237" y="2024062"/>
            <a:ext cx="2067194" cy="733425"/>
            <a:chOff x="2221749" y="-3128963"/>
            <a:chExt cx="2067194" cy="733425"/>
          </a:xfrm>
        </p:grpSpPr>
        <p:sp>
          <p:nvSpPr>
            <p:cNvPr id="29" name="矩形: 圆角 28">
              <a:extLst>
                <a:ext uri="{FF2B5EF4-FFF2-40B4-BE49-F238E27FC236}"/>
              </a:extLst>
            </p:cNvPr>
            <p:cNvSpPr/>
            <p:nvPr/>
          </p:nvSpPr>
          <p:spPr>
            <a:xfrm>
              <a:off x="2221749" y="-3128963"/>
              <a:ext cx="2067194" cy="733425"/>
            </a:xfrm>
            <a:prstGeom prst="roundRect">
              <a:avLst/>
            </a:prstGeom>
            <a:solidFill>
              <a:srgbClr val="FFC000"/>
            </a:solidFill>
            <a:ln>
              <a:noFill/>
            </a:ln>
            <a:effectLst>
              <a:outerShdw blurRad="63500" dist="508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5" name="Title 6">
              <a:extLst>
                <a:ext uri="{FF2B5EF4-FFF2-40B4-BE49-F238E27FC236}"/>
              </a:extLst>
            </p:cNvPr>
            <p:cNvSpPr txBox="1"/>
            <p:nvPr>
              <p:custDataLst>
                <p:tags r:id="rId2"/>
              </p:custDataLst>
            </p:nvPr>
          </p:nvSpPr>
          <p:spPr>
            <a:xfrm>
              <a:off x="2303917" y="-3125788"/>
              <a:ext cx="1936208" cy="608013"/>
            </a:xfrm>
            <a:prstGeom prst="rect">
              <a:avLst/>
            </a:prstGeom>
            <a:noFill/>
            <a:ln w="3175">
              <a:noFill/>
              <a:prstDash val="dash"/>
            </a:ln>
          </p:spPr>
          <p:txBody>
            <a:bodyPr lIns="72000" tIns="36000" rIns="72000" bIns="36000" anchor="b">
              <a:normAutofit fontScale="700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en-US" sz="2800" b="1" spc="150" dirty="0">
                  <a:ln w="3175">
                    <a:noFill/>
                    <a:prstDash val="dash"/>
                  </a:ln>
                  <a:latin typeface="方正粗黑宋简体" pitchFamily="2" charset="-122"/>
                  <a:ea typeface="方正粗黑宋简体" pitchFamily="2" charset="-122"/>
                  <a:cs typeface="微软雅黑" panose="020B0503020204020204" charset="-122"/>
                </a:rPr>
                <a:t>西部高大山地</a:t>
              </a:r>
            </a:p>
          </p:txBody>
        </p:sp>
      </p:grpSp>
      <p:pic>
        <p:nvPicPr>
          <p:cNvPr id="31" name="Picture 8" descr="C:\Users\ShiYanch\Desktop\PNG\System\White\MB_0006_back.png">
            <a:hlinkClick r:id="" action="ppaction://hlinkshowjump?jump=nextslide"/>
          </p:cNvPr>
          <p:cNvPicPr>
            <a:picLocks noChangeAspect="1" noChangeArrowheads="1"/>
          </p:cNvPicPr>
          <p:nvPr/>
        </p:nvPicPr>
        <p:blipFill rotWithShape="1">
          <a:blip r:embed="rId5" cstate="screen"/>
          <a:srcRect r="-1076" b="-1851"/>
          <a:stretch>
            <a:fillRect/>
          </a:stretch>
        </p:blipFill>
        <p:spPr bwMode="auto">
          <a:xfrm rot="10800000">
            <a:off x="379077" y="131812"/>
            <a:ext cx="473300" cy="636065"/>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33" name="文本框 7"/>
          <p:cNvSpPr txBox="1"/>
          <p:nvPr/>
        </p:nvSpPr>
        <p:spPr>
          <a:xfrm>
            <a:off x="0" y="750270"/>
            <a:ext cx="379857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dirty="0">
                <a:solidFill>
                  <a:schemeClr val="tx1"/>
                </a:solidFill>
                <a:effectLst/>
                <a:latin typeface="+mn-ea"/>
                <a:cs typeface="+mn-ea"/>
              </a:rPr>
              <a:t> </a:t>
            </a:r>
            <a:r>
              <a:rPr lang="en-US" altLang="zh-CN" sz="3200" dirty="0">
                <a:solidFill>
                  <a:schemeClr val="tx1"/>
                </a:solidFill>
                <a:effectLst/>
                <a:latin typeface="+mn-ea"/>
                <a:cs typeface="+mn-ea"/>
              </a:rPr>
              <a:t>2</a:t>
            </a:r>
            <a:r>
              <a:rPr lang="zh-CN" altLang="en-US" sz="2800" b="1" dirty="0">
                <a:solidFill>
                  <a:schemeClr val="tx1"/>
                </a:solidFill>
                <a:effectLst/>
                <a:latin typeface="+mn-ea"/>
                <a:cs typeface="+mn-ea"/>
              </a:rPr>
              <a:t>、</a:t>
            </a:r>
            <a:r>
              <a:rPr lang="zh-CN" sz="3200" dirty="0">
                <a:solidFill>
                  <a:schemeClr val="tx1"/>
                </a:solidFill>
                <a:effectLst/>
                <a:latin typeface="+mn-ea"/>
                <a:cs typeface="+mn-ea"/>
              </a:rPr>
              <a:t>复杂多样的气候</a:t>
            </a:r>
            <a:endParaRPr lang="zh-CN" sz="2800" b="1" dirty="0">
              <a:solidFill>
                <a:srgbClr val="FF0000"/>
              </a:solidFill>
              <a:effectLst/>
              <a:latin typeface="+mn-ea"/>
              <a:ea typeface="楷体" panose="02010609060101010101" charset="-122"/>
              <a:cs typeface="+mn-ea"/>
            </a:endParaRPr>
          </a:p>
        </p:txBody>
      </p:sp>
      <p:sp>
        <p:nvSpPr>
          <p:cNvPr id="34" name="圆角矩形 33"/>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36" name="文本框 6"/>
          <p:cNvSpPr txBox="1"/>
          <p:nvPr/>
        </p:nvSpPr>
        <p:spPr>
          <a:xfrm>
            <a:off x="0" y="1406833"/>
            <a:ext cx="3798570"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dirty="0" smtClean="0">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dirty="0">
                <a:solidFill>
                  <a:srgbClr val="FF0000"/>
                </a:solidFill>
                <a:latin typeface="+mn-ea"/>
                <a:cs typeface="+mn-ea"/>
              </a:rPr>
              <a:t>地形</a:t>
            </a:r>
            <a:r>
              <a:rPr lang="zh-CN" altLang="en-US" sz="2800" b="1" dirty="0">
                <a:solidFill>
                  <a:schemeClr val="tx1"/>
                </a:solidFill>
                <a:latin typeface="+mn-ea"/>
                <a:cs typeface="+mn-ea"/>
              </a:rPr>
              <a:t>对气候的影响：</a:t>
            </a:r>
          </a:p>
        </p:txBody>
      </p:sp>
      <p:pic>
        <p:nvPicPr>
          <p:cNvPr id="39" name="图片 38" descr="北美年降水量图_副本_副本"/>
          <p:cNvPicPr>
            <a:picLocks noChangeAspect="1"/>
          </p:cNvPicPr>
          <p:nvPr/>
        </p:nvPicPr>
        <p:blipFill>
          <a:blip r:embed="rId6" cstate="print"/>
          <a:stretch>
            <a:fillRect/>
          </a:stretch>
        </p:blipFill>
        <p:spPr>
          <a:xfrm>
            <a:off x="4324985" y="3800475"/>
            <a:ext cx="4819015" cy="3057525"/>
          </a:xfrm>
          <a:prstGeom prst="rect">
            <a:avLst/>
          </a:prstGeom>
          <a:ln>
            <a:solidFill>
              <a:schemeClr val="tx1">
                <a:lumMod val="95000"/>
                <a:lumOff val="5000"/>
              </a:schemeClr>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linds(horizontal)">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blinds(horizontal)">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1">
                                            <p:txEl>
                                              <p:pRg st="4" end="4"/>
                                            </p:txEl>
                                          </p:spTgt>
                                        </p:tgtEl>
                                        <p:attrNameLst>
                                          <p:attrName>style.visibility</p:attrName>
                                        </p:attrNameLst>
                                      </p:cBhvr>
                                      <p:to>
                                        <p:strVal val="visible"/>
                                      </p:to>
                                    </p:set>
                                    <p:animEffect transition="in" filter="blinds(horizontal)">
                                      <p:cBhvr>
                                        <p:cTn id="38"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图片 22" descr="1"/>
          <p:cNvPicPr>
            <a:picLocks noChangeAspect="1"/>
          </p:cNvPicPr>
          <p:nvPr/>
        </p:nvPicPr>
        <p:blipFill>
          <a:blip r:embed="rId5" cstate="print"/>
          <a:srcRect l="15096" r="14893" b="-592"/>
          <a:stretch>
            <a:fillRect/>
          </a:stretch>
        </p:blipFill>
        <p:spPr bwMode="auto">
          <a:xfrm>
            <a:off x="0" y="2035176"/>
            <a:ext cx="4370163" cy="5026025"/>
          </a:xfrm>
          <a:prstGeom prst="rect">
            <a:avLst/>
          </a:prstGeom>
          <a:noFill/>
          <a:ln w="9525">
            <a:noFill/>
            <a:miter lim="800000"/>
            <a:headEnd/>
            <a:tailEnd/>
          </a:ln>
        </p:spPr>
      </p:pic>
      <p:sp>
        <p:nvSpPr>
          <p:cNvPr id="26628" name="文本框 4"/>
          <p:cNvSpPr txBox="1">
            <a:spLocks noChangeArrowheads="1"/>
          </p:cNvSpPr>
          <p:nvPr/>
        </p:nvSpPr>
        <p:spPr bwMode="auto">
          <a:xfrm>
            <a:off x="482265" y="5203825"/>
            <a:ext cx="523943" cy="461962"/>
          </a:xfrm>
          <a:prstGeom prst="rect">
            <a:avLst/>
          </a:prstGeom>
          <a:noFill/>
          <a:ln w="9525">
            <a:noFill/>
            <a:miter lim="800000"/>
            <a:headEnd/>
            <a:tailEnd/>
          </a:ln>
        </p:spPr>
        <p:txBody>
          <a:bodyPr>
            <a:spAutoFit/>
          </a:bodyPr>
          <a:lstStyle/>
          <a:p>
            <a:r>
              <a:rPr lang="zh-CN" altLang="en-US" sz="2400" b="1" i="1">
                <a:latin typeface="方正粗黑宋简体"/>
                <a:ea typeface="方正粗黑宋简体"/>
                <a:cs typeface="方正粗黑宋简体"/>
              </a:rPr>
              <a:t>平</a:t>
            </a:r>
          </a:p>
        </p:txBody>
      </p:sp>
      <p:sp>
        <p:nvSpPr>
          <p:cNvPr id="26629" name="文本框 5"/>
          <p:cNvSpPr txBox="1">
            <a:spLocks noChangeArrowheads="1"/>
          </p:cNvSpPr>
          <p:nvPr/>
        </p:nvSpPr>
        <p:spPr bwMode="auto">
          <a:xfrm>
            <a:off x="1378923" y="6370638"/>
            <a:ext cx="522752" cy="461963"/>
          </a:xfrm>
          <a:prstGeom prst="rect">
            <a:avLst/>
          </a:prstGeom>
          <a:noFill/>
          <a:ln w="9525">
            <a:noFill/>
            <a:miter lim="800000"/>
            <a:headEnd/>
            <a:tailEnd/>
          </a:ln>
        </p:spPr>
        <p:txBody>
          <a:bodyPr>
            <a:spAutoFit/>
          </a:bodyPr>
          <a:lstStyle/>
          <a:p>
            <a:r>
              <a:rPr lang="zh-CN" altLang="en-US" sz="2400" b="1" i="1">
                <a:latin typeface="方正粗黑宋简体"/>
                <a:ea typeface="方正粗黑宋简体"/>
                <a:cs typeface="方正粗黑宋简体"/>
              </a:rPr>
              <a:t>洋</a:t>
            </a:r>
          </a:p>
        </p:txBody>
      </p:sp>
      <p:sp>
        <p:nvSpPr>
          <p:cNvPr id="26630" name="文本框 6"/>
          <p:cNvSpPr txBox="1">
            <a:spLocks noChangeArrowheads="1"/>
          </p:cNvSpPr>
          <p:nvPr/>
        </p:nvSpPr>
        <p:spPr bwMode="auto">
          <a:xfrm>
            <a:off x="155992" y="3459163"/>
            <a:ext cx="523943" cy="461963"/>
          </a:xfrm>
          <a:prstGeom prst="rect">
            <a:avLst/>
          </a:prstGeom>
          <a:noFill/>
          <a:ln w="9525">
            <a:noFill/>
            <a:miter lim="800000"/>
            <a:headEnd/>
            <a:tailEnd/>
          </a:ln>
        </p:spPr>
        <p:txBody>
          <a:bodyPr>
            <a:spAutoFit/>
          </a:bodyPr>
          <a:lstStyle/>
          <a:p>
            <a:r>
              <a:rPr lang="zh-CN" altLang="en-US" sz="2400" b="1" i="1">
                <a:latin typeface="方正粗黑宋简体"/>
                <a:ea typeface="方正粗黑宋简体"/>
                <a:cs typeface="方正粗黑宋简体"/>
              </a:rPr>
              <a:t>太</a:t>
            </a:r>
          </a:p>
        </p:txBody>
      </p:sp>
      <p:sp>
        <p:nvSpPr>
          <p:cNvPr id="26631" name="文本框 7"/>
          <p:cNvSpPr txBox="1">
            <a:spLocks noChangeArrowheads="1"/>
          </p:cNvSpPr>
          <p:nvPr/>
        </p:nvSpPr>
        <p:spPr bwMode="auto">
          <a:xfrm>
            <a:off x="3487794" y="4743450"/>
            <a:ext cx="522753" cy="461962"/>
          </a:xfrm>
          <a:prstGeom prst="rect">
            <a:avLst/>
          </a:prstGeom>
          <a:noFill/>
          <a:ln w="9525">
            <a:noFill/>
            <a:miter lim="800000"/>
            <a:headEnd/>
            <a:tailEnd/>
          </a:ln>
        </p:spPr>
        <p:txBody>
          <a:bodyPr>
            <a:spAutoFit/>
          </a:bodyPr>
          <a:lstStyle/>
          <a:p>
            <a:r>
              <a:rPr lang="zh-CN" altLang="en-US" sz="2400" b="1" i="1">
                <a:latin typeface="方正粗黑宋简体"/>
                <a:ea typeface="方正粗黑宋简体"/>
                <a:cs typeface="方正粗黑宋简体"/>
              </a:rPr>
              <a:t>洋</a:t>
            </a:r>
          </a:p>
        </p:txBody>
      </p:sp>
      <p:sp>
        <p:nvSpPr>
          <p:cNvPr id="26632" name="文本框 8"/>
          <p:cNvSpPr txBox="1">
            <a:spLocks noChangeArrowheads="1"/>
          </p:cNvSpPr>
          <p:nvPr/>
        </p:nvSpPr>
        <p:spPr bwMode="auto">
          <a:xfrm>
            <a:off x="3597346" y="3670300"/>
            <a:ext cx="522753" cy="461962"/>
          </a:xfrm>
          <a:prstGeom prst="rect">
            <a:avLst/>
          </a:prstGeom>
          <a:noFill/>
          <a:ln w="9525">
            <a:noFill/>
            <a:miter lim="800000"/>
            <a:headEnd/>
            <a:tailEnd/>
          </a:ln>
        </p:spPr>
        <p:txBody>
          <a:bodyPr>
            <a:spAutoFit/>
          </a:bodyPr>
          <a:lstStyle/>
          <a:p>
            <a:r>
              <a:rPr lang="zh-CN" altLang="en-US" sz="2400" b="1" i="1">
                <a:latin typeface="方正粗黑宋简体"/>
                <a:ea typeface="方正粗黑宋简体"/>
                <a:cs typeface="方正粗黑宋简体"/>
              </a:rPr>
              <a:t>西</a:t>
            </a:r>
          </a:p>
        </p:txBody>
      </p:sp>
      <p:sp>
        <p:nvSpPr>
          <p:cNvPr id="26633" name="文本框 9"/>
          <p:cNvSpPr txBox="1">
            <a:spLocks noChangeArrowheads="1"/>
          </p:cNvSpPr>
          <p:nvPr/>
        </p:nvSpPr>
        <p:spPr bwMode="auto">
          <a:xfrm>
            <a:off x="3597346" y="2451100"/>
            <a:ext cx="522753" cy="461962"/>
          </a:xfrm>
          <a:prstGeom prst="rect">
            <a:avLst/>
          </a:prstGeom>
          <a:noFill/>
          <a:ln w="9525">
            <a:noFill/>
            <a:miter lim="800000"/>
            <a:headEnd/>
            <a:tailEnd/>
          </a:ln>
        </p:spPr>
        <p:txBody>
          <a:bodyPr>
            <a:spAutoFit/>
          </a:bodyPr>
          <a:lstStyle/>
          <a:p>
            <a:r>
              <a:rPr lang="zh-CN" altLang="en-US" sz="2400" b="1" i="1">
                <a:latin typeface="方正粗黑宋简体"/>
                <a:ea typeface="方正粗黑宋简体"/>
                <a:cs typeface="方正粗黑宋简体"/>
              </a:rPr>
              <a:t>大</a:t>
            </a:r>
          </a:p>
        </p:txBody>
      </p:sp>
      <p:sp>
        <p:nvSpPr>
          <p:cNvPr id="26634" name="文本框 10"/>
          <p:cNvSpPr txBox="1">
            <a:spLocks noChangeArrowheads="1"/>
          </p:cNvSpPr>
          <p:nvPr/>
        </p:nvSpPr>
        <p:spPr bwMode="auto">
          <a:xfrm rot="660000">
            <a:off x="2804286" y="3351213"/>
            <a:ext cx="791869" cy="2030413"/>
          </a:xfrm>
          <a:prstGeom prst="rect">
            <a:avLst/>
          </a:prstGeom>
          <a:noFill/>
          <a:ln w="9525">
            <a:noFill/>
            <a:miter lim="800000"/>
            <a:headEnd/>
            <a:tailEnd/>
          </a:ln>
        </p:spPr>
        <p:txBody>
          <a:bodyPr>
            <a:spAutoFit/>
          </a:bodyPr>
          <a:lstStyle/>
          <a:p>
            <a:r>
              <a:rPr lang="zh-CN" altLang="en-US" b="1">
                <a:latin typeface="方正粗黑宋简体"/>
                <a:ea typeface="方正粗黑宋简体"/>
                <a:cs typeface="方正粗黑宋简体"/>
              </a:rPr>
              <a:t>阿</a:t>
            </a:r>
          </a:p>
          <a:p>
            <a:r>
              <a:rPr lang="zh-CN" altLang="en-US" b="1">
                <a:latin typeface="方正粗黑宋简体"/>
                <a:ea typeface="方正粗黑宋简体"/>
                <a:cs typeface="方正粗黑宋简体"/>
              </a:rPr>
              <a:t>巴</a:t>
            </a:r>
          </a:p>
          <a:p>
            <a:r>
              <a:rPr lang="zh-CN" altLang="en-US" b="1">
                <a:latin typeface="方正粗黑宋简体"/>
                <a:ea typeface="方正粗黑宋简体"/>
                <a:cs typeface="方正粗黑宋简体"/>
              </a:rPr>
              <a:t>拉</a:t>
            </a:r>
          </a:p>
          <a:p>
            <a:r>
              <a:rPr lang="zh-CN" altLang="en-US" b="1">
                <a:latin typeface="方正粗黑宋简体"/>
                <a:ea typeface="方正粗黑宋简体"/>
                <a:cs typeface="方正粗黑宋简体"/>
              </a:rPr>
              <a:t>契</a:t>
            </a:r>
          </a:p>
          <a:p>
            <a:r>
              <a:rPr lang="zh-CN" altLang="en-US" b="1">
                <a:latin typeface="方正粗黑宋简体"/>
                <a:ea typeface="方正粗黑宋简体"/>
                <a:cs typeface="方正粗黑宋简体"/>
              </a:rPr>
              <a:t>亚</a:t>
            </a:r>
          </a:p>
          <a:p>
            <a:r>
              <a:rPr lang="zh-CN" altLang="en-US" b="1">
                <a:latin typeface="方正粗黑宋简体"/>
                <a:ea typeface="方正粗黑宋简体"/>
                <a:cs typeface="方正粗黑宋简体"/>
              </a:rPr>
              <a:t>山</a:t>
            </a:r>
          </a:p>
          <a:p>
            <a:r>
              <a:rPr lang="zh-CN" altLang="en-US" b="1">
                <a:latin typeface="方正粗黑宋简体"/>
                <a:ea typeface="方正粗黑宋简体"/>
                <a:cs typeface="方正粗黑宋简体"/>
              </a:rPr>
              <a:t>脉</a:t>
            </a:r>
          </a:p>
        </p:txBody>
      </p:sp>
      <p:sp>
        <p:nvSpPr>
          <p:cNvPr id="12" name="虚尾箭头 16">
            <a:extLst>
              <a:ext uri="{FF2B5EF4-FFF2-40B4-BE49-F238E27FC236}"/>
            </a:extLst>
          </p:cNvPr>
          <p:cNvSpPr/>
          <p:nvPr/>
        </p:nvSpPr>
        <p:spPr>
          <a:xfrm rot="3060000">
            <a:off x="2215488" y="4021311"/>
            <a:ext cx="652463" cy="391766"/>
          </a:xfrm>
          <a:prstGeom prst="strip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虚尾箭头 17">
            <a:extLst>
              <a:ext uri="{FF2B5EF4-FFF2-40B4-BE49-F238E27FC236}"/>
            </a:extLst>
          </p:cNvPr>
          <p:cNvSpPr/>
          <p:nvPr/>
        </p:nvSpPr>
        <p:spPr>
          <a:xfrm rot="3060000">
            <a:off x="2327422" y="3494261"/>
            <a:ext cx="652463" cy="391766"/>
          </a:xfrm>
          <a:prstGeom prst="strip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虚尾箭头 18">
            <a:extLst>
              <a:ext uri="{FF2B5EF4-FFF2-40B4-BE49-F238E27FC236}"/>
            </a:extLst>
          </p:cNvPr>
          <p:cNvSpPr/>
          <p:nvPr/>
        </p:nvSpPr>
        <p:spPr>
          <a:xfrm rot="12780000">
            <a:off x="3204389" y="4392612"/>
            <a:ext cx="488220" cy="522288"/>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Title 6"/>
          <p:cNvSpPr txBox="1">
            <a:spLocks noChangeArrowheads="1"/>
          </p:cNvSpPr>
          <p:nvPr>
            <p:custDataLst>
              <p:tags r:id="rId1"/>
            </p:custDataLst>
          </p:nvPr>
        </p:nvSpPr>
        <p:spPr bwMode="auto">
          <a:xfrm>
            <a:off x="4488118" y="1114425"/>
            <a:ext cx="4655882" cy="3646486"/>
          </a:xfrm>
          <a:prstGeom prst="rect">
            <a:avLst/>
          </a:prstGeom>
          <a:noFill/>
          <a:ln w="3175">
            <a:noFill/>
            <a:prstDash val="dash"/>
            <a:miter lim="800000"/>
            <a:headEnd/>
            <a:tailEnd/>
          </a:ln>
        </p:spPr>
        <p:txBody>
          <a:bodyPr lIns="72000" tIns="0" rIns="72000" bIns="0" anchor="ctr"/>
          <a:lstStyle/>
          <a:p>
            <a:pPr marL="285750" indent="-285750" algn="just" defTabSz="912813">
              <a:spcAft>
                <a:spcPts val="800"/>
              </a:spcAft>
              <a:buClr>
                <a:srgbClr val="595959"/>
              </a:buClr>
            </a:pPr>
            <a:r>
              <a:rPr lang="zh-CN" altLang="en-US" sz="2400" b="1" spc="150" dirty="0" smtClean="0">
                <a:ln w="3175">
                  <a:noFill/>
                  <a:prstDash val="dash"/>
                </a:ln>
                <a:solidFill>
                  <a:srgbClr val="FF0000"/>
                </a:solidFill>
                <a:latin typeface="方正粗黑宋简体" pitchFamily="2" charset="-122"/>
                <a:ea typeface="方正粗黑宋简体" pitchFamily="2" charset="-122"/>
                <a:cs typeface="微软雅黑" panose="020B0503020204020204" charset="-122"/>
              </a:rPr>
              <a:t>东部低矮山地高原：</a:t>
            </a:r>
            <a:endParaRPr lang="en-US" altLang="zh-CN" sz="2400" b="1" dirty="0" smtClean="0">
              <a:solidFill>
                <a:srgbClr val="FF0000"/>
              </a:solidFill>
              <a:latin typeface="方正粗黑宋简体"/>
              <a:ea typeface="方正粗黑宋简体"/>
              <a:cs typeface="微软雅黑" pitchFamily="34" charset="-122"/>
              <a:sym typeface="+mn-ea"/>
            </a:endParaRPr>
          </a:p>
          <a:p>
            <a:pPr marL="285750" indent="-285750" algn="just" defTabSz="912813">
              <a:spcAft>
                <a:spcPts val="800"/>
              </a:spcAft>
              <a:buClr>
                <a:srgbClr val="595959"/>
              </a:buClr>
              <a:buFont typeface="Wingdings" pitchFamily="2" charset="2"/>
              <a:buChar char="u"/>
            </a:pPr>
            <a:r>
              <a:rPr lang="zh-CN" altLang="en-US" sz="2400" b="1" dirty="0" smtClean="0">
                <a:latin typeface="方正粗黑宋简体"/>
                <a:ea typeface="方正粗黑宋简体"/>
                <a:cs typeface="微软雅黑" pitchFamily="34" charset="-122"/>
                <a:sym typeface="+mn-ea"/>
              </a:rPr>
              <a:t>东部</a:t>
            </a:r>
            <a:r>
              <a:rPr lang="zh-CN" altLang="en-US" sz="2400" b="1" dirty="0">
                <a:latin typeface="方正粗黑宋简体"/>
                <a:ea typeface="方正粗黑宋简体"/>
                <a:cs typeface="微软雅黑" pitchFamily="34" charset="-122"/>
                <a:sym typeface="+mn-ea"/>
              </a:rPr>
              <a:t>山地比较低缓，对大西洋湿润气流阻挡作用不显著，</a:t>
            </a:r>
            <a:r>
              <a:rPr lang="zh-CN" altLang="en-US" sz="2400" b="1" dirty="0">
                <a:latin typeface="宋体" pitchFamily="2" charset="-122"/>
                <a:ea typeface="方正粗黑宋简体"/>
                <a:cs typeface="Segoe UI" pitchFamily="34" charset="0"/>
                <a:sym typeface="Arial" pitchFamily="34" charset="0"/>
              </a:rPr>
              <a:t>降水由</a:t>
            </a:r>
            <a:r>
              <a:rPr lang="zh-CN" altLang="en-US" sz="2400" b="1" dirty="0">
                <a:latin typeface="方正粗黑宋简体"/>
                <a:ea typeface="方正粗黑宋简体"/>
                <a:cs typeface="微软雅黑" pitchFamily="34" charset="-122"/>
                <a:sym typeface="+mn-ea"/>
              </a:rPr>
              <a:t>东部</a:t>
            </a:r>
            <a:r>
              <a:rPr lang="zh-CN" altLang="en-US" sz="2400" b="1" dirty="0">
                <a:latin typeface="宋体" pitchFamily="2" charset="-122"/>
                <a:cs typeface="Segoe UI" pitchFamily="34" charset="0"/>
                <a:sym typeface="Arial" pitchFamily="34" charset="0"/>
              </a:rPr>
              <a:t>沿海向内陆</a:t>
            </a:r>
            <a:r>
              <a:rPr lang="zh-CN" altLang="en-US" sz="2400" b="1" dirty="0">
                <a:solidFill>
                  <a:srgbClr val="FF0000"/>
                </a:solidFill>
                <a:latin typeface="宋体" pitchFamily="2" charset="-122"/>
                <a:cs typeface="Segoe UI" pitchFamily="34" charset="0"/>
                <a:sym typeface="Arial" pitchFamily="34" charset="0"/>
              </a:rPr>
              <a:t>逐渐减少</a:t>
            </a:r>
            <a:r>
              <a:rPr lang="zh-CN" altLang="en-US" sz="2400" b="1" dirty="0">
                <a:solidFill>
                  <a:schemeClr val="tx2"/>
                </a:solidFill>
                <a:latin typeface="宋体" pitchFamily="2" charset="-122"/>
                <a:cs typeface="Segoe UI" pitchFamily="34" charset="0"/>
                <a:sym typeface="Arial" pitchFamily="34" charset="0"/>
              </a:rPr>
              <a:t>。</a:t>
            </a:r>
            <a:endParaRPr lang="zh-CN" altLang="en-US" sz="2400" b="1" dirty="0">
              <a:solidFill>
                <a:srgbClr val="C00000"/>
              </a:solidFill>
              <a:latin typeface="方正粗黑宋简体"/>
              <a:ea typeface="方正粗黑宋简体"/>
              <a:cs typeface="方正粗黑宋简体"/>
              <a:sym typeface="+mn-ea"/>
            </a:endParaRPr>
          </a:p>
          <a:p>
            <a:pPr marL="285750" indent="-285750" algn="just" defTabSz="912813">
              <a:spcAft>
                <a:spcPts val="800"/>
              </a:spcAft>
              <a:buClr>
                <a:srgbClr val="595959"/>
              </a:buClr>
              <a:buFont typeface="Wingdings" pitchFamily="2" charset="2"/>
              <a:buChar char="u"/>
            </a:pPr>
            <a:r>
              <a:rPr lang="zh-CN" altLang="en-US" sz="2400" b="1" dirty="0">
                <a:latin typeface="方正粗黑宋简体"/>
                <a:ea typeface="方正粗黑宋简体"/>
                <a:cs typeface="方正粗黑宋简体"/>
                <a:sym typeface="+mn-ea"/>
              </a:rPr>
              <a:t>冬季对南下寒冷气流阻挡作用弱，</a:t>
            </a:r>
            <a:r>
              <a:rPr lang="zh-CN" altLang="en-US" sz="2400" b="1" dirty="0">
                <a:solidFill>
                  <a:srgbClr val="C00000"/>
                </a:solidFill>
                <a:latin typeface="方正粗黑宋简体"/>
                <a:ea typeface="方正粗黑宋简体"/>
                <a:cs typeface="方正粗黑宋简体"/>
                <a:sym typeface="+mn-ea"/>
              </a:rPr>
              <a:t>东部地区冬季气温低</a:t>
            </a:r>
            <a:r>
              <a:rPr lang="zh-CN" altLang="en-US" sz="2400" b="1" dirty="0">
                <a:latin typeface="方正粗黑宋简体"/>
                <a:ea typeface="方正粗黑宋简体"/>
                <a:cs typeface="方正粗黑宋简体"/>
                <a:sym typeface="+mn-ea"/>
              </a:rPr>
              <a:t>。</a:t>
            </a:r>
          </a:p>
          <a:p>
            <a:pPr marL="285750" indent="-285750" algn="just" defTabSz="912813">
              <a:spcAft>
                <a:spcPts val="800"/>
              </a:spcAft>
              <a:buClr>
                <a:srgbClr val="595959"/>
              </a:buClr>
              <a:buFont typeface="Wingdings" pitchFamily="2" charset="2"/>
              <a:buChar char="u"/>
            </a:pPr>
            <a:endParaRPr lang="zh-CN" altLang="en-US" sz="2400" b="1" dirty="0">
              <a:latin typeface="方正粗黑宋简体"/>
              <a:ea typeface="方正粗黑宋简体"/>
              <a:cs typeface="方正粗黑宋简体"/>
            </a:endParaRPr>
          </a:p>
        </p:txBody>
      </p:sp>
      <p:sp>
        <p:nvSpPr>
          <p:cNvPr id="26" name="矩形: 圆角 25">
            <a:extLst>
              <a:ext uri="{FF2B5EF4-FFF2-40B4-BE49-F238E27FC236}"/>
            </a:extLst>
          </p:cNvPr>
          <p:cNvSpPr/>
          <p:nvPr/>
        </p:nvSpPr>
        <p:spPr>
          <a:xfrm>
            <a:off x="0" y="2189164"/>
            <a:ext cx="2529217" cy="733425"/>
          </a:xfrm>
          <a:prstGeom prst="roundRect">
            <a:avLst/>
          </a:prstGeom>
          <a:solidFill>
            <a:srgbClr val="FFC000"/>
          </a:solidFill>
          <a:ln>
            <a:noFill/>
          </a:ln>
          <a:effectLst>
            <a:outerShdw blurRad="63500" dist="508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p>
        </p:txBody>
      </p:sp>
      <p:sp>
        <p:nvSpPr>
          <p:cNvPr id="27" name="Title 6">
            <a:extLst>
              <a:ext uri="{FF2B5EF4-FFF2-40B4-BE49-F238E27FC236}"/>
            </a:extLst>
          </p:cNvPr>
          <p:cNvSpPr txBox="1"/>
          <p:nvPr>
            <p:custDataLst>
              <p:tags r:id="rId2"/>
            </p:custDataLst>
          </p:nvPr>
        </p:nvSpPr>
        <p:spPr>
          <a:xfrm>
            <a:off x="57148" y="2055813"/>
            <a:ext cx="2530407" cy="608012"/>
          </a:xfrm>
          <a:prstGeom prst="rect">
            <a:avLst/>
          </a:prstGeom>
          <a:noFill/>
          <a:ln w="3175">
            <a:noFill/>
            <a:prstDash val="dash"/>
          </a:ln>
        </p:spPr>
        <p:txBody>
          <a:bodyPr lIns="72000" tIns="36000" rIns="72000" bIns="36000" anchor="b"/>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a:lnSpc>
                <a:spcPct val="100000"/>
              </a:lnSpc>
              <a:defRPr/>
            </a:pPr>
            <a:r>
              <a:rPr lang="zh-CN" altLang="en-US" sz="1800" b="1" spc="150" dirty="0">
                <a:ln w="3175">
                  <a:noFill/>
                  <a:prstDash val="dash"/>
                </a:ln>
                <a:latin typeface="方正粗黑宋简体" pitchFamily="2" charset="-122"/>
                <a:ea typeface="方正粗黑宋简体" pitchFamily="2" charset="-122"/>
                <a:cs typeface="微软雅黑" panose="020B0503020204020204" charset="-122"/>
              </a:rPr>
              <a:t>东部</a:t>
            </a:r>
            <a:r>
              <a:rPr lang="zh-CN" altLang="en-US" sz="2000" b="1" spc="150" dirty="0">
                <a:ln w="3175">
                  <a:noFill/>
                  <a:prstDash val="dash"/>
                </a:ln>
                <a:latin typeface="方正粗黑宋简体" pitchFamily="2" charset="-122"/>
                <a:ea typeface="方正粗黑宋简体" pitchFamily="2" charset="-122"/>
                <a:cs typeface="微软雅黑" panose="020B0503020204020204" charset="-122"/>
              </a:rPr>
              <a:t>低矮山地高原</a:t>
            </a:r>
          </a:p>
        </p:txBody>
      </p:sp>
      <p:pic>
        <p:nvPicPr>
          <p:cNvPr id="17" name="Picture 8" descr="C:\Users\ShiYanch\Desktop\PNG\System\White\MB_0006_back.png">
            <a:hlinkClick r:id="" action="ppaction://hlinkshowjump?jump=nextslide"/>
          </p:cNvPr>
          <p:cNvPicPr>
            <a:picLocks noChangeAspect="1" noChangeArrowheads="1"/>
          </p:cNvPicPr>
          <p:nvPr/>
        </p:nvPicPr>
        <p:blipFill rotWithShape="1">
          <a:blip r:embed="rId6" cstate="screen"/>
          <a:srcRect r="-1076" b="-1851"/>
          <a:stretch>
            <a:fillRect/>
          </a:stretch>
        </p:blipFill>
        <p:spPr bwMode="auto">
          <a:xfrm rot="10800000">
            <a:off x="379077" y="131812"/>
            <a:ext cx="473300" cy="636065"/>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19" name="文本框 7"/>
          <p:cNvSpPr txBox="1"/>
          <p:nvPr/>
        </p:nvSpPr>
        <p:spPr>
          <a:xfrm>
            <a:off x="0" y="750270"/>
            <a:ext cx="379857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dirty="0">
                <a:solidFill>
                  <a:schemeClr val="tx1"/>
                </a:solidFill>
                <a:effectLst/>
                <a:latin typeface="+mn-ea"/>
                <a:cs typeface="+mn-ea"/>
              </a:rPr>
              <a:t> </a:t>
            </a:r>
            <a:r>
              <a:rPr lang="en-US" altLang="zh-CN" sz="3200" dirty="0">
                <a:solidFill>
                  <a:schemeClr val="tx1"/>
                </a:solidFill>
                <a:effectLst/>
                <a:latin typeface="+mn-ea"/>
                <a:cs typeface="+mn-ea"/>
              </a:rPr>
              <a:t>2</a:t>
            </a:r>
            <a:r>
              <a:rPr lang="zh-CN" altLang="en-US" sz="2800" b="1" dirty="0">
                <a:solidFill>
                  <a:schemeClr val="tx1"/>
                </a:solidFill>
                <a:effectLst/>
                <a:latin typeface="+mn-ea"/>
                <a:cs typeface="+mn-ea"/>
              </a:rPr>
              <a:t>、</a:t>
            </a:r>
            <a:r>
              <a:rPr lang="zh-CN" sz="3200" dirty="0">
                <a:solidFill>
                  <a:schemeClr val="tx1"/>
                </a:solidFill>
                <a:effectLst/>
                <a:latin typeface="+mn-ea"/>
                <a:cs typeface="+mn-ea"/>
              </a:rPr>
              <a:t>复杂多样的气候</a:t>
            </a:r>
            <a:endParaRPr lang="zh-CN" sz="2800" b="1" dirty="0">
              <a:solidFill>
                <a:srgbClr val="FF0000"/>
              </a:solidFill>
              <a:effectLst/>
              <a:latin typeface="+mn-ea"/>
              <a:ea typeface="楷体" panose="02010609060101010101" charset="-122"/>
              <a:cs typeface="+mn-ea"/>
            </a:endParaRPr>
          </a:p>
        </p:txBody>
      </p:sp>
      <p:sp>
        <p:nvSpPr>
          <p:cNvPr id="20" name="圆角矩形 19"/>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22" name="文本框 6"/>
          <p:cNvSpPr txBox="1"/>
          <p:nvPr/>
        </p:nvSpPr>
        <p:spPr>
          <a:xfrm>
            <a:off x="0" y="1406833"/>
            <a:ext cx="3798570"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dirty="0" smtClean="0">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dirty="0">
                <a:solidFill>
                  <a:srgbClr val="FF0000"/>
                </a:solidFill>
                <a:latin typeface="+mn-ea"/>
                <a:cs typeface="+mn-ea"/>
              </a:rPr>
              <a:t>地形</a:t>
            </a:r>
            <a:r>
              <a:rPr lang="zh-CN" altLang="en-US" sz="2800" b="1" dirty="0">
                <a:solidFill>
                  <a:schemeClr val="tx1"/>
                </a:solidFill>
                <a:latin typeface="+mn-ea"/>
                <a:cs typeface="+mn-ea"/>
              </a:rPr>
              <a:t>对气候的影响：</a:t>
            </a:r>
          </a:p>
        </p:txBody>
      </p:sp>
      <p:pic>
        <p:nvPicPr>
          <p:cNvPr id="23" name="图片 22" descr="北美年降水量图_副本_副本"/>
          <p:cNvPicPr>
            <a:picLocks noChangeAspect="1"/>
          </p:cNvPicPr>
          <p:nvPr/>
        </p:nvPicPr>
        <p:blipFill>
          <a:blip r:embed="rId7" cstate="print"/>
          <a:stretch>
            <a:fillRect/>
          </a:stretch>
        </p:blipFill>
        <p:spPr>
          <a:xfrm>
            <a:off x="4443413" y="4000500"/>
            <a:ext cx="4604702" cy="2857499"/>
          </a:xfrm>
          <a:prstGeom prst="rect">
            <a:avLst/>
          </a:prstGeom>
          <a:ln>
            <a:solidFill>
              <a:schemeClr val="tx1">
                <a:lumMod val="95000"/>
                <a:lumOff val="5000"/>
              </a:schemeClr>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
                                            <p:txEl>
                                              <p:pRg st="2" end="2"/>
                                            </p:txEl>
                                          </p:spTgt>
                                        </p:tgtEl>
                                        <p:attrNameLst>
                                          <p:attrName>style.visibility</p:attrName>
                                        </p:attrNameLst>
                                      </p:cBhvr>
                                      <p:to>
                                        <p:strVal val="visible"/>
                                      </p:to>
                                    </p:set>
                                    <p:anim calcmode="lin" valueType="num">
                                      <p:cBhvr additive="base">
                                        <p:cTn id="2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9" descr="1"/>
          <p:cNvPicPr>
            <a:picLocks noChangeAspect="1"/>
          </p:cNvPicPr>
          <p:nvPr/>
        </p:nvPicPr>
        <p:blipFill>
          <a:blip r:embed="rId4" cstate="print"/>
          <a:srcRect l="15096" r="14893" b="-592"/>
          <a:stretch>
            <a:fillRect/>
          </a:stretch>
        </p:blipFill>
        <p:spPr bwMode="auto">
          <a:xfrm>
            <a:off x="321512" y="1831975"/>
            <a:ext cx="4370163" cy="5026025"/>
          </a:xfrm>
          <a:prstGeom prst="rect">
            <a:avLst/>
          </a:prstGeom>
          <a:noFill/>
          <a:ln w="9525">
            <a:noFill/>
            <a:miter lim="800000"/>
            <a:headEnd/>
            <a:tailEnd/>
          </a:ln>
        </p:spPr>
      </p:pic>
      <p:sp>
        <p:nvSpPr>
          <p:cNvPr id="25" name="矩形 24">
            <a:extLst>
              <a:ext uri="{FF2B5EF4-FFF2-40B4-BE49-F238E27FC236}"/>
            </a:extLst>
          </p:cNvPr>
          <p:cNvSpPr/>
          <p:nvPr/>
        </p:nvSpPr>
        <p:spPr>
          <a:xfrm rot="16200000">
            <a:off x="4516758" y="2230758"/>
            <a:ext cx="5026025" cy="4228459"/>
          </a:xfrm>
          <a:prstGeom prst="rect">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dirty="0"/>
          </a:p>
        </p:txBody>
      </p:sp>
      <p:sp>
        <p:nvSpPr>
          <p:cNvPr id="27652" name="文本框 5"/>
          <p:cNvSpPr txBox="1">
            <a:spLocks noChangeArrowheads="1"/>
          </p:cNvSpPr>
          <p:nvPr/>
        </p:nvSpPr>
        <p:spPr bwMode="auto">
          <a:xfrm rot="-480000">
            <a:off x="2747131" y="3000375"/>
            <a:ext cx="793059" cy="1939925"/>
          </a:xfrm>
          <a:prstGeom prst="rect">
            <a:avLst/>
          </a:prstGeom>
          <a:noFill/>
          <a:ln w="9525">
            <a:noFill/>
            <a:miter lim="800000"/>
            <a:headEnd/>
            <a:tailEnd/>
          </a:ln>
        </p:spPr>
        <p:txBody>
          <a:bodyPr>
            <a:spAutoFit/>
          </a:bodyPr>
          <a:lstStyle/>
          <a:p>
            <a:r>
              <a:rPr lang="zh-CN" altLang="en-US" sz="2400" b="1">
                <a:latin typeface="方正粗黑宋简体"/>
                <a:ea typeface="方正粗黑宋简体"/>
                <a:cs typeface="方正粗黑宋简体"/>
              </a:rPr>
              <a:t>中</a:t>
            </a:r>
          </a:p>
          <a:p>
            <a:r>
              <a:rPr lang="zh-CN" altLang="en-US" sz="2400" b="1">
                <a:latin typeface="方正粗黑宋简体"/>
                <a:ea typeface="方正粗黑宋简体"/>
                <a:cs typeface="方正粗黑宋简体"/>
              </a:rPr>
              <a:t>央</a:t>
            </a:r>
          </a:p>
          <a:p>
            <a:r>
              <a:rPr lang="zh-CN" altLang="en-US" sz="2400" b="1">
                <a:latin typeface="方正粗黑宋简体"/>
                <a:ea typeface="方正粗黑宋简体"/>
                <a:cs typeface="方正粗黑宋简体"/>
              </a:rPr>
              <a:t>大</a:t>
            </a:r>
          </a:p>
          <a:p>
            <a:r>
              <a:rPr lang="zh-CN" altLang="en-US" sz="2400" b="1">
                <a:latin typeface="方正粗黑宋简体"/>
                <a:ea typeface="方正粗黑宋简体"/>
                <a:cs typeface="方正粗黑宋简体"/>
              </a:rPr>
              <a:t>平</a:t>
            </a:r>
          </a:p>
          <a:p>
            <a:r>
              <a:rPr lang="zh-CN" altLang="en-US" sz="2400" b="1">
                <a:latin typeface="方正粗黑宋简体"/>
                <a:ea typeface="方正粗黑宋简体"/>
                <a:cs typeface="方正粗黑宋简体"/>
              </a:rPr>
              <a:t>原</a:t>
            </a:r>
          </a:p>
        </p:txBody>
      </p:sp>
      <p:sp>
        <p:nvSpPr>
          <p:cNvPr id="27653" name="文本框 6"/>
          <p:cNvSpPr txBox="1">
            <a:spLocks noChangeArrowheads="1"/>
          </p:cNvSpPr>
          <p:nvPr/>
        </p:nvSpPr>
        <p:spPr bwMode="auto">
          <a:xfrm>
            <a:off x="3799780" y="4432299"/>
            <a:ext cx="464404" cy="461962"/>
          </a:xfrm>
          <a:prstGeom prst="rect">
            <a:avLst/>
          </a:prstGeom>
          <a:noFill/>
          <a:ln w="9525">
            <a:noFill/>
            <a:miter lim="800000"/>
            <a:headEnd/>
            <a:tailEnd/>
          </a:ln>
        </p:spPr>
        <p:txBody>
          <a:bodyPr>
            <a:spAutoFit/>
          </a:bodyPr>
          <a:lstStyle/>
          <a:p>
            <a:r>
              <a:rPr lang="zh-CN" altLang="en-US" sz="2400" i="1">
                <a:latin typeface="方正粗黑宋简体"/>
                <a:ea typeface="方正粗黑宋简体"/>
                <a:cs typeface="方正粗黑宋简体"/>
              </a:rPr>
              <a:t>洋</a:t>
            </a:r>
          </a:p>
        </p:txBody>
      </p:sp>
      <p:sp>
        <p:nvSpPr>
          <p:cNvPr id="27654" name="文本框 7"/>
          <p:cNvSpPr txBox="1">
            <a:spLocks noChangeArrowheads="1"/>
          </p:cNvSpPr>
          <p:nvPr/>
        </p:nvSpPr>
        <p:spPr bwMode="auto">
          <a:xfrm>
            <a:off x="3918858" y="3467099"/>
            <a:ext cx="466786" cy="461962"/>
          </a:xfrm>
          <a:prstGeom prst="rect">
            <a:avLst/>
          </a:prstGeom>
          <a:noFill/>
          <a:ln w="9525">
            <a:noFill/>
            <a:miter lim="800000"/>
            <a:headEnd/>
            <a:tailEnd/>
          </a:ln>
        </p:spPr>
        <p:txBody>
          <a:bodyPr>
            <a:spAutoFit/>
          </a:bodyPr>
          <a:lstStyle/>
          <a:p>
            <a:r>
              <a:rPr lang="zh-CN" altLang="en-US" sz="2400" i="1">
                <a:latin typeface="方正粗黑宋简体"/>
                <a:ea typeface="方正粗黑宋简体"/>
                <a:cs typeface="方正粗黑宋简体"/>
              </a:rPr>
              <a:t>西</a:t>
            </a:r>
          </a:p>
        </p:txBody>
      </p:sp>
      <p:sp>
        <p:nvSpPr>
          <p:cNvPr id="27655" name="文本框 8"/>
          <p:cNvSpPr txBox="1">
            <a:spLocks noChangeArrowheads="1"/>
          </p:cNvSpPr>
          <p:nvPr/>
        </p:nvSpPr>
        <p:spPr bwMode="auto">
          <a:xfrm>
            <a:off x="3918858" y="2247899"/>
            <a:ext cx="456069" cy="461962"/>
          </a:xfrm>
          <a:prstGeom prst="rect">
            <a:avLst/>
          </a:prstGeom>
          <a:noFill/>
          <a:ln w="9525">
            <a:noFill/>
            <a:miter lim="800000"/>
            <a:headEnd/>
            <a:tailEnd/>
          </a:ln>
        </p:spPr>
        <p:txBody>
          <a:bodyPr>
            <a:spAutoFit/>
          </a:bodyPr>
          <a:lstStyle/>
          <a:p>
            <a:r>
              <a:rPr lang="zh-CN" altLang="en-US" sz="2400" i="1">
                <a:latin typeface="方正粗黑宋简体"/>
                <a:ea typeface="方正粗黑宋简体"/>
                <a:cs typeface="方正粗黑宋简体"/>
              </a:rPr>
              <a:t>大</a:t>
            </a:r>
          </a:p>
        </p:txBody>
      </p:sp>
      <p:sp>
        <p:nvSpPr>
          <p:cNvPr id="27656" name="文本框 9"/>
          <p:cNvSpPr txBox="1">
            <a:spLocks noChangeArrowheads="1"/>
          </p:cNvSpPr>
          <p:nvPr/>
        </p:nvSpPr>
        <p:spPr bwMode="auto">
          <a:xfrm>
            <a:off x="803777" y="5000624"/>
            <a:ext cx="496556" cy="461962"/>
          </a:xfrm>
          <a:prstGeom prst="rect">
            <a:avLst/>
          </a:prstGeom>
          <a:noFill/>
          <a:ln w="9525">
            <a:noFill/>
            <a:miter lim="800000"/>
            <a:headEnd/>
            <a:tailEnd/>
          </a:ln>
        </p:spPr>
        <p:txBody>
          <a:bodyPr>
            <a:spAutoFit/>
          </a:bodyPr>
          <a:lstStyle/>
          <a:p>
            <a:r>
              <a:rPr lang="zh-CN" altLang="en-US" sz="2400" i="1">
                <a:latin typeface="方正粗黑宋简体"/>
                <a:ea typeface="方正粗黑宋简体"/>
                <a:cs typeface="方正粗黑宋简体"/>
              </a:rPr>
              <a:t>平</a:t>
            </a:r>
          </a:p>
        </p:txBody>
      </p:sp>
      <p:sp>
        <p:nvSpPr>
          <p:cNvPr id="27657" name="文本框 10"/>
          <p:cNvSpPr txBox="1">
            <a:spLocks noChangeArrowheads="1"/>
          </p:cNvSpPr>
          <p:nvPr/>
        </p:nvSpPr>
        <p:spPr bwMode="auto">
          <a:xfrm>
            <a:off x="1700435" y="6167437"/>
            <a:ext cx="506081" cy="461963"/>
          </a:xfrm>
          <a:prstGeom prst="rect">
            <a:avLst/>
          </a:prstGeom>
          <a:noFill/>
          <a:ln w="9525">
            <a:noFill/>
            <a:miter lim="800000"/>
            <a:headEnd/>
            <a:tailEnd/>
          </a:ln>
        </p:spPr>
        <p:txBody>
          <a:bodyPr>
            <a:spAutoFit/>
          </a:bodyPr>
          <a:lstStyle/>
          <a:p>
            <a:r>
              <a:rPr lang="zh-CN" altLang="en-US" sz="2400" i="1">
                <a:latin typeface="方正粗黑宋简体"/>
                <a:ea typeface="方正粗黑宋简体"/>
                <a:cs typeface="方正粗黑宋简体"/>
              </a:rPr>
              <a:t>洋</a:t>
            </a:r>
          </a:p>
        </p:txBody>
      </p:sp>
      <p:sp>
        <p:nvSpPr>
          <p:cNvPr id="27658" name="文本框 11"/>
          <p:cNvSpPr txBox="1">
            <a:spLocks noChangeArrowheads="1"/>
          </p:cNvSpPr>
          <p:nvPr/>
        </p:nvSpPr>
        <p:spPr bwMode="auto">
          <a:xfrm>
            <a:off x="477504" y="3255962"/>
            <a:ext cx="490601" cy="461963"/>
          </a:xfrm>
          <a:prstGeom prst="rect">
            <a:avLst/>
          </a:prstGeom>
          <a:noFill/>
          <a:ln w="9525">
            <a:noFill/>
            <a:miter lim="800000"/>
            <a:headEnd/>
            <a:tailEnd/>
          </a:ln>
        </p:spPr>
        <p:txBody>
          <a:bodyPr>
            <a:spAutoFit/>
          </a:bodyPr>
          <a:lstStyle/>
          <a:p>
            <a:r>
              <a:rPr lang="zh-CN" altLang="en-US" sz="2400" i="1">
                <a:latin typeface="方正粗黑宋简体"/>
                <a:ea typeface="方正粗黑宋简体"/>
                <a:cs typeface="方正粗黑宋简体"/>
              </a:rPr>
              <a:t>太</a:t>
            </a:r>
          </a:p>
        </p:txBody>
      </p:sp>
      <p:sp>
        <p:nvSpPr>
          <p:cNvPr id="13" name="虚尾箭头 11">
            <a:extLst>
              <a:ext uri="{FF2B5EF4-FFF2-40B4-BE49-F238E27FC236}"/>
            </a:extLst>
          </p:cNvPr>
          <p:cNvSpPr/>
          <p:nvPr/>
        </p:nvSpPr>
        <p:spPr>
          <a:xfrm rot="4560000">
            <a:off x="2190483" y="3068810"/>
            <a:ext cx="652463" cy="391767"/>
          </a:xfrm>
          <a:prstGeom prst="strip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虚尾箭头 16">
            <a:extLst>
              <a:ext uri="{FF2B5EF4-FFF2-40B4-BE49-F238E27FC236}"/>
            </a:extLst>
          </p:cNvPr>
          <p:cNvSpPr/>
          <p:nvPr/>
        </p:nvSpPr>
        <p:spPr>
          <a:xfrm rot="15120000">
            <a:off x="2603684" y="4962697"/>
            <a:ext cx="652462" cy="391766"/>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虚尾箭头 17">
            <a:extLst>
              <a:ext uri="{FF2B5EF4-FFF2-40B4-BE49-F238E27FC236}"/>
            </a:extLst>
          </p:cNvPr>
          <p:cNvSpPr/>
          <p:nvPr/>
        </p:nvSpPr>
        <p:spPr>
          <a:xfrm rot="4560000">
            <a:off x="2308371" y="3649835"/>
            <a:ext cx="652463" cy="391766"/>
          </a:xfrm>
          <a:prstGeom prst="strip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虚尾箭头 18">
            <a:extLst>
              <a:ext uri="{FF2B5EF4-FFF2-40B4-BE49-F238E27FC236}"/>
            </a:extLst>
          </p:cNvPr>
          <p:cNvSpPr/>
          <p:nvPr/>
        </p:nvSpPr>
        <p:spPr>
          <a:xfrm rot="15120000">
            <a:off x="2438166" y="4305472"/>
            <a:ext cx="652462" cy="391767"/>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Title 6">
            <a:extLst>
              <a:ext uri="{FF2B5EF4-FFF2-40B4-BE49-F238E27FC236}"/>
            </a:extLst>
          </p:cNvPr>
          <p:cNvSpPr txBox="1"/>
          <p:nvPr>
            <p:custDataLst>
              <p:tags r:id="rId1"/>
            </p:custDataLst>
          </p:nvPr>
        </p:nvSpPr>
        <p:spPr>
          <a:xfrm>
            <a:off x="4800600" y="1765300"/>
            <a:ext cx="4358640" cy="4949825"/>
          </a:xfrm>
          <a:prstGeom prst="rect">
            <a:avLst/>
          </a:prstGeom>
          <a:noFill/>
          <a:ln w="3175">
            <a:noFill/>
            <a:prstDash val="dash"/>
          </a:ln>
        </p:spPr>
        <p:txBody>
          <a:bodyPr lIns="72000" tIns="0" rIns="72000" bIns="0" anchor="ct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gn="just">
              <a:lnSpc>
                <a:spcPct val="100000"/>
              </a:lnSpc>
              <a:spcAft>
                <a:spcPts val="800"/>
              </a:spcAft>
              <a:buClr>
                <a:schemeClr val="tx1">
                  <a:lumMod val="65000"/>
                  <a:lumOff val="35000"/>
                </a:schemeClr>
              </a:buClr>
              <a:buFont typeface="Wingdings" panose="05000000000000000000" pitchFamily="2" charset="2"/>
              <a:buChar char="u"/>
              <a:defRPr/>
            </a:pPr>
            <a:r>
              <a:rPr lang="zh-CN" altLang="en-US" sz="2400" b="1" spc="50" dirty="0">
                <a:ln w="3175">
                  <a:noFill/>
                  <a:prstDash val="dash"/>
                </a:ln>
                <a:latin typeface="华文楷体" panose="02010600040101010101" pitchFamily="2" charset="-122"/>
                <a:ea typeface="华文楷体" panose="02010600040101010101" pitchFamily="2" charset="-122"/>
                <a:cs typeface="微软雅黑" panose="020B0503020204020204" charset="-122"/>
                <a:sym typeface="+mn-ea"/>
              </a:rPr>
              <a:t>中部大平原南北贯通，</a:t>
            </a:r>
            <a:r>
              <a:rPr lang="zh-CN" altLang="en-US" sz="2400" b="1" spc="50" dirty="0">
                <a:ln w="3175">
                  <a:noFill/>
                  <a:prstDash val="dash"/>
                </a:ln>
                <a:solidFill>
                  <a:srgbClr val="FF0000"/>
                </a:solidFill>
                <a:latin typeface="华文楷体" panose="02010600040101010101" pitchFamily="2" charset="-122"/>
                <a:ea typeface="华文楷体" panose="02010600040101010101" pitchFamily="2" charset="-122"/>
                <a:cs typeface="微软雅黑" panose="020B0503020204020204" charset="-122"/>
                <a:sym typeface="+mn-ea"/>
              </a:rPr>
              <a:t>冬季来自北冰洋的寒冷气流</a:t>
            </a:r>
            <a:r>
              <a:rPr lang="zh-CN" altLang="en-US" sz="2400" b="1" spc="50" dirty="0">
                <a:ln w="3175">
                  <a:noFill/>
                  <a:prstDash val="dash"/>
                </a:ln>
                <a:latin typeface="华文楷体" panose="02010600040101010101" pitchFamily="2" charset="-122"/>
                <a:ea typeface="华文楷体" panose="02010600040101010101" pitchFamily="2" charset="-122"/>
                <a:cs typeface="微软雅黑" panose="020B0503020204020204" charset="-122"/>
                <a:sym typeface="+mn-ea"/>
              </a:rPr>
              <a:t>长驱南下直达墨西哥湾，气温急剧下降，形成</a:t>
            </a:r>
            <a:r>
              <a:rPr lang="zh-CN" altLang="en-US" sz="2400" b="1" spc="50" dirty="0">
                <a:ln w="3175">
                  <a:noFill/>
                  <a:prstDash val="dash"/>
                </a:ln>
                <a:solidFill>
                  <a:srgbClr val="FF0000"/>
                </a:solidFill>
                <a:latin typeface="华文楷体" panose="02010600040101010101" pitchFamily="2" charset="-122"/>
                <a:ea typeface="华文楷体" panose="02010600040101010101" pitchFamily="2" charset="-122"/>
                <a:cs typeface="微软雅黑" panose="020B0503020204020204" charset="-122"/>
                <a:sym typeface="+mn-ea"/>
              </a:rPr>
              <a:t>暴风雪、寒潮</a:t>
            </a:r>
            <a:r>
              <a:rPr lang="zh-CN" altLang="en-US" sz="2400" b="1" spc="50" dirty="0">
                <a:ln w="3175">
                  <a:noFill/>
                  <a:prstDash val="dash"/>
                </a:ln>
                <a:latin typeface="华文楷体" panose="02010600040101010101" pitchFamily="2" charset="-122"/>
                <a:ea typeface="华文楷体" panose="02010600040101010101" pitchFamily="2" charset="-122"/>
                <a:cs typeface="微软雅黑" panose="020B0503020204020204" charset="-122"/>
                <a:sym typeface="+mn-ea"/>
              </a:rPr>
              <a:t>等天气。</a:t>
            </a:r>
          </a:p>
          <a:p>
            <a:pPr marL="285750" indent="-285750" algn="just">
              <a:lnSpc>
                <a:spcPct val="100000"/>
              </a:lnSpc>
              <a:spcAft>
                <a:spcPts val="800"/>
              </a:spcAft>
              <a:buClr>
                <a:schemeClr val="tx1">
                  <a:lumMod val="65000"/>
                  <a:lumOff val="35000"/>
                </a:schemeClr>
              </a:buClr>
              <a:buFont typeface="Wingdings" panose="05000000000000000000" pitchFamily="2" charset="2"/>
              <a:buChar char="u"/>
              <a:defRPr/>
            </a:pPr>
            <a:r>
              <a:rPr lang="zh-CN" altLang="en-US" sz="2400" b="1" spc="50" dirty="0">
                <a:ln w="3175">
                  <a:noFill/>
                  <a:prstDash val="dash"/>
                </a:ln>
                <a:solidFill>
                  <a:srgbClr val="FF0000"/>
                </a:solidFill>
                <a:latin typeface="华文楷体" panose="02010600040101010101" pitchFamily="2" charset="-122"/>
                <a:ea typeface="华文楷体" panose="02010600040101010101" pitchFamily="2" charset="-122"/>
                <a:cs typeface="微软雅黑" panose="020B0503020204020204" charset="-122"/>
                <a:sym typeface="+mn-ea"/>
              </a:rPr>
              <a:t>夏季，热带墨西哥湾和大西洋暖湿气流北上</a:t>
            </a:r>
            <a:r>
              <a:rPr lang="zh-CN" altLang="en-US" sz="2400" b="1" spc="50" dirty="0">
                <a:ln w="3175">
                  <a:noFill/>
                  <a:prstDash val="dash"/>
                </a:ln>
                <a:latin typeface="华文楷体" panose="02010600040101010101" pitchFamily="2" charset="-122"/>
                <a:ea typeface="华文楷体" panose="02010600040101010101" pitchFamily="2" charset="-122"/>
                <a:cs typeface="微软雅黑" panose="020B0503020204020204" charset="-122"/>
                <a:sym typeface="+mn-ea"/>
              </a:rPr>
              <a:t>，北美洲中东部普遍暖</a:t>
            </a:r>
            <a:r>
              <a:rPr lang="zh-CN" altLang="en-US" sz="2400" b="1" spc="50" dirty="0" smtClean="0">
                <a:ln w="3175">
                  <a:noFill/>
                  <a:prstDash val="dash"/>
                </a:ln>
                <a:latin typeface="华文楷体" panose="02010600040101010101" pitchFamily="2" charset="-122"/>
                <a:ea typeface="华文楷体" panose="02010600040101010101" pitchFamily="2" charset="-122"/>
                <a:cs typeface="微软雅黑" panose="020B0503020204020204" charset="-122"/>
                <a:sym typeface="+mn-ea"/>
              </a:rPr>
              <a:t>湿，</a:t>
            </a:r>
            <a:r>
              <a:rPr lang="zh-CN" altLang="en-US" sz="2400" b="1" spc="50" dirty="0" smtClean="0">
                <a:ln w="3175">
                  <a:noFill/>
                  <a:prstDash val="dash"/>
                </a:ln>
                <a:solidFill>
                  <a:srgbClr val="FF0000"/>
                </a:solidFill>
                <a:latin typeface="华文楷体" panose="02010600040101010101" pitchFamily="2" charset="-122"/>
                <a:ea typeface="华文楷体" panose="02010600040101010101" pitchFamily="2" charset="-122"/>
                <a:cs typeface="微软雅黑" panose="020B0503020204020204" charset="-122"/>
                <a:sym typeface="+mn-ea"/>
              </a:rPr>
              <a:t>多</a:t>
            </a:r>
            <a:r>
              <a:rPr lang="zh-CN" altLang="en-US" sz="2400" b="1" spc="50" dirty="0">
                <a:ln w="3175">
                  <a:noFill/>
                  <a:prstDash val="dash"/>
                </a:ln>
                <a:solidFill>
                  <a:srgbClr val="FF0000"/>
                </a:solidFill>
                <a:latin typeface="华文楷体" panose="02010600040101010101" pitchFamily="2" charset="-122"/>
                <a:ea typeface="华文楷体" panose="02010600040101010101" pitchFamily="2" charset="-122"/>
                <a:cs typeface="微软雅黑" panose="020B0503020204020204" charset="-122"/>
              </a:rPr>
              <a:t>飓风</a:t>
            </a:r>
            <a:r>
              <a:rPr lang="zh-CN" altLang="en-US" sz="2400" b="1" spc="50" dirty="0" smtClean="0">
                <a:ln w="3175">
                  <a:noFill/>
                  <a:prstDash val="dash"/>
                </a:ln>
                <a:solidFill>
                  <a:srgbClr val="FF0000"/>
                </a:solidFill>
                <a:latin typeface="华文楷体" panose="02010600040101010101" pitchFamily="2" charset="-122"/>
                <a:ea typeface="华文楷体" panose="02010600040101010101" pitchFamily="2" charset="-122"/>
                <a:cs typeface="微软雅黑" panose="020B0503020204020204" charset="-122"/>
                <a:sym typeface="+mn-ea"/>
              </a:rPr>
              <a:t>暴雨</a:t>
            </a:r>
            <a:r>
              <a:rPr lang="zh-CN" altLang="en-US" sz="2400" b="1" spc="50" dirty="0" smtClean="0">
                <a:ln w="3175">
                  <a:noFill/>
                  <a:prstDash val="dash"/>
                </a:ln>
                <a:latin typeface="华文楷体" panose="02010600040101010101" pitchFamily="2" charset="-122"/>
                <a:ea typeface="华文楷体" panose="02010600040101010101" pitchFamily="2" charset="-122"/>
                <a:cs typeface="微软雅黑" panose="020B0503020204020204" charset="-122"/>
                <a:sym typeface="+mn-ea"/>
              </a:rPr>
              <a:t>。</a:t>
            </a:r>
            <a:endParaRPr lang="zh-CN" altLang="en-US" sz="2400" b="1" spc="50" dirty="0">
              <a:ln w="3175">
                <a:noFill/>
                <a:prstDash val="dash"/>
              </a:ln>
              <a:latin typeface="华文楷体" panose="02010600040101010101" pitchFamily="2" charset="-122"/>
              <a:ea typeface="华文楷体" panose="02010600040101010101" pitchFamily="2" charset="-122"/>
              <a:cs typeface="微软雅黑" panose="020B0503020204020204" charset="-122"/>
              <a:sym typeface="+mn-ea"/>
            </a:endParaRPr>
          </a:p>
          <a:p>
            <a:pPr marL="285750" indent="-285750" algn="just">
              <a:lnSpc>
                <a:spcPct val="100000"/>
              </a:lnSpc>
              <a:spcAft>
                <a:spcPts val="800"/>
              </a:spcAft>
              <a:buClr>
                <a:schemeClr val="tx1">
                  <a:lumMod val="65000"/>
                  <a:lumOff val="35000"/>
                </a:schemeClr>
              </a:buClr>
              <a:buFont typeface="Wingdings" panose="05000000000000000000" pitchFamily="2" charset="2"/>
              <a:buChar char="u"/>
              <a:defRPr/>
            </a:pPr>
            <a:r>
              <a:rPr lang="zh-CN" altLang="en-US" sz="2400" b="1" spc="50" dirty="0">
                <a:ln w="3175">
                  <a:noFill/>
                  <a:prstDash val="dash"/>
                </a:ln>
                <a:latin typeface="华文楷体" panose="02010600040101010101" pitchFamily="2" charset="-122"/>
                <a:ea typeface="华文楷体" panose="02010600040101010101" pitchFamily="2" charset="-122"/>
                <a:cs typeface="微软雅黑" panose="020B0503020204020204" charset="-122"/>
              </a:rPr>
              <a:t>冬冷夏热，气候大陆性强</a:t>
            </a:r>
            <a:r>
              <a:rPr lang="zh-CN" altLang="en-US" sz="2400" b="1" spc="50" dirty="0" smtClean="0">
                <a:ln w="3175">
                  <a:noFill/>
                  <a:prstDash val="dash"/>
                </a:ln>
                <a:latin typeface="华文楷体" panose="02010600040101010101" pitchFamily="2" charset="-122"/>
                <a:ea typeface="华文楷体" panose="02010600040101010101" pitchFamily="2" charset="-122"/>
                <a:cs typeface="微软雅黑" panose="020B0503020204020204" charset="-122"/>
              </a:rPr>
              <a:t>；</a:t>
            </a:r>
            <a:r>
              <a:rPr lang="zh-CN" altLang="en-US" sz="2400" b="1" spc="50" dirty="0">
                <a:ln w="3175">
                  <a:noFill/>
                  <a:prstDash val="dash"/>
                </a:ln>
                <a:latin typeface="华文楷体" panose="02010600040101010101" pitchFamily="2" charset="-122"/>
                <a:ea typeface="华文楷体" panose="02010600040101010101" pitchFamily="2" charset="-122"/>
                <a:cs typeface="微软雅黑" panose="020B0503020204020204" charset="-122"/>
              </a:rPr>
              <a:t>春秋季</a:t>
            </a:r>
            <a:r>
              <a:rPr lang="zh-CN" altLang="en-US" sz="2400" b="1" spc="50" dirty="0" smtClean="0">
                <a:ln w="3175">
                  <a:noFill/>
                  <a:prstDash val="dash"/>
                </a:ln>
                <a:latin typeface="华文楷体" panose="02010600040101010101" pitchFamily="2" charset="-122"/>
                <a:ea typeface="华文楷体" panose="02010600040101010101" pitchFamily="2" charset="-122"/>
                <a:cs typeface="微软雅黑" panose="020B0503020204020204" charset="-122"/>
              </a:rPr>
              <a:t>锋面气旋</a:t>
            </a:r>
            <a:r>
              <a:rPr lang="zh-CN" altLang="en-US" sz="2400" b="1" spc="50" dirty="0">
                <a:ln w="3175">
                  <a:noFill/>
                  <a:prstDash val="dash"/>
                </a:ln>
                <a:latin typeface="华文楷体" panose="02010600040101010101" pitchFamily="2" charset="-122"/>
                <a:ea typeface="华文楷体" panose="02010600040101010101" pitchFamily="2" charset="-122"/>
                <a:cs typeface="微软雅黑" panose="020B0503020204020204" charset="-122"/>
              </a:rPr>
              <a:t>活动频繁，</a:t>
            </a:r>
            <a:r>
              <a:rPr lang="zh-CN" altLang="en-US" sz="2400" b="1" spc="50" dirty="0" smtClean="0">
                <a:ln w="3175">
                  <a:noFill/>
                  <a:prstDash val="dash"/>
                </a:ln>
                <a:latin typeface="华文楷体" panose="02010600040101010101" pitchFamily="2" charset="-122"/>
                <a:ea typeface="华文楷体" panose="02010600040101010101" pitchFamily="2" charset="-122"/>
                <a:cs typeface="微软雅黑" panose="020B0503020204020204" charset="-122"/>
              </a:rPr>
              <a:t>多</a:t>
            </a:r>
            <a:r>
              <a:rPr lang="zh-CN" altLang="en-US" sz="2400" b="1" spc="50" dirty="0" smtClean="0">
                <a:ln w="3175">
                  <a:noFill/>
                  <a:prstDash val="dash"/>
                </a:ln>
                <a:solidFill>
                  <a:srgbClr val="FF0000"/>
                </a:solidFill>
                <a:latin typeface="华文楷体" panose="02010600040101010101" pitchFamily="2" charset="-122"/>
                <a:ea typeface="华文楷体" panose="02010600040101010101" pitchFamily="2" charset="-122"/>
                <a:cs typeface="微软雅黑" panose="020B0503020204020204" charset="-122"/>
              </a:rPr>
              <a:t>龙卷风</a:t>
            </a:r>
            <a:r>
              <a:rPr lang="zh-CN" altLang="en-US" sz="2400" b="1" spc="50" dirty="0">
                <a:ln w="3175">
                  <a:noFill/>
                  <a:prstDash val="dash"/>
                </a:ln>
                <a:latin typeface="华文楷体" panose="02010600040101010101" pitchFamily="2" charset="-122"/>
                <a:ea typeface="华文楷体" panose="02010600040101010101" pitchFamily="2" charset="-122"/>
                <a:cs typeface="微软雅黑" panose="020B0503020204020204" charset="-122"/>
              </a:rPr>
              <a:t>等灾害性天气。</a:t>
            </a:r>
          </a:p>
        </p:txBody>
      </p:sp>
      <p:sp>
        <p:nvSpPr>
          <p:cNvPr id="28" name="矩形: 圆角 27">
            <a:extLst>
              <a:ext uri="{FF2B5EF4-FFF2-40B4-BE49-F238E27FC236}"/>
            </a:extLst>
          </p:cNvPr>
          <p:cNvSpPr/>
          <p:nvPr/>
        </p:nvSpPr>
        <p:spPr>
          <a:xfrm>
            <a:off x="336260" y="1812209"/>
            <a:ext cx="2067194" cy="547534"/>
          </a:xfrm>
          <a:prstGeom prst="roundRect">
            <a:avLst/>
          </a:prstGeom>
          <a:solidFill>
            <a:srgbClr val="FFC000"/>
          </a:solidFill>
          <a:ln>
            <a:noFill/>
          </a:ln>
          <a:effectLst>
            <a:outerShdw blurRad="63500" dist="508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9" name="Title 6">
            <a:extLst>
              <a:ext uri="{FF2B5EF4-FFF2-40B4-BE49-F238E27FC236}"/>
            </a:extLst>
          </p:cNvPr>
          <p:cNvSpPr txBox="1"/>
          <p:nvPr>
            <p:custDataLst>
              <p:tags r:id="rId2"/>
            </p:custDataLst>
          </p:nvPr>
        </p:nvSpPr>
        <p:spPr>
          <a:xfrm>
            <a:off x="342759" y="1759102"/>
            <a:ext cx="1936208" cy="609600"/>
          </a:xfrm>
          <a:prstGeom prst="rect">
            <a:avLst/>
          </a:prstGeom>
          <a:noFill/>
          <a:ln w="3175">
            <a:noFill/>
            <a:prstDash val="dash"/>
          </a:ln>
        </p:spPr>
        <p:txBody>
          <a:bodyPr lIns="72000" tIns="36000" rIns="72000" bIns="36000" anchor="b">
            <a:normAutofit fontScale="925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a:lnSpc>
                <a:spcPct val="100000"/>
              </a:lnSpc>
              <a:defRPr/>
            </a:pPr>
            <a:r>
              <a:rPr lang="zh-CN" altLang="en-US" sz="2800" b="1" spc="150" dirty="0" smtClean="0">
                <a:ln w="3175">
                  <a:noFill/>
                  <a:prstDash val="dash"/>
                </a:ln>
                <a:latin typeface="方正粗黑宋简体" pitchFamily="2" charset="-122"/>
                <a:ea typeface="方正粗黑宋简体" pitchFamily="2" charset="-122"/>
                <a:cs typeface="微软雅黑" panose="020B0503020204020204" charset="-122"/>
              </a:rPr>
              <a:t>中央大平原</a:t>
            </a:r>
            <a:endParaRPr lang="zh-CN" altLang="en-US" sz="2800" b="1" spc="150" dirty="0">
              <a:ln w="3175">
                <a:noFill/>
                <a:prstDash val="dash"/>
              </a:ln>
              <a:latin typeface="方正粗黑宋简体" pitchFamily="2" charset="-122"/>
              <a:ea typeface="方正粗黑宋简体" pitchFamily="2" charset="-122"/>
              <a:cs typeface="微软雅黑" panose="020B0503020204020204" charset="-122"/>
            </a:endParaRPr>
          </a:p>
        </p:txBody>
      </p:sp>
      <p:pic>
        <p:nvPicPr>
          <p:cNvPr id="18" name="Picture 8" descr="C:\Users\ShiYanch\Desktop\PNG\System\White\MB_0006_back.png">
            <a:hlinkClick r:id="" action="ppaction://hlinkshowjump?jump=nextslide"/>
          </p:cNvPr>
          <p:cNvPicPr>
            <a:picLocks noChangeAspect="1" noChangeArrowheads="1"/>
          </p:cNvPicPr>
          <p:nvPr/>
        </p:nvPicPr>
        <p:blipFill rotWithShape="1">
          <a:blip r:embed="rId5" cstate="screen"/>
          <a:srcRect r="-1076" b="-1851"/>
          <a:stretch>
            <a:fillRect/>
          </a:stretch>
        </p:blipFill>
        <p:spPr bwMode="auto">
          <a:xfrm rot="10800000">
            <a:off x="379077" y="136891"/>
            <a:ext cx="473300" cy="636065"/>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20" name="文本框 7"/>
          <p:cNvSpPr txBox="1"/>
          <p:nvPr/>
        </p:nvSpPr>
        <p:spPr>
          <a:xfrm>
            <a:off x="0" y="755349"/>
            <a:ext cx="379857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dirty="0">
                <a:solidFill>
                  <a:schemeClr val="tx1"/>
                </a:solidFill>
                <a:effectLst/>
                <a:latin typeface="+mn-ea"/>
                <a:cs typeface="+mn-ea"/>
              </a:rPr>
              <a:t> </a:t>
            </a:r>
            <a:r>
              <a:rPr lang="en-US" altLang="zh-CN" sz="3200" dirty="0">
                <a:solidFill>
                  <a:schemeClr val="tx1"/>
                </a:solidFill>
                <a:effectLst/>
                <a:latin typeface="+mn-ea"/>
                <a:cs typeface="+mn-ea"/>
              </a:rPr>
              <a:t>2</a:t>
            </a:r>
            <a:r>
              <a:rPr lang="zh-CN" altLang="en-US" sz="2800" b="1" dirty="0">
                <a:solidFill>
                  <a:schemeClr val="tx1"/>
                </a:solidFill>
                <a:effectLst/>
                <a:latin typeface="+mn-ea"/>
                <a:cs typeface="+mn-ea"/>
              </a:rPr>
              <a:t>、</a:t>
            </a:r>
            <a:r>
              <a:rPr lang="zh-CN" sz="3200" dirty="0">
                <a:solidFill>
                  <a:schemeClr val="tx1"/>
                </a:solidFill>
                <a:effectLst/>
                <a:latin typeface="+mn-ea"/>
                <a:cs typeface="+mn-ea"/>
              </a:rPr>
              <a:t>复杂多样的气候</a:t>
            </a:r>
            <a:endParaRPr lang="zh-CN" sz="2800" b="1" dirty="0">
              <a:solidFill>
                <a:srgbClr val="FF0000"/>
              </a:solidFill>
              <a:effectLst/>
              <a:latin typeface="+mn-ea"/>
              <a:ea typeface="楷体" panose="02010609060101010101" charset="-122"/>
              <a:cs typeface="+mn-ea"/>
            </a:endParaRPr>
          </a:p>
        </p:txBody>
      </p:sp>
      <p:sp>
        <p:nvSpPr>
          <p:cNvPr id="21" name="圆角矩形 20"/>
          <p:cNvSpPr/>
          <p:nvPr/>
        </p:nvSpPr>
        <p:spPr>
          <a:xfrm>
            <a:off x="6298571" y="77082"/>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9"/>
          <p:cNvSpPr txBox="1"/>
          <p:nvPr/>
        </p:nvSpPr>
        <p:spPr>
          <a:xfrm>
            <a:off x="6397883" y="141023"/>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23" name="文本框 6"/>
          <p:cNvSpPr txBox="1"/>
          <p:nvPr/>
        </p:nvSpPr>
        <p:spPr>
          <a:xfrm>
            <a:off x="0" y="1411912"/>
            <a:ext cx="3798570"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dirty="0" smtClean="0">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dirty="0">
                <a:solidFill>
                  <a:srgbClr val="FF0000"/>
                </a:solidFill>
                <a:latin typeface="+mn-ea"/>
                <a:cs typeface="+mn-ea"/>
              </a:rPr>
              <a:t>地形</a:t>
            </a:r>
            <a:r>
              <a:rPr lang="zh-CN" altLang="en-US" sz="2800" b="1" dirty="0">
                <a:solidFill>
                  <a:schemeClr val="tx1"/>
                </a:solidFill>
                <a:latin typeface="+mn-ea"/>
                <a:cs typeface="+mn-ea"/>
              </a:rPr>
              <a:t>对气候的影响：</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 calcmode="lin" valueType="num">
                                      <p:cBhvr additive="base">
                                        <p:cTn id="1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anim calcmode="lin" valueType="num">
                                      <p:cBhvr additive="base">
                                        <p:cTn id="3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7">
                                            <p:txEl>
                                              <p:pRg st="2" end="2"/>
                                            </p:txEl>
                                          </p:spTgt>
                                        </p:tgtEl>
                                        <p:attrNameLst>
                                          <p:attrName>style.visibility</p:attrName>
                                        </p:attrNameLst>
                                      </p:cBhvr>
                                      <p:to>
                                        <p:strVal val="visible"/>
                                      </p:to>
                                    </p:set>
                                    <p:anim calcmode="lin" valueType="num">
                                      <p:cBhvr additive="base">
                                        <p:cTn id="39"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915352" y="628650"/>
            <a:ext cx="7218998" cy="5873117"/>
          </a:xfrm>
          <a:prstGeom prst="rect">
            <a:avLst/>
          </a:prstGeom>
        </p:spPr>
      </p:pic>
      <p:sp>
        <p:nvSpPr>
          <p:cNvPr id="4" name="Rectangle 3"/>
          <p:cNvSpPr txBox="1">
            <a:spLocks noChangeArrowheads="1"/>
          </p:cNvSpPr>
          <p:nvPr/>
        </p:nvSpPr>
        <p:spPr>
          <a:xfrm>
            <a:off x="0" y="328612"/>
            <a:ext cx="9153525" cy="457200"/>
          </a:xfrm>
          <a:prstGeom prst="rect">
            <a:avLst/>
          </a:prstGeom>
          <a:solidFill>
            <a:schemeClr val="bg1"/>
          </a:solidFill>
          <a:ln>
            <a:solidFill>
              <a:srgbClr val="FFFF66"/>
            </a:solidFill>
          </a:ln>
        </p:spPr>
        <p:txBody>
          <a:bodyPr vert="horz" lIns="91440" tIns="45720" rIns="91440" bIns="45720" rtlCol="0">
            <a:normAutofit fontScale="77500" lnSpcReduction="20000"/>
          </a:body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Verdana" pitchFamily="34" charset="0"/>
                <a:ea typeface="黑体" pitchFamily="2" charset="-122"/>
                <a:cs typeface="+mn-cs"/>
              </a:rPr>
              <a:t>冷暖气流相遇形成锋面，冬季暴风雪，夏季暴雨、雷暴，春秋季龙卷风</a:t>
            </a:r>
            <a:endParaRPr kumimoji="0" lang="zh-CN" altLang="en-US"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Verdana" pitchFamily="34" charset="0"/>
              <a:ea typeface="黑体" pitchFamily="2"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6430" y="1680965"/>
            <a:ext cx="3393443" cy="4684239"/>
            <a:chOff x="5971409" y="1366530"/>
            <a:chExt cx="4293421" cy="4927440"/>
          </a:xfrm>
        </p:grpSpPr>
        <p:grpSp>
          <p:nvGrpSpPr>
            <p:cNvPr id="3" name="Group 274"/>
            <p:cNvGrpSpPr/>
            <p:nvPr/>
          </p:nvGrpSpPr>
          <p:grpSpPr>
            <a:xfrm>
              <a:off x="8365412" y="4207764"/>
              <a:ext cx="1291708" cy="2086206"/>
              <a:chOff x="3030538" y="2674938"/>
              <a:chExt cx="779463" cy="1258888"/>
            </a:xfrm>
            <a:solidFill>
              <a:srgbClr val="7030A0"/>
            </a:solidFill>
          </p:grpSpPr>
          <p:sp>
            <p:nvSpPr>
              <p:cNvPr id="182" name="Freeform 22"/>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83" name="Freeform 23"/>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grpSp>
        <p:grpSp>
          <p:nvGrpSpPr>
            <p:cNvPr id="5" name="Group 277"/>
            <p:cNvGrpSpPr/>
            <p:nvPr/>
          </p:nvGrpSpPr>
          <p:grpSpPr>
            <a:xfrm>
              <a:off x="5971409" y="1366530"/>
              <a:ext cx="4293421" cy="2991190"/>
              <a:chOff x="1585913" y="960438"/>
              <a:chExt cx="2590800" cy="1804987"/>
            </a:xfrm>
            <a:solidFill>
              <a:srgbClr val="C00000"/>
            </a:solidFill>
          </p:grpSpPr>
          <p:sp>
            <p:nvSpPr>
              <p:cNvPr id="119" name="Freeform 21"/>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20" name="Freeform 39"/>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21" name="Freeform 40"/>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solidFill>
                <a:srgbClr val="7030A0"/>
              </a:solid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22" name="Freeform 41"/>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solidFill>
                <a:srgbClr val="7030A0"/>
              </a:solid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23" name="Freeform 42"/>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solidFill>
                <a:srgbClr val="7030A0"/>
              </a:solid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24" name="Freeform 43"/>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solidFill>
                <a:srgbClr val="7030A0"/>
              </a:solid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25" name="Freeform 44"/>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solidFill>
                <a:srgbClr val="7030A0"/>
              </a:solid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26" name="Freeform 45"/>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27" name="Freeform 46"/>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28" name="Freeform 47"/>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29" name="Freeform 48"/>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30" name="Freeform 49"/>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31" name="Freeform 50"/>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32" name="Freeform 51"/>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33" name="Freeform 52"/>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34" name="Freeform 53"/>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35" name="Freeform 54"/>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36" name="Freeform 55"/>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37" name="Freeform 56"/>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38" name="Freeform 57"/>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39" name="Freeform 58"/>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40" name="Freeform 59"/>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41" name="Freeform 60"/>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42" name="Freeform 61"/>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43" name="Freeform 62"/>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44" name="Freeform 63"/>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45" name="Freeform 64"/>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46" name="Freeform 65"/>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47" name="Freeform 66"/>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48" name="Freeform 67"/>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49" name="Freeform 68"/>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50" name="Freeform 69"/>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51" name="Freeform 70"/>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52" name="Freeform 71"/>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53" name="Freeform 72"/>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54" name="Freeform 73"/>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55" name="Freeform 74"/>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56" name="Freeform 75"/>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57" name="Freeform 76"/>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58" name="Freeform 77"/>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59" name="Freeform 78"/>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60" name="Freeform 79"/>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61" name="Freeform 80"/>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62" name="Freeform 81"/>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63" name="Freeform 82"/>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64" name="Freeform 83"/>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65" name="Freeform 84"/>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66" name="Freeform 85"/>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67" name="Freeform 86"/>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68" name="Freeform 87"/>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69" name="Freeform 88"/>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70" name="Freeform 89"/>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71" name="Freeform 90"/>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72" name="Freeform 91"/>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73" name="Freeform 92"/>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solidFill>
                <a:srgbClr val="7030A0"/>
              </a:solid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74" name="Freeform 93"/>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75" name="Freeform 94"/>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76" name="Freeform 95"/>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77" name="Freeform 96"/>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78" name="Freeform 97"/>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79" name="Freeform 98"/>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80" name="Freeform 99"/>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sp>
            <p:nvSpPr>
              <p:cNvPr id="181" name="Freeform 100"/>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9525">
                <a:noFill/>
                <a:round/>
              </a:ln>
            </p:spPr>
            <p:txBody>
              <a:bodyPr vert="horz" wrap="square" lIns="121920" tIns="60960" rIns="121920" bIns="60960" numCol="1" anchor="t" anchorCtr="0" compatLnSpc="1"/>
              <a:lstStyle/>
              <a:p>
                <a:pPr>
                  <a:defRPr/>
                </a:pPr>
                <a:endParaRPr lang="en-US" sz="2400" kern="0" dirty="0">
                  <a:solidFill>
                    <a:srgbClr val="000000"/>
                  </a:solidFill>
                </a:endParaRPr>
              </a:p>
            </p:txBody>
          </p:sp>
        </p:grpSp>
      </p:grpSp>
      <p:sp>
        <p:nvSpPr>
          <p:cNvPr id="188" name="Text Box 3"/>
          <p:cNvSpPr txBox="1">
            <a:spLocks noChangeArrowheads="1"/>
          </p:cNvSpPr>
          <p:nvPr/>
        </p:nvSpPr>
        <p:spPr bwMode="auto">
          <a:xfrm>
            <a:off x="129897" y="1157746"/>
            <a:ext cx="5582939" cy="954107"/>
          </a:xfrm>
          <a:prstGeom prst="rect">
            <a:avLst/>
          </a:prstGeom>
          <a:solidFill>
            <a:srgbClr val="00B050"/>
          </a:solidFill>
          <a:ln>
            <a:noFill/>
          </a:ln>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FontTx/>
              <a:buNone/>
            </a:pPr>
            <a:r>
              <a:rPr lang="zh-CN" altLang="en-US" sz="2800" dirty="0">
                <a:solidFill>
                  <a:schemeClr val="bg1"/>
                </a:solidFill>
                <a:latin typeface="微软雅黑" panose="020B0503020204020204" pitchFamily="34" charset="-122"/>
                <a:ea typeface="微软雅黑" panose="020B0503020204020204" pitchFamily="34" charset="-122"/>
              </a:rPr>
              <a:t>北美与北美洲</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拉丁美洲与南美洲有什么区别</a:t>
            </a:r>
            <a:r>
              <a:rPr lang="en-US" altLang="zh-CN" sz="2800" dirty="0">
                <a:solidFill>
                  <a:schemeClr val="bg1"/>
                </a:solidFill>
                <a:latin typeface="微软雅黑" panose="020B0503020204020204" pitchFamily="34" charset="-122"/>
                <a:ea typeface="微软雅黑" panose="020B0503020204020204" pitchFamily="34" charset="-122"/>
              </a:rPr>
              <a:t>?</a:t>
            </a:r>
          </a:p>
        </p:txBody>
      </p:sp>
      <p:sp>
        <p:nvSpPr>
          <p:cNvPr id="191" name="矩形 190"/>
          <p:cNvSpPr/>
          <p:nvPr/>
        </p:nvSpPr>
        <p:spPr>
          <a:xfrm>
            <a:off x="0" y="0"/>
            <a:ext cx="9144000" cy="908723"/>
          </a:xfrm>
          <a:prstGeom prst="rect">
            <a:avLst/>
          </a:prstGeom>
          <a:solidFill>
            <a:srgbClr val="3366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cxnSp>
        <p:nvCxnSpPr>
          <p:cNvPr id="192" name="直接连接符 191"/>
          <p:cNvCxnSpPr/>
          <p:nvPr/>
        </p:nvCxnSpPr>
        <p:spPr>
          <a:xfrm>
            <a:off x="-6777" y="904201"/>
            <a:ext cx="9150778" cy="0"/>
          </a:xfrm>
          <a:prstGeom prst="line">
            <a:avLst/>
          </a:prstGeom>
          <a:noFill/>
          <a:ln w="12700" cap="flat" cmpd="sng" algn="ctr">
            <a:solidFill>
              <a:sysClr val="window" lastClr="FFFFFF">
                <a:lumMod val="75000"/>
              </a:sysClr>
            </a:solidFill>
            <a:prstDash val="solid"/>
          </a:ln>
          <a:effectLst/>
        </p:spPr>
      </p:cxnSp>
      <p:sp>
        <p:nvSpPr>
          <p:cNvPr id="194" name="箭头: 五边形 193"/>
          <p:cNvSpPr/>
          <p:nvPr/>
        </p:nvSpPr>
        <p:spPr>
          <a:xfrm>
            <a:off x="-6776" y="-4519"/>
            <a:ext cx="1174811" cy="908720"/>
          </a:xfrm>
          <a:prstGeom prst="homePlate">
            <a:avLst>
              <a:gd name="adj" fmla="val 18662"/>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195" name="Picture 8" descr="C:\Users\ShiYanch\Desktop\PNG\System\White\MB_0006_back.png">
            <a:hlinkClick r:id="" action="ppaction://hlinkshowjump?jump=nextslide"/>
          </p:cNvPr>
          <p:cNvPicPr>
            <a:picLocks noChangeAspect="1" noChangeArrowheads="1"/>
          </p:cNvPicPr>
          <p:nvPr/>
        </p:nvPicPr>
        <p:blipFill rotWithShape="1">
          <a:blip r:embed="rId2" cstate="screen"/>
          <a:srcRect r="-1076" b="-1851"/>
          <a:stretch>
            <a:fillRect/>
          </a:stretch>
        </p:blipFill>
        <p:spPr bwMode="auto">
          <a:xfrm rot="10800000">
            <a:off x="379077" y="131812"/>
            <a:ext cx="473300" cy="636065"/>
          </a:xfrm>
          <a:prstGeom prst="rect">
            <a:avLst/>
          </a:prstGeom>
          <a:noFill/>
          <a:extLst>
            <a:ext uri="{909E8E84-426E-40DD-AFC4-6F175D3DCCD1}">
              <a14:hiddenFill xmlns:a14="http://schemas.microsoft.com/office/drawing/2010/main">
                <a:solidFill>
                  <a:srgbClr val="FFFFFF"/>
                </a:solidFill>
              </a14:hiddenFill>
            </a:ext>
          </a:extLst>
        </p:spPr>
      </p:pic>
      <p:sp>
        <p:nvSpPr>
          <p:cNvPr id="196" name="标题 1"/>
          <p:cNvSpPr txBox="1"/>
          <p:nvPr/>
        </p:nvSpPr>
        <p:spPr>
          <a:xfrm>
            <a:off x="1224917" y="189482"/>
            <a:ext cx="2154388" cy="529759"/>
          </a:xfrm>
          <a:prstGeom prst="rect">
            <a:avLst/>
          </a:prstGeom>
        </p:spPr>
        <p:txBody>
          <a:bodyPr vert="horz" lIns="91440" tIns="45720" rIns="91440" bIns="45720" rtlCol="0" anchor="ctr">
            <a:normAutofit fontScale="82500" lnSpcReduction="10000"/>
          </a:bodyPr>
          <a:lstStyle>
            <a:defPPr>
              <a:defRPr lang="zh-CN"/>
            </a:defPPr>
            <a:lvl1pPr lvl="0" defTabSz="914400">
              <a:spcBef>
                <a:spcPct val="0"/>
              </a:spcBef>
              <a:buNone/>
              <a:defRPr sz="2800" b="1" kern="0" spc="2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sym typeface="+mn-ea"/>
              </a:rPr>
              <a:t>一、位置范围</a:t>
            </a:r>
            <a:endParaRPr lang="zh-CN" altLang="en-US" dirty="0">
              <a:solidFill>
                <a:srgbClr val="FFFF00"/>
              </a:solidFill>
            </a:endParaRPr>
          </a:p>
        </p:txBody>
      </p:sp>
      <p:sp>
        <p:nvSpPr>
          <p:cNvPr id="83" name="Rectangle 3"/>
          <p:cNvSpPr txBox="1">
            <a:spLocks noChangeArrowheads="1"/>
          </p:cNvSpPr>
          <p:nvPr/>
        </p:nvSpPr>
        <p:spPr bwMode="auto">
          <a:xfrm>
            <a:off x="809625" y="2486026"/>
            <a:ext cx="4405313" cy="3971924"/>
          </a:xfrm>
          <a:prstGeom prst="rect">
            <a:avLst/>
          </a:prstGeom>
          <a:solidFill>
            <a:srgbClr val="FFFFFF"/>
          </a:solidFill>
          <a:ln>
            <a:miter lim="800000"/>
            <a:headEnd/>
            <a:tailEnd/>
          </a:ln>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Tx/>
              <a:buNone/>
              <a:tabLst/>
              <a:defRPr/>
            </a:pP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n-cs"/>
              </a:rPr>
              <a:t>1.</a:t>
            </a:r>
            <a:r>
              <a:rPr kumimoji="0" lang="zh-CN" altLang="en-US"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n-cs"/>
              </a:rPr>
              <a:t>北美洲：</a:t>
            </a:r>
            <a:endParaRPr kumimoji="0" lang="en-US" altLang="zh-CN"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n-cs"/>
            </a:endParaRPr>
          </a:p>
          <a:p>
            <a:pPr marL="228600" lvl="0" indent="-228600">
              <a:lnSpc>
                <a:spcPct val="90000"/>
              </a:lnSpc>
              <a:spcBef>
                <a:spcPts val="1000"/>
              </a:spcBef>
            </a:pPr>
            <a:r>
              <a:rPr lang="en-US" altLang="zh-CN" sz="2800" b="1" dirty="0" smtClean="0">
                <a:latin typeface="黑体" pitchFamily="49" charset="-122"/>
                <a:ea typeface="黑体" pitchFamily="49" charset="-122"/>
              </a:rPr>
              <a:t>   </a:t>
            </a:r>
            <a:r>
              <a:rPr kumimoji="0" lang="zh-CN" altLang="en-US" sz="2800" b="1" i="0" u="none" strike="noStrike" kern="1200" cap="none" spc="0" normalizeH="0" baseline="0" noProof="0" dirty="0" smtClean="0">
                <a:ln>
                  <a:noFill/>
                </a:ln>
                <a:solidFill>
                  <a:srgbClr val="FF3300"/>
                </a:solidFill>
                <a:effectLst/>
                <a:uLnTx/>
                <a:uFillTx/>
                <a:latin typeface="黑体" pitchFamily="49" charset="-122"/>
                <a:ea typeface="黑体" pitchFamily="49" charset="-122"/>
                <a:cs typeface="+mn-cs"/>
              </a:rPr>
              <a:t>加拿大、</a:t>
            </a:r>
            <a:r>
              <a:rPr lang="zh-CN" altLang="en-US" sz="2600" b="1" dirty="0" smtClean="0">
                <a:solidFill>
                  <a:srgbClr val="FF3300"/>
                </a:solidFill>
                <a:latin typeface="黑体" pitchFamily="49" charset="-122"/>
                <a:ea typeface="黑体" pitchFamily="49" charset="-122"/>
              </a:rPr>
              <a:t>美国、</a:t>
            </a:r>
            <a:r>
              <a:rPr lang="zh-CN" altLang="en-US" sz="2400" b="1" dirty="0" smtClean="0">
                <a:solidFill>
                  <a:srgbClr val="FF3300"/>
                </a:solidFill>
                <a:latin typeface="黑体" pitchFamily="49" charset="-122"/>
                <a:ea typeface="黑体" pitchFamily="49" charset="-122"/>
              </a:rPr>
              <a:t>格陵兰岛</a:t>
            </a:r>
            <a:endParaRPr kumimoji="0" lang="zh-CN" altLang="en-US" sz="2600" b="1" i="0" u="none" strike="noStrike" kern="1200" cap="none" spc="0" normalizeH="0" baseline="0" noProof="0" dirty="0" smtClean="0">
              <a:ln>
                <a:noFill/>
              </a:ln>
              <a:solidFill>
                <a:srgbClr val="FF3300"/>
              </a:solidFill>
              <a:effectLst/>
              <a:uLnTx/>
              <a:uFillTx/>
              <a:latin typeface="黑体" pitchFamily="49" charset="-122"/>
              <a:ea typeface="黑体"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Tx/>
              <a:buNone/>
              <a:tabLst/>
              <a:defRPr/>
            </a:pPr>
            <a:r>
              <a:rPr kumimoji="0" lang="zh-CN" altLang="en-US" sz="2800" b="1" i="0" u="none" strike="noStrike" kern="1200" cap="none" spc="0" normalizeH="0" noProof="0" dirty="0" smtClean="0">
                <a:ln>
                  <a:noFill/>
                </a:ln>
                <a:solidFill>
                  <a:schemeClr val="tx1"/>
                </a:solidFill>
                <a:effectLst/>
                <a:uLnTx/>
                <a:uFillTx/>
                <a:latin typeface="黑体" pitchFamily="49" charset="-122"/>
                <a:ea typeface="黑体" pitchFamily="49" charset="-122"/>
                <a:cs typeface="+mn-cs"/>
              </a:rPr>
              <a:t>   </a:t>
            </a:r>
            <a:r>
              <a:rPr kumimoji="0" lang="zh-CN" altLang="en-US"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n-cs"/>
              </a:rPr>
              <a:t>墨西哥高原</a:t>
            </a:r>
          </a:p>
          <a:p>
            <a:pPr marL="228600" marR="0" lvl="0" indent="-228600" algn="l" defTabSz="914400" rtl="0" eaLnBrk="1" fontAlgn="auto" latinLnBrk="0" hangingPunct="1">
              <a:lnSpc>
                <a:spcPct val="90000"/>
              </a:lnSpc>
              <a:spcBef>
                <a:spcPts val="1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n-cs"/>
              </a:rPr>
              <a:t>   中美地峡</a:t>
            </a:r>
          </a:p>
          <a:p>
            <a:pPr marL="228600" marR="0" lvl="0" indent="-228600" algn="l" defTabSz="914400" rtl="0" eaLnBrk="1" fontAlgn="auto" latinLnBrk="0" hangingPunct="1">
              <a:lnSpc>
                <a:spcPct val="90000"/>
              </a:lnSpc>
              <a:spcBef>
                <a:spcPts val="1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n-cs"/>
              </a:rPr>
              <a:t>   西印度群岛</a:t>
            </a:r>
          </a:p>
          <a:p>
            <a:pPr marL="228600" marR="0" lvl="0" indent="-228600" algn="l" defTabSz="914400" rtl="0" eaLnBrk="1" fontAlgn="auto" latinLnBrk="0" hangingPunct="1">
              <a:lnSpc>
                <a:spcPct val="90000"/>
              </a:lnSpc>
              <a:spcBef>
                <a:spcPts val="1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n-cs"/>
              </a:rPr>
              <a:t>       </a:t>
            </a:r>
          </a:p>
          <a:p>
            <a:pPr marL="228600" marR="0" lvl="0" indent="-228600" algn="l" defTabSz="914400" rtl="0" eaLnBrk="1" fontAlgn="auto" latinLnBrk="0" hangingPunct="1">
              <a:lnSpc>
                <a:spcPct val="90000"/>
              </a:lnSpc>
              <a:spcBef>
                <a:spcPts val="100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n-cs"/>
              </a:rPr>
              <a:t>   </a:t>
            </a:r>
            <a:r>
              <a:rPr kumimoji="0" lang="en-US" altLang="zh-CN"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n-cs"/>
              </a:rPr>
              <a:t>2.</a:t>
            </a:r>
            <a:r>
              <a:rPr kumimoji="0" lang="zh-CN" altLang="en-US"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mn-cs"/>
              </a:rPr>
              <a:t>南美洲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4" name="AutoShape 4"/>
          <p:cNvSpPr>
            <a:spLocks/>
          </p:cNvSpPr>
          <p:nvPr/>
        </p:nvSpPr>
        <p:spPr bwMode="auto">
          <a:xfrm>
            <a:off x="7108824" y="2962275"/>
            <a:ext cx="792163" cy="2232025"/>
          </a:xfrm>
          <a:prstGeom prst="rightBracket">
            <a:avLst>
              <a:gd name="adj" fmla="val 23480"/>
            </a:avLst>
          </a:prstGeom>
          <a:noFill/>
          <a:ln w="9525">
            <a:noFill/>
            <a:round/>
            <a:headEnd/>
            <a:tailEnd/>
          </a:ln>
        </p:spPr>
        <p:txBody>
          <a:bodyPr anchor="ctr">
            <a:spAutoFit/>
          </a:bodyPr>
          <a:lstStyle/>
          <a:p>
            <a:pPr>
              <a:spcBef>
                <a:spcPct val="20000"/>
              </a:spcBef>
              <a:buFont typeface="Arial" pitchFamily="34" charset="0"/>
              <a:buChar char="•"/>
            </a:pPr>
            <a:endParaRPr lang="zh-CN" altLang="en-US" sz="3200" b="1">
              <a:solidFill>
                <a:srgbClr val="FF3300"/>
              </a:solidFill>
            </a:endParaRPr>
          </a:p>
        </p:txBody>
      </p:sp>
      <p:sp>
        <p:nvSpPr>
          <p:cNvPr id="85" name="AutoShape 5"/>
          <p:cNvSpPr>
            <a:spLocks/>
          </p:cNvSpPr>
          <p:nvPr/>
        </p:nvSpPr>
        <p:spPr bwMode="auto">
          <a:xfrm>
            <a:off x="5976937" y="2803525"/>
            <a:ext cx="936625" cy="1439862"/>
          </a:xfrm>
          <a:prstGeom prst="rightBracket">
            <a:avLst>
              <a:gd name="adj" fmla="val 12811"/>
            </a:avLst>
          </a:prstGeom>
          <a:noFill/>
          <a:ln w="9525">
            <a:noFill/>
            <a:round/>
            <a:headEnd/>
            <a:tailEnd/>
          </a:ln>
        </p:spPr>
        <p:txBody>
          <a:bodyPr wrap="none" anchor="ctr">
            <a:spAutoFit/>
          </a:bodyPr>
          <a:lstStyle/>
          <a:p>
            <a:pPr>
              <a:spcBef>
                <a:spcPct val="20000"/>
              </a:spcBef>
              <a:buFont typeface="Arial" pitchFamily="34" charset="0"/>
              <a:buChar char="•"/>
            </a:pPr>
            <a:endParaRPr lang="zh-CN" altLang="en-US" sz="3200" b="1">
              <a:solidFill>
                <a:srgbClr val="FF3300"/>
              </a:solidFill>
            </a:endParaRPr>
          </a:p>
        </p:txBody>
      </p:sp>
      <p:sp>
        <p:nvSpPr>
          <p:cNvPr id="88" name="AutoShape 8"/>
          <p:cNvSpPr>
            <a:spLocks/>
          </p:cNvSpPr>
          <p:nvPr/>
        </p:nvSpPr>
        <p:spPr bwMode="auto">
          <a:xfrm>
            <a:off x="6048375" y="3738562"/>
            <a:ext cx="71437" cy="71438"/>
          </a:xfrm>
          <a:prstGeom prst="rightBrace">
            <a:avLst>
              <a:gd name="adj1" fmla="val 8306"/>
              <a:gd name="adj2" fmla="val 16667"/>
            </a:avLst>
          </a:prstGeom>
          <a:noFill/>
          <a:ln w="9525">
            <a:noFill/>
            <a:round/>
            <a:headEnd/>
            <a:tailEnd/>
          </a:ln>
        </p:spPr>
        <p:txBody>
          <a:bodyPr wrap="none" anchor="ctr"/>
          <a:lstStyle/>
          <a:p>
            <a:pPr>
              <a:spcBef>
                <a:spcPct val="20000"/>
              </a:spcBef>
              <a:buFont typeface="Arial" pitchFamily="34" charset="0"/>
              <a:buChar char="•"/>
            </a:pPr>
            <a:endParaRPr lang="zh-CN" altLang="en-US" sz="3200" b="1">
              <a:solidFill>
                <a:srgbClr val="FF3300"/>
              </a:solidFill>
            </a:endParaRPr>
          </a:p>
        </p:txBody>
      </p:sp>
      <p:sp>
        <p:nvSpPr>
          <p:cNvPr id="90" name="TextBox 9"/>
          <p:cNvSpPr txBox="1">
            <a:spLocks noChangeArrowheads="1"/>
          </p:cNvSpPr>
          <p:nvPr/>
        </p:nvSpPr>
        <p:spPr bwMode="auto">
          <a:xfrm>
            <a:off x="5749924" y="2701925"/>
            <a:ext cx="2519363" cy="579438"/>
          </a:xfrm>
          <a:prstGeom prst="rect">
            <a:avLst/>
          </a:prstGeom>
          <a:noFill/>
          <a:ln w="9525">
            <a:noFill/>
            <a:miter lim="800000"/>
            <a:headEnd/>
            <a:tailEnd/>
          </a:ln>
        </p:spPr>
        <p:txBody>
          <a:bodyPr>
            <a:spAutoFit/>
          </a:bodyPr>
          <a:lstStyle/>
          <a:p>
            <a:r>
              <a:rPr lang="zh-CN" altLang="en-US" sz="3200" b="1" dirty="0">
                <a:latin typeface="黑体" pitchFamily="49" charset="-122"/>
                <a:ea typeface="黑体" pitchFamily="49" charset="-122"/>
              </a:rPr>
              <a:t>北美地区</a:t>
            </a:r>
          </a:p>
        </p:txBody>
      </p:sp>
      <p:sp>
        <p:nvSpPr>
          <p:cNvPr id="91" name="TextBox 12"/>
          <p:cNvSpPr txBox="1">
            <a:spLocks noChangeArrowheads="1"/>
          </p:cNvSpPr>
          <p:nvPr/>
        </p:nvSpPr>
        <p:spPr bwMode="auto">
          <a:xfrm>
            <a:off x="4421186" y="3933825"/>
            <a:ext cx="608014" cy="2062103"/>
          </a:xfrm>
          <a:prstGeom prst="rect">
            <a:avLst/>
          </a:prstGeom>
          <a:noFill/>
          <a:ln w="9525">
            <a:noFill/>
            <a:miter lim="800000"/>
            <a:headEnd/>
            <a:tailEnd/>
          </a:ln>
        </p:spPr>
        <p:txBody>
          <a:bodyPr wrap="square">
            <a:spAutoFit/>
          </a:bodyPr>
          <a:lstStyle/>
          <a:p>
            <a:r>
              <a:rPr lang="zh-CN" altLang="en-US" sz="3200" b="1" dirty="0">
                <a:solidFill>
                  <a:srgbClr val="7030A0"/>
                </a:solidFill>
                <a:latin typeface="黑体" pitchFamily="49" charset="-122"/>
                <a:ea typeface="黑体" pitchFamily="49" charset="-122"/>
              </a:rPr>
              <a:t>拉丁美洲</a:t>
            </a:r>
          </a:p>
        </p:txBody>
      </p:sp>
      <p:sp>
        <p:nvSpPr>
          <p:cNvPr id="92" name="左大括号 4106"/>
          <p:cNvSpPr>
            <a:spLocks/>
          </p:cNvSpPr>
          <p:nvPr/>
        </p:nvSpPr>
        <p:spPr bwMode="auto">
          <a:xfrm>
            <a:off x="822325" y="2501900"/>
            <a:ext cx="649288" cy="3598863"/>
          </a:xfrm>
          <a:prstGeom prst="leftBrace">
            <a:avLst>
              <a:gd name="adj1" fmla="val 51580"/>
              <a:gd name="adj2" fmla="val 50000"/>
            </a:avLst>
          </a:prstGeom>
          <a:noFill/>
          <a:ln w="38100">
            <a:solidFill>
              <a:schemeClr val="tx1"/>
            </a:solidFill>
            <a:round/>
            <a:headEnd/>
            <a:tailEnd/>
          </a:ln>
        </p:spPr>
        <p:txBody>
          <a:bodyPr/>
          <a:lstStyle/>
          <a:p>
            <a:endParaRPr lang="zh-CN" altLang="en-US"/>
          </a:p>
        </p:txBody>
      </p:sp>
      <p:sp>
        <p:nvSpPr>
          <p:cNvPr id="93" name="文本框 4107"/>
          <p:cNvSpPr txBox="1">
            <a:spLocks noChangeArrowheads="1"/>
          </p:cNvSpPr>
          <p:nvPr/>
        </p:nvSpPr>
        <p:spPr bwMode="auto">
          <a:xfrm>
            <a:off x="171450" y="3608387"/>
            <a:ext cx="671513" cy="1200329"/>
          </a:xfrm>
          <a:prstGeom prst="rect">
            <a:avLst/>
          </a:prstGeom>
          <a:noFill/>
          <a:ln w="9525">
            <a:noFill/>
            <a:miter lim="800000"/>
            <a:headEnd/>
            <a:tailEnd/>
          </a:ln>
        </p:spPr>
        <p:txBody>
          <a:bodyPr wrap="square">
            <a:spAutoFit/>
          </a:bodyPr>
          <a:lstStyle/>
          <a:p>
            <a:pPr>
              <a:spcBef>
                <a:spcPct val="50000"/>
              </a:spcBef>
            </a:pPr>
            <a:r>
              <a:rPr lang="zh-CN" altLang="en-US" sz="3600" b="1" dirty="0">
                <a:solidFill>
                  <a:srgbClr val="CC0000"/>
                </a:solidFill>
              </a:rPr>
              <a:t>美洲</a:t>
            </a:r>
          </a:p>
        </p:txBody>
      </p:sp>
      <p:sp>
        <p:nvSpPr>
          <p:cNvPr id="94" name="直接连接符 93"/>
          <p:cNvSpPr>
            <a:spLocks noChangeShapeType="1"/>
          </p:cNvSpPr>
          <p:nvPr/>
        </p:nvSpPr>
        <p:spPr bwMode="auto">
          <a:xfrm flipV="1">
            <a:off x="3073400" y="5043488"/>
            <a:ext cx="1198563" cy="819149"/>
          </a:xfrm>
          <a:prstGeom prst="line">
            <a:avLst/>
          </a:prstGeom>
          <a:noFill/>
          <a:ln w="38100">
            <a:solidFill>
              <a:schemeClr val="tx1"/>
            </a:solidFill>
            <a:round/>
            <a:headEnd/>
            <a:tailEnd type="triangle" w="med" len="med"/>
          </a:ln>
        </p:spPr>
        <p:txBody>
          <a:bodyPr/>
          <a:lstStyle/>
          <a:p>
            <a:endParaRPr lang="zh-CN" altLang="en-US"/>
          </a:p>
        </p:txBody>
      </p:sp>
      <p:sp>
        <p:nvSpPr>
          <p:cNvPr id="95" name="直接连接符 94"/>
          <p:cNvSpPr>
            <a:spLocks noChangeShapeType="1"/>
          </p:cNvSpPr>
          <p:nvPr/>
        </p:nvSpPr>
        <p:spPr bwMode="auto">
          <a:xfrm>
            <a:off x="3262312" y="3714749"/>
            <a:ext cx="865187" cy="719138"/>
          </a:xfrm>
          <a:prstGeom prst="line">
            <a:avLst/>
          </a:prstGeom>
          <a:noFill/>
          <a:ln w="38100">
            <a:solidFill>
              <a:schemeClr val="tx1"/>
            </a:solidFill>
            <a:round/>
            <a:headEnd/>
            <a:tailEnd type="triangle" w="med" len="med"/>
          </a:ln>
        </p:spPr>
        <p:txBody>
          <a:bodyPr/>
          <a:lstStyle/>
          <a:p>
            <a:endParaRPr lang="zh-CN" altLang="en-US"/>
          </a:p>
        </p:txBody>
      </p:sp>
      <p:sp>
        <p:nvSpPr>
          <p:cNvPr id="96" name="直接连接符 95"/>
          <p:cNvSpPr>
            <a:spLocks noChangeShapeType="1"/>
          </p:cNvSpPr>
          <p:nvPr/>
        </p:nvSpPr>
        <p:spPr bwMode="auto">
          <a:xfrm>
            <a:off x="3016250" y="4291012"/>
            <a:ext cx="1296987" cy="287338"/>
          </a:xfrm>
          <a:prstGeom prst="line">
            <a:avLst/>
          </a:prstGeom>
          <a:noFill/>
          <a:ln w="38100">
            <a:solidFill>
              <a:schemeClr val="tx1"/>
            </a:solidFill>
            <a:round/>
            <a:headEnd/>
            <a:tailEnd type="triangle" w="med" len="med"/>
          </a:ln>
        </p:spPr>
        <p:txBody>
          <a:bodyPr/>
          <a:lstStyle/>
          <a:p>
            <a:endParaRPr lang="zh-CN" altLang="en-US"/>
          </a:p>
        </p:txBody>
      </p:sp>
      <p:sp>
        <p:nvSpPr>
          <p:cNvPr id="97" name="直接连接符 96"/>
          <p:cNvSpPr>
            <a:spLocks noChangeShapeType="1"/>
          </p:cNvSpPr>
          <p:nvPr/>
        </p:nvSpPr>
        <p:spPr bwMode="auto">
          <a:xfrm>
            <a:off x="3319462" y="4810125"/>
            <a:ext cx="936625" cy="0"/>
          </a:xfrm>
          <a:prstGeom prst="line">
            <a:avLst/>
          </a:prstGeom>
          <a:noFill/>
          <a:ln w="38100">
            <a:solidFill>
              <a:schemeClr val="tx1"/>
            </a:solidFill>
            <a:round/>
            <a:headEnd/>
            <a:tailEnd type="triangle" w="med" len="med"/>
          </a:ln>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blinds(horizontal)">
                                      <p:cBhvr>
                                        <p:cTn id="7" dur="50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blinds(horizontal)">
                                      <p:cBhvr>
                                        <p:cTn id="12" dur="500"/>
                                        <p:tgtEl>
                                          <p:spTgt spid="8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3">
                                            <p:txEl>
                                              <p:pRg st="2" end="2"/>
                                            </p:txEl>
                                          </p:spTgt>
                                        </p:tgtEl>
                                        <p:attrNameLst>
                                          <p:attrName>style.visibility</p:attrName>
                                        </p:attrNameLst>
                                      </p:cBhvr>
                                      <p:to>
                                        <p:strVal val="visible"/>
                                      </p:to>
                                    </p:set>
                                    <p:animEffect transition="in" filter="blinds(horizontal)">
                                      <p:cBhvr>
                                        <p:cTn id="15" dur="500"/>
                                        <p:tgtEl>
                                          <p:spTgt spid="8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3">
                                            <p:txEl>
                                              <p:pRg st="3" end="3"/>
                                            </p:txEl>
                                          </p:spTgt>
                                        </p:tgtEl>
                                        <p:attrNameLst>
                                          <p:attrName>style.visibility</p:attrName>
                                        </p:attrNameLst>
                                      </p:cBhvr>
                                      <p:to>
                                        <p:strVal val="visible"/>
                                      </p:to>
                                    </p:set>
                                    <p:animEffect transition="in" filter="blinds(horizontal)">
                                      <p:cBhvr>
                                        <p:cTn id="18" dur="500"/>
                                        <p:tgtEl>
                                          <p:spTgt spid="8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3">
                                            <p:txEl>
                                              <p:pRg st="4" end="4"/>
                                            </p:txEl>
                                          </p:spTgt>
                                        </p:tgtEl>
                                        <p:attrNameLst>
                                          <p:attrName>style.visibility</p:attrName>
                                        </p:attrNameLst>
                                      </p:cBhvr>
                                      <p:to>
                                        <p:strVal val="visible"/>
                                      </p:to>
                                    </p:set>
                                    <p:animEffect transition="in" filter="blinds(horizontal)">
                                      <p:cBhvr>
                                        <p:cTn id="21" dur="500"/>
                                        <p:tgtEl>
                                          <p:spTgt spid="8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3">
                                            <p:txEl>
                                              <p:pRg st="5" end="5"/>
                                            </p:txEl>
                                          </p:spTgt>
                                        </p:tgtEl>
                                        <p:attrNameLst>
                                          <p:attrName>style.visibility</p:attrName>
                                        </p:attrNameLst>
                                      </p:cBhvr>
                                      <p:to>
                                        <p:strVal val="visible"/>
                                      </p:to>
                                    </p:set>
                                    <p:animEffect transition="in" filter="blinds(horizontal)">
                                      <p:cBhvr>
                                        <p:cTn id="26" dur="500"/>
                                        <p:tgtEl>
                                          <p:spTgt spid="83">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blinds(horizontal)">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83">
                                            <p:txEl>
                                              <p:pRg st="6" end="6"/>
                                            </p:txEl>
                                          </p:spTgt>
                                        </p:tgtEl>
                                        <p:attrNameLst>
                                          <p:attrName>style.visibility</p:attrName>
                                        </p:attrNameLst>
                                      </p:cBhvr>
                                      <p:to>
                                        <p:strVal val="visible"/>
                                      </p:to>
                                    </p:set>
                                    <p:animEffect transition="in" filter="blinds(horizontal)">
                                      <p:cBhvr>
                                        <p:cTn id="34" dur="500"/>
                                        <p:tgtEl>
                                          <p:spTgt spid="8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blinds(horizontal)">
                                      <p:cBhvr>
                                        <p:cTn id="39" dur="500"/>
                                        <p:tgtEl>
                                          <p:spTgt spid="95"/>
                                        </p:tgtEl>
                                      </p:cBhvr>
                                    </p:animEffect>
                                  </p:childTnLst>
                                </p:cTn>
                              </p:par>
                              <p:par>
                                <p:cTn id="40" presetID="3" presetClass="entr" presetSubtype="10" fill="hold"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blinds(horizontal)">
                                      <p:cBhvr>
                                        <p:cTn id="42" dur="500"/>
                                        <p:tgtEl>
                                          <p:spTgt spid="96"/>
                                        </p:tgtEl>
                                      </p:cBhvr>
                                    </p:animEffect>
                                  </p:childTnLst>
                                </p:cTn>
                              </p:par>
                              <p:par>
                                <p:cTn id="43" presetID="3" presetClass="entr" presetSubtype="1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blinds(horizontal)">
                                      <p:cBhvr>
                                        <p:cTn id="45" dur="500"/>
                                        <p:tgtEl>
                                          <p:spTgt spid="97"/>
                                        </p:tgtEl>
                                      </p:cBhvr>
                                    </p:animEffect>
                                  </p:childTnLst>
                                </p:cTn>
                              </p:par>
                              <p:par>
                                <p:cTn id="46" presetID="3" presetClass="entr" presetSubtype="10" fill="hold" nodeType="with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blinds(horizontal)">
                                      <p:cBhvr>
                                        <p:cTn id="48" dur="500"/>
                                        <p:tgtEl>
                                          <p:spTgt spid="94"/>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blinds(horizontal)">
                                      <p:cBhvr>
                                        <p:cTn id="5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20955" y="5720"/>
            <a:ext cx="9334024" cy="6829425"/>
          </a:xfrm>
          <a:prstGeom prst="rect">
            <a:avLst/>
          </a:prstGeom>
        </p:spPr>
      </p:pic>
      <p:sp>
        <p:nvSpPr>
          <p:cNvPr id="3" name="文本框 2"/>
          <p:cNvSpPr txBox="1"/>
          <p:nvPr/>
        </p:nvSpPr>
        <p:spPr>
          <a:xfrm>
            <a:off x="113824" y="87636"/>
            <a:ext cx="3660934" cy="5262979"/>
          </a:xfrm>
          <a:prstGeom prst="rect">
            <a:avLst/>
          </a:prstGeom>
          <a:noFill/>
        </p:spPr>
        <p:txBody>
          <a:bodyPr wrap="square" rtlCol="0">
            <a:spAutoFit/>
          </a:bodyPr>
          <a:lstStyle/>
          <a:p>
            <a:r>
              <a:rPr lang="zh-CN" altLang="en-US" sz="2800" b="1" i="1" dirty="0">
                <a:solidFill>
                  <a:srgbClr val="C00000"/>
                </a:solidFill>
              </a:rPr>
              <a:t>风暴所到之处，</a:t>
            </a:r>
          </a:p>
          <a:p>
            <a:endParaRPr lang="zh-CN" altLang="en-US" sz="2800" b="1" i="1" dirty="0">
              <a:solidFill>
                <a:srgbClr val="C00000"/>
              </a:solidFill>
            </a:endParaRPr>
          </a:p>
          <a:p>
            <a:r>
              <a:rPr lang="zh-CN" altLang="en-US" sz="2800" b="1" i="1" dirty="0">
                <a:solidFill>
                  <a:srgbClr val="C00000"/>
                </a:solidFill>
              </a:rPr>
              <a:t>“千里冰封，万里雪飘”。</a:t>
            </a:r>
          </a:p>
          <a:p>
            <a:endParaRPr lang="zh-CN" altLang="en-US" sz="2800" b="1" i="1" dirty="0">
              <a:solidFill>
                <a:srgbClr val="C00000"/>
              </a:solidFill>
            </a:endParaRPr>
          </a:p>
          <a:p>
            <a:r>
              <a:rPr lang="zh-CN" altLang="en-US" sz="2800" b="1" i="1" dirty="0">
                <a:solidFill>
                  <a:srgbClr val="C00000"/>
                </a:solidFill>
              </a:rPr>
              <a:t>看到这样的尼亚加拉大瀑布，</a:t>
            </a:r>
          </a:p>
          <a:p>
            <a:endParaRPr lang="zh-CN" altLang="en-US" sz="2800" b="1" i="1" dirty="0">
              <a:solidFill>
                <a:srgbClr val="C00000"/>
              </a:solidFill>
            </a:endParaRPr>
          </a:p>
          <a:p>
            <a:r>
              <a:rPr lang="zh-CN" altLang="en-US" sz="2800" b="1" i="1" dirty="0">
                <a:solidFill>
                  <a:srgbClr val="C00000"/>
                </a:solidFill>
              </a:rPr>
              <a:t>你的内心是不是也哼起了</a:t>
            </a:r>
          </a:p>
          <a:p>
            <a:endParaRPr lang="zh-CN" altLang="en-US" sz="2800" b="1" i="1" dirty="0">
              <a:solidFill>
                <a:srgbClr val="C00000"/>
              </a:solidFill>
            </a:endParaRPr>
          </a:p>
          <a:p>
            <a:r>
              <a:rPr lang="zh-CN" altLang="en-US" sz="2800" b="1" i="1" dirty="0">
                <a:solidFill>
                  <a:srgbClr val="C00000"/>
                </a:solidFill>
              </a:rPr>
              <a:t>《冰雪奇缘》主题曲？</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869158" y="114941"/>
            <a:ext cx="7571423" cy="5682615"/>
          </a:xfrm>
          <a:prstGeom prst="rect">
            <a:avLst/>
          </a:prstGeom>
        </p:spPr>
      </p:pic>
      <p:sp>
        <p:nvSpPr>
          <p:cNvPr id="3" name="文本框 2"/>
          <p:cNvSpPr txBox="1"/>
          <p:nvPr/>
        </p:nvSpPr>
        <p:spPr>
          <a:xfrm>
            <a:off x="1985963" y="5858516"/>
            <a:ext cx="4995387" cy="707886"/>
          </a:xfrm>
          <a:prstGeom prst="rect">
            <a:avLst/>
          </a:prstGeom>
          <a:noFill/>
        </p:spPr>
        <p:txBody>
          <a:bodyPr wrap="square" rtlCol="0">
            <a:spAutoFit/>
          </a:bodyPr>
          <a:lstStyle/>
          <a:p>
            <a:r>
              <a:rPr lang="zh-CN" altLang="en-US" sz="4000" i="1" dirty="0">
                <a:solidFill>
                  <a:srgbClr val="0000FF"/>
                </a:solidFill>
                <a:latin typeface="黑体" panose="02010609060101010101" charset="-122"/>
                <a:ea typeface="黑体" panose="02010609060101010101" charset="-122"/>
              </a:rPr>
              <a:t>推开家门，是这样的！</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252244" y="485818"/>
            <a:ext cx="4490085" cy="5897245"/>
          </a:xfrm>
          <a:prstGeom prst="rect">
            <a:avLst/>
          </a:prstGeom>
        </p:spPr>
      </p:pic>
      <p:sp>
        <p:nvSpPr>
          <p:cNvPr id="4" name="文本框 3"/>
          <p:cNvSpPr txBox="1"/>
          <p:nvPr/>
        </p:nvSpPr>
        <p:spPr>
          <a:xfrm>
            <a:off x="5372469" y="1145459"/>
            <a:ext cx="2886628" cy="1569660"/>
          </a:xfrm>
          <a:prstGeom prst="rect">
            <a:avLst/>
          </a:prstGeom>
          <a:noFill/>
        </p:spPr>
        <p:txBody>
          <a:bodyPr wrap="square" rtlCol="0">
            <a:spAutoFit/>
          </a:bodyPr>
          <a:lstStyle/>
          <a:p>
            <a:r>
              <a:rPr lang="zh-CN" altLang="en-US" sz="4800" b="1" i="1" dirty="0">
                <a:solidFill>
                  <a:srgbClr val="0000FF"/>
                </a:solidFill>
              </a:rPr>
              <a:t>北美人民，坚持住！</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img4.imgtn.bdimg.com/it/u=4074321587,930607929&amp;fm=200&amp;gp=0.jpg"/>
          <p:cNvPicPr>
            <a:picLocks noChangeAspect="1" noChangeArrowheads="1"/>
          </p:cNvPicPr>
          <p:nvPr/>
        </p:nvPicPr>
        <p:blipFill>
          <a:blip r:embed="rId2" cstate="print">
            <a:lum bright="24000"/>
          </a:blip>
          <a:srcRect/>
          <a:stretch>
            <a:fillRect/>
          </a:stretch>
        </p:blipFill>
        <p:spPr bwMode="auto">
          <a:xfrm>
            <a:off x="1828800" y="3676650"/>
            <a:ext cx="4271963" cy="3181350"/>
          </a:xfrm>
          <a:prstGeom prst="rect">
            <a:avLst/>
          </a:prstGeom>
          <a:noFill/>
          <a:ln w="9525" algn="ctr">
            <a:noFill/>
            <a:miter lim="800000"/>
            <a:headEnd/>
            <a:tailEnd/>
          </a:ln>
        </p:spPr>
      </p:pic>
      <p:sp>
        <p:nvSpPr>
          <p:cNvPr id="45060" name="Rectangle 3"/>
          <p:cNvSpPr>
            <a:spLocks noGrp="1" noChangeArrowheads="1"/>
          </p:cNvSpPr>
          <p:nvPr>
            <p:ph type="subTitle" idx="4294967295"/>
          </p:nvPr>
        </p:nvSpPr>
        <p:spPr>
          <a:xfrm>
            <a:off x="0" y="328612"/>
            <a:ext cx="9153525" cy="457200"/>
          </a:xfrm>
          <a:solidFill>
            <a:schemeClr val="bg1"/>
          </a:solidFill>
          <a:ln>
            <a:solidFill>
              <a:srgbClr val="FFFF66"/>
            </a:solidFill>
          </a:ln>
        </p:spPr>
        <p:txBody>
          <a:bodyPr>
            <a:normAutofit fontScale="77500" lnSpcReduction="20000"/>
          </a:bodyPr>
          <a:lstStyle/>
          <a:p>
            <a:pPr marL="0" indent="0" eaLnBrk="1" hangingPunct="1">
              <a:lnSpc>
                <a:spcPct val="120000"/>
              </a:lnSpc>
              <a:buNone/>
            </a:pPr>
            <a:r>
              <a:rPr lang="zh-CN" altLang="en-US" b="0" dirty="0" smtClean="0">
                <a:effectLst>
                  <a:outerShdw blurRad="38100" dist="38100" dir="2700000" algn="tl">
                    <a:srgbClr val="C0C0C0"/>
                  </a:outerShdw>
                </a:effectLst>
                <a:latin typeface="Verdana" pitchFamily="34" charset="0"/>
                <a:ea typeface="黑体" pitchFamily="2" charset="-122"/>
              </a:rPr>
              <a:t>冷暖</a:t>
            </a:r>
            <a:r>
              <a:rPr lang="zh-CN" altLang="en-US" b="0" dirty="0">
                <a:effectLst>
                  <a:outerShdw blurRad="38100" dist="38100" dir="2700000" algn="tl">
                    <a:srgbClr val="C0C0C0"/>
                  </a:outerShdw>
                </a:effectLst>
                <a:latin typeface="Verdana" pitchFamily="34" charset="0"/>
                <a:ea typeface="黑体" pitchFamily="2" charset="-122"/>
              </a:rPr>
              <a:t>气流相遇形成锋面，冬季暴风雪，夏季</a:t>
            </a:r>
            <a:r>
              <a:rPr lang="zh-CN" altLang="en-US" b="0" dirty="0" smtClean="0">
                <a:effectLst>
                  <a:outerShdw blurRad="38100" dist="38100" dir="2700000" algn="tl">
                    <a:srgbClr val="C0C0C0"/>
                  </a:outerShdw>
                </a:effectLst>
                <a:latin typeface="Verdana" pitchFamily="34" charset="0"/>
                <a:ea typeface="黑体" pitchFamily="2" charset="-122"/>
              </a:rPr>
              <a:t>暴雨</a:t>
            </a:r>
            <a:r>
              <a:rPr lang="zh-CN" altLang="en-US" dirty="0" smtClean="0">
                <a:effectLst>
                  <a:outerShdw blurRad="38100" dist="38100" dir="2700000" algn="tl">
                    <a:srgbClr val="C0C0C0"/>
                  </a:outerShdw>
                </a:effectLst>
                <a:latin typeface="Verdana" pitchFamily="34" charset="0"/>
                <a:ea typeface="黑体" pitchFamily="2" charset="-122"/>
              </a:rPr>
              <a:t>、</a:t>
            </a:r>
            <a:r>
              <a:rPr lang="zh-CN" altLang="en-US" b="0" dirty="0" smtClean="0">
                <a:effectLst>
                  <a:outerShdw blurRad="38100" dist="38100" dir="2700000" algn="tl">
                    <a:srgbClr val="C0C0C0"/>
                  </a:outerShdw>
                </a:effectLst>
                <a:latin typeface="Verdana" pitchFamily="34" charset="0"/>
                <a:ea typeface="黑体" pitchFamily="2" charset="-122"/>
              </a:rPr>
              <a:t>雷暴，春秋季龙卷风</a:t>
            </a:r>
            <a:endParaRPr lang="zh-CN" altLang="en-US" b="0" dirty="0">
              <a:effectLst>
                <a:outerShdw blurRad="38100" dist="38100" dir="2700000" algn="tl">
                  <a:srgbClr val="C0C0C0"/>
                </a:outerShdw>
              </a:effectLst>
              <a:latin typeface="Verdana" pitchFamily="34" charset="0"/>
              <a:ea typeface="黑体" pitchFamily="2" charset="-122"/>
            </a:endParaRPr>
          </a:p>
        </p:txBody>
      </p:sp>
      <p:pic>
        <p:nvPicPr>
          <p:cNvPr id="45071" name="Picture 4" descr="http://img2.imgtn.bdimg.com/it/u=467665479,1031032103&amp;fm=11&amp;gp=0.jpg"/>
          <p:cNvPicPr>
            <a:picLocks noChangeAspect="1" noChangeArrowheads="1"/>
          </p:cNvPicPr>
          <p:nvPr/>
        </p:nvPicPr>
        <p:blipFill>
          <a:blip r:embed="rId3" cstate="print">
            <a:lum bright="12000"/>
          </a:blip>
          <a:srcRect/>
          <a:stretch>
            <a:fillRect/>
          </a:stretch>
        </p:blipFill>
        <p:spPr bwMode="auto">
          <a:xfrm>
            <a:off x="257174" y="885825"/>
            <a:ext cx="3857625" cy="2362200"/>
          </a:xfrm>
          <a:prstGeom prst="rect">
            <a:avLst/>
          </a:prstGeom>
          <a:noFill/>
          <a:ln w="9525" algn="ctr">
            <a:noFill/>
            <a:miter lim="800000"/>
            <a:headEnd/>
            <a:tailEnd/>
          </a:ln>
        </p:spPr>
      </p:pic>
      <p:pic>
        <p:nvPicPr>
          <p:cNvPr id="45072" name="Picture 6" descr="http://img2.imgtn.bdimg.com/it/u=1013193075,3529953975&amp;fm=200&amp;gp=0.jpg"/>
          <p:cNvPicPr>
            <a:picLocks noChangeAspect="1" noChangeArrowheads="1"/>
          </p:cNvPicPr>
          <p:nvPr/>
        </p:nvPicPr>
        <p:blipFill>
          <a:blip r:embed="rId4" cstate="print">
            <a:lum bright="18000"/>
          </a:blip>
          <a:srcRect/>
          <a:stretch>
            <a:fillRect/>
          </a:stretch>
        </p:blipFill>
        <p:spPr bwMode="auto">
          <a:xfrm>
            <a:off x="4529138" y="900112"/>
            <a:ext cx="4286250" cy="2562225"/>
          </a:xfrm>
          <a:prstGeom prst="rect">
            <a:avLst/>
          </a:prstGeom>
          <a:noFill/>
          <a:ln w="9525" algn="ctr">
            <a:noFill/>
            <a:miter lim="800000"/>
            <a:headEnd/>
            <a:tailEnd/>
          </a:ln>
        </p:spPr>
      </p:pic>
      <p:sp>
        <p:nvSpPr>
          <p:cNvPr id="45073" name="AutoShape 8" descr="data:image/jpeg;base64,/9j/4AAQSkZJRgABAQAAAQABAAD/2wBDAAgGBgcGBQgHBwcJCQgKDBQNDAsLDBkSEw8UHRofHh0aHBwgJC4nICIsIxwcKDcpLDAxNDQ0Hyc5PTgyPC4zNDL/2wBDAQkJCQwLDBgNDRgyIRwhMjIyMjIyMjIyMjIyMjIyMjIyMjIyMjIyMjIyMjIyMjIyMjIyMjIyMjIyMjIyMjIyMjL/wAARCAHy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JX7p+lO6dTTONvsacT7CoGNP5Ume2OlBySKRjxzgc8UxDHJDYHp0qJsmpGB9ajYYOf6Uxi5IU5FQ9TyKk3AryOKiLc89KBCsoKkj+VVZIuTVgZ5NN25GDTGUwvFTRvtHFPaJcg5/Sm4GRn8RQIuwuXGW4q2ZAqjjJrOEoUY5/GnecfX9aYF4yDGRUZ5Pr2qqZjnijzsZ680ATs4AwBj8ajdiQB3qLeWHJo3DaT3oAR1zzn8KdGQODio9x6ZpwK+/FAEwYHrUoY4zkE1WX5mBHFTggDr1NMTA9SRUDEk/WpWJHPpUBfGaAGlsDnimtzk9qcxBHWo2HHtSGL1/KoyMADFG44zilyD2ouBGfcc1EwGeQKmIBFNbGOaQyAEjp0qReMfnTSMA/54py9OlAD/507GB2pnfPWnDpTAUDJ6f/AF6mRffFRAjjBqZD8uTgcUxMkU85/ClHX3FNU9OM044FBIwjHU0p7+nrTCc/XrTg3P6GgYm0elIRnmlLDnnvQTkGgQ3otN6nOKXOccc0Y5xk0xigKQc/e9qeuCOlIBjHHSplAwe9CEN2gDpRjPf8aecdcfXFOC55x2qgEUHI+lS7etMHynjtUqZIPPNNCBR2x+lShaYvUH0qZeOlUiWIByc1JkE5ApnBPGakAzzxV3IJU+6OT+VBXPSgHAwPTrS455z2qkIkj5IFXIlJAB9aqRDPTgVehzt4HeriSTIvHPWpkXjHpTYwMnOc1MuOPeqESKuacAo96RR6elPAz/jVXCwwjngCilIP+RRTuI4ocACjoOtJn0oxxXjncKBQ3PHFNHBzSFqYAR8vFRN3GKlzkZFRMM0ARnj8qjbipGPGKhbnimA3d7//AF6XIIPvTcc+h9aaTigCQEY61G4G7nOT0oDU4fMOKAI25OO31pV45/OgoKGIXtRcB2ecDvTSSDz396jZ8Hj86Xfxg0ATK3fBpSQRnmoS3T0pS5HQ0wJAMkZOKUjDccVGjZP4VIh3HFIBw69SeKfnnGKeE+Uf40hBpoLIa2Mc+tRHkZ96ew/CmY6+9MQzG5hSkdRjNPRcHp0pXBAwRxSAqc4J96Qc5z3p7jBzQFI6UAMJIFNycA04jKjJOTQEyKBjDg/jSL1xzTmT1pv3eM8ikA8DI4zzTgpzjHWkR/lxmpUGelUgE24GBQD27VIyYHt/Oon4+nSgQ9H+Y56U7zB09u9QdCfSl+tAWHE5H160qtz25qMNwKcMA/55oESjoDwaaemRSA+lLgn6daYABnOfWnqAT/SkHOM+tC8Y7e9AEgzngD3p69Tx2pqc5JzTx9eKoQoHsKkC5qME9KmBA6UxCEdeM/1pFGMdaU80qLkk0CHrkkcfXipTk8fjzTFyMg0/6/hVITHBDwcc+1SKMYPbPSkTGQSam2jPA+tWiWGemBTwOe9NCnPTpUqk8Y6+tUkIljXgd+1WoRt4qGIZ9qtD3/OrRI5RhuKsoOarpktgelTKMA1YiccHmngcjPPtUSnH09akB2gUCHcjoMCinYyOmaKYHB5PSlA4/CkAzinAV5B2iN6kGoycnjgU41G3pmqATd6U1mHI/WkzTSeTg80ANJ9fSo2OPxpWbAOetRuTQAm71NMJwOn60HP5U3ORzigA609SQcdKjGc8e9PHI560rgP3HtUbZ6Z60p6D1xTDyc0XGREY+tKBninMAT9KNuaYhN+KN4IwDSMhFMA4x1OadwJkbnJHFW4sZBHFU4sZ59KnUkDGaBlwsMZx+FI/seKrqS7AVYcALnHA96lyszanScotkLcimrnIx096VgCMg/WnxAZyetWjAdg7uh5pr+nfgVZ+UAc9KrScdKoRCyjB781GepqXOQOvpTMEHHvSAYVAHWkDdhSkccjg0mwEgkUDEJyCCKiYcnvUjjaMmo+SCR9KQCqvJA9f6VMrben5VEvAzj3pN3PXr04pAWvN3DvUbYJINRq2Bg9aA2SeKpCDpnHSpFAxyecVGM8YxTwOvagYYAOBn86UL607GfzpwGOtAhAtOwMcdcU8DPT0oxg5zg0wGAYz3pR7ijOOB+dKBn+VAhwIB/lS9MUig8E9OlPA5HpVCHDk09M4ANIoxyPrmpQBjPSmAg6HPapVNNA9vxqVV46UCEwd3PTtTlXgU7vgGlAyQR6VSE0OUY96mGePfFRr06VMgOBwOfaqRLHDn8amVfk49Kaq9jUqZ9eMYq7kksYyKm6AVGg47cVJ356datEscpINTK/TmoQD+dSIOelVcLE4+nGKkA6HFNVeAPap0U+nHSgTDa3oKKkxjtmimBwIOBjFIeeacB6/rSEEDg9a8k7SNqhc84qduQep5qE9TnrTFYZ1GKQj8qXj/IpM8YpgQupx9aiwasP3znr6VC3HPHtSAjYdxTDipD049abgZ5oAbjBpRnjmnYGefWl/Ec0DE5xwfwoK7qkUZ7YNN25zxn3oAi2EH1p4TC8U/ABxTsfLxzQBXbPQ0wjrjipSOTmkGMHGOKYDQcHkEcU4HIp2BjrzSom5gOeDSehUVd2Hg+UyYOcipXcsME9fSq7kK3LZI/SlVieD61EY3d2dE6qjHkiTqnHUc9adgZ4Pemqc8DpSnJPTpW6OQUsSR6Uxm9elO+6M54qLdliTTEIMZwOlNbIP0qRMEmnFNynNICADqDSkdu30oYYNOxkUDI3G5ahAwcdjU/IHtSIgLUrAiMrimkZxj0qdoyB/WmbPm9hRYBhXApAtTFM/SjZxkUAMA2n2p4Az1FKQO3anBTt6UwADIz69qccD0GKaD1GKCc0xDg230NIzZXqKQA+lB60AAOSM9D2qVOnAqMDPJqReMU0Jkg4/woHIyB+FGaVME5/SgB+QKenPWozT0bn/AOvTETKOnPApwbHPaombaenGaTfnNMCZXBaphwM9qrIe+ATVyMFhTRLFUE9/0qVRjPt0pgU1LtwKpEkqZyB709QcZPHHakQZ9qk6YwPxq0IkUYGaepB4zTFOalC5HHB+lUiRyDJ9PrUyL70xVJ5xU8cfOCaq4EsfI5qZOMA0wRYUCpQpBx09Komw8A4FFOAxx/OigDz/ABk01uOKfxngDJpjcj+teWdpCx4I569aiJzzU7DJH061E4wc0wGfUcU04HAp2O/rTTjJBHSgQ08kHvURH41Lt49KZ3PIx16UhkRX0pmMHOOtWMZ//VURXNAERJycGnAE4oAI9akXgf8A16AFUgCggkHHekI5FHQ+9Awwfp7UoPHFKvP8qUjC+v1oAibk4pNg6Y+tLgHtRnnPamIXbkY708SKkTKPvkUAHBPp3oEeIwxzk89aiTu7G1NOK5iuQc05c8euakMeM5FC43dMdwTVoxb1JY+IwR1p5P8AF2psfAxSswZTx096tEjGJPXpioz1oJFNHI6HFMB6c9OtSdyKjU7RUg5xigBrrnHelVMZ9af3z605lwpOBz0oAj2UxYznPSplBI6deacCBxg07ANMeQPpTDETxVvaD2pdoCn2oApGMjr0pNnTJxVhgCTgVGOvAHSkBHt28daCQARUpA6E0wj8qAIjxTQuCT/SpMc4wcUYBHXrQAAgcUbQQTTeh/xoGTg/nSAeMKODmlUbicim9QDUidM80wHheeBTlA46ilOBzmlX/wDVTEIxBNKOCKMc84pQBnB70wsHXr/+ugA5pevGOB0p6px70ASIOmKtRjgZBqGNc8EVaQqo61SJJsA8Ypyj60xBnuPapc7VHqaoRIucDihic8YzihScY7U3axO7HFNCJo1IxVyMfLzVRcjGBxVmLLDnrVJksmHUA9KnXAqBecZ6VOoG3rVJisTK2RUvtzUSKmfSrIKFSTVXEJuPfINFOJXPAOKKLgeehSPrSOpAyKmwMjIpjjOfQV5h1lftUTgjtVg9O2KgmAPrTEQ/w9KaaeeOtMIH5UDQnfn1pp64x19aMkkik69envQAHkkU1unFPA+emue1AyPmlxxjvSg54py4HrSEGOPxpmBnvUwwehqIg5BHSgYoODQx4wKFzjmhgCOcdKAsQE4Pt7U5OeaNuTgVIi4AxTvYaTexNEimPaT94gYpzrtyB0HFJFKGnGz7qDk+ppznON3rUw1dzer7sFEiIwDnFRNjOfeptmTxSOhCjjtWhzESsc8HmlZiPSnBfbrQFG4g/hVElctyfbmlXJ7fSpSozimhQnXg0xgOBzToyc4pDlhQnBoEWAw/CpF/eDApiICeDxVmJAAPpTQhNmFwcUjIvbqKnZdo5xTfLz/SmAxSAOnNNIz9DUrDHAGTTFXjA96QELDjimYweas7MDFN2c+2aQFdlwKjxk+mKnkyTjHvUJBPGP0oKQ1uCPWkHvTyvOabtIoAQAc/lRtIqVF/P6U/YOPSgWhDjIz6dacowfcUucfjSc+tAx4PTgnvmnDOeO9RjnjpipACeaBDhnA4zS9D6cUzOBweaUHOM96YMl2/P1xUqKRk1EOBmph0zmnYRMqjI9M1PhQemarxj1NTrnHNNCJFYD1qTfznj8agCn14qRVzjJwKoRMkvGCKmUnHSoUTHpVhRnAxjtTEJnjr6VNGSF9KYNoGOlPUg9DxVIljjI2cg1PE7EYqAEZ57fjUqnHTqetWkItxn5huNWUPHJ4qnHVkdPpTsSSk5NFNKnPWimBxTA1Gw+U1Nxg+9RnoOK8u52FdjjIJzmoSPap3BqMjrimIgZTzTGU4461ZdAATzUTJzTAgIwcmlC5GKkKdRz649qNvPSkVYjxjOfrTGG41MSTnjHFRsCefegSIwnNPK8+9GeelOPC0DsIo96ayY6mnqOOaHIxgg0BYhPAOODTC2T0p5yTzUbfrTAUHJPGPWpwMR8dWGF96ZYQi6ughOB3yauuVEhdgAI+APSsKlSz5Ud+Ew917R7FUJ5EYT+InJpu4t+NRuzSOW65NSRDABOa2pppHJiJc020SoCrAmnsVx1+uKkKjYDwOM1CV3E4NaGA3gjGKR1wvoe1P2dcfzpPL3cZpgRhQBnr9aY+Dz3qw6gAfSo9hJ4x70xDBjbinImW9qcEz709Y8/h60AToq5x3qZeCBTYox3Gam2DOF6dapEj1jMvBqb7NtXGOR0ojXkcmrYLGmBTW1yMdTU0ViOCeD3FWlUjmp4l+U5JoSBmbPY4yVGaoyx+UPxroyqY44zVK9tPNUlThvSqcQuc7KwPemIoIqZ4JMkEEYNKkBIyc471nZlXITHxxUYX5sEcVe8sc4FNaIN/hT5RXK4O0dBTC3XOasGIk9OKjaHIycUrAmQEg4OOtAJJAp5GG6Gj5R0pDEAA5HWpcErUeBjtUyAd6aAbt6U4Rn1qYKPSk2ke/NOwhuGBwalAyKFXd2qQJgjFCEKu7oOlWUG4Z44piJz3zUygA59uaoA/CpYxkH0zUZ9O3tUikdB0oJHcDin7zgc9KYF5yKVV5NUIfntmnBj65qMLjH51YRMgcdaqImOTk5PGKsRJkjpSRpjirkcOFxitkRcIkAAyKsAYHI60KFBqTIB5xTsK4h69qKUupOcUUWJOFDA8Z5pcc+1VskDJqVG4P6V5J6ArLwfpTOOPSnMwxg96YeelAWGGo2HNSt0zmm7c00FiIjHQU0kjn8/aptnPHSo2GD3oCxGeTzg8UmzIzjrTiAD+FM3YPtSGNKc/Sl28U8Y707II4/HNNARY6j1prgVKMdelMkXPagCsxwv41Fj5sZ71O0R/A0+0snuLhV2kjOTipcklcqnBzkoons4jHHuIwz8A57U+8QLEqZ3Enk+9aS6YyYYgkDt6VFPaHAXbwTk5rkpv2lS57dePsMPymTHHuHSpxARjI4q8lrtBHcUGHBHOSa9A8BlbAwF5FN2Y9+KtiE54HXvQYMUxFEgjpmlRD1B6VPsxnjikUKQR0p3JICmTg00LtNTMcHHeoW49/SgBxUZ4NPVcfWmKMpmnrwcdTTAtIoA5PTrUi4A49aijzkqaePX14qkS2WUIUVKsnr6VWQnOfep1GSDiqsFyyjZAzUgc7CRwahU4Az1pWkwCM1SQrkyyZGGP0ppYZGTVZpcknFSxDzAePpVEsZNErA9zUaWyAcjirjR4Byaai53e1PlC5A9kpQFelVvsnzcdK2mA8oY4FRxQFyO+e1PkJ5jOFqvU+lU5YcHAzj6VuzQbOelZ9xH3x3qZRsUpXMaWI7uB0FR+Sd1aRjzximeUo6DPFZtFJlDyvmOeoqRFIyT+lXDBvOR34pPs5Xt0pWKuRbD2pVj4561OsfHNOKfNxRYVyNB2J5/rUwQdv1pqrTgdvQ8UwHhTxT8fWmA8D8xQCcA9KLCuPxgk9qcvoOlRls9BQPrVWFcsK2RgdKWmKcdqfk+lUkTcVcE89cVbiYkAY6n86rLliMfjVmFGyMDPNVFCbLsEeMHFXoxgdBVeEbQBjg1YJznBNbpGTeoH+tIT60mRQe/WqsTcaTzxRRtoosBxON3pkCkKke1HQZp2Sc14Z6ZGW59BSZxkk05kIGR0qJj8pz0HWhsdhSQfrQOcUgGenSn49KYhpOMn3qN/X0qTHekfpx+NMCqc4xinBP14qUJxUhTK07gVdpxRyM5qdl5/Gmlee1FxjVHy04rkU9QMA0hJIIFFxERTPpW9oVsqI0r4yRxWMAc81uaehWDr97t6VzYh+4ehl0U6t2W5HWGFmbknmqTFZQDinXco2hS3zZ5qFGGcgdaWGpqMbmmYYhznyiiIDsfWgRpnJ/LFTYPH86ABt5rrTPLeg3ygwyAM0yaPIHtVpQQCOORSNEMH39aZJkSR8ZFVj8oJHr1rUuI/lIHWs8xEcGmhMrMTknmlVCcZ6U9hg4Penrg54/WqQiNUGMAd6dGnGePrSgE9amj5BGOtWkTcUJgD+QpVzj1Bo7EmmqxJ6VSETLu696swgY557VWU1ZU4IIpkksmAc4wcVXdiM4p0kgJxzUQGQSKoEKGLA8c1btsj6iq8CHcCelaCKoOe5qokyYMOPSnQxgPkfjTjHuHtVmJQqDAzWqRFxfLG2pbaNQ3I6DpQi7h0qzHHtwccmrSJuV7iDcDxWTLAS2MV0LgHvntVSRAcYHNEoXCLMF7U4JUZqDyDkkjHpW9JGBx+dR/Z0btWLgWpGdFANvOM0ySHBHGCa1lgVORyKhuY8kEDilyD5jLaLB+lNCHBq2wx29ajxk54qWirlcx9BikwNvTtUxGDTSBzj8amw7kJJU0oJPHHPqKRs7vajv+FAXHYwRUig45HNIiZOccVYSM4xVJEXCJOMnrUoXjpmnJGQcVMEx168VaRNyNUAqzEABUYB/wDr1YjU/hVpCbJlJ2jJ/Kp0JwKai8VLjjitkZiY/GjGTjNLg8daUj+dAhm05PNFPwfSigLHn7E568UB8hsMAwOOab87My/IFC/K386GISPDjgjkDq3tXzkqquerYkQkx7s7gAeneoQDMAAWz6ZxxUDSkQLGV2ttACjv7UjzNbQ7QjiRucMP8KjmbYFuNNi7RnA9TmpRg9OnSoo5kwiMAsjDke9WDHzx9a6E9AImHJppHy8/yqQjjmkaIkGqAjz24z7UvbrxRtIpWPHHFMERk96bTuv4UY56c0gDjoPwoDYpppp6569qYLctQW4klUBuCeTWutxFZ70DElU44rJsAHn2kcnoavSiNWnyeduPxrhxD95I9rAxiqbkjNkuWklZs8GpIbjjk5qmcBuoNPjYYx0P867IrSx5NVtzbZrRT7gFz+tSB/mzk1nRH3q8p3VexnuWY5OnrUw5Hv3qnGeozVhGwOelUIZJHnNVZo8Yx0HWrrMp/Gq7jPFMVkUJIQTk80JGMHgcGpmGen0pApU8etUiGhFVTn19ad5YUcjikxg+59qXLH3zWhBFJjoOtIseevFSBcnP4Yp2MdadwsNRcde1WNwwBSrHnAxSle3tQBGyZb/CkXjrnFPAIcjtjFDrt7mhCZLHxjb+tTqTxg1SV2DYyfoatxHIzmtIsiRfiOVFWAPl96rwD5RmrSD5cDvXSkYsfAMsMVZ5P61FGNuKlBI7ZrQgCCeBnioGQg8E81YHfHX3oK80MZUMYZO+ai2HORV8Lk1G0Q5A/CoaHcr43AcdKgljyD6VeVMHmoZo+479qloq5lSx88VH5fQirciAN0qE5ArNopMgMeOcCo3jz2AFWTndjtmjZk/0qbFXKZi+XqKYsZq95YIpDF27UuULkKA54H1qyi4XjrRHFk/1qdUOAf6VaRNxqoMjsM1MFBU03yyasIoHyn86pITYxUG7/EVOoA6DpTMY4/pT1Q54qkiWyWM9j1p4yD1zimAelPB7GrESAZHSnYxn07UKAR7ml7mmSMKnPQUUvJooA8xnZkmjPlbkKb9q8Y/z1pssqsqbWZnk/iPb60PLcyJ5WQnIBU/xD61YtVdVZSFUA4wOor5anG+56xHas0hcPsz0Vjzn6U5rVmdkZsxnuecn29Ks+THnGwcHPA707610KCCwkEKRRhU6DueanXjNMGMVIQNme1aWsFhrgMOvPNIq7jR3p4xuNAxjJ8uKjdOOn6VaI+X3phAAyaEJlQrg0nU1I/JOOvWmgYPQ5piDZzgdDSFeCKduPf8AOkJ70AiWxXbPyO3Srb8wOSM++KistplyTjaKsNKq2k7EAgdOa4q38RHtYPSg2YMvyyHnvTUfLccGnyncSRzzmoQGXtXbHY8eesi7G5HU9qtwyYHB5PYVmqQoHep0l24HY1RJqKQ4yuc0/dgfyqlA53DnirjjcoZT9RQhMXzB3IpkkoHANQk8jB460xiGOasm7H7+aUcgjvTFjO3IxnvTlznGapCBQT+FSLGQRTgvykGnZK01IVhwjGOMe9NK4PI4z1qVGIHPPvSsAcEnFO4hikEf0p5XIyRSAAdieKkXhccEVVxWIdu0knrQ5AB7g05gQxyRxUbsuNpouKxCxI6etTwPtPPfrUXHPFTRjLZ44NVF6ia0NSEhlHNW4fvdeKoxj5QR1q3CSpx6+tdMZmDiXAuf609Rxx9KYpyOpFTKpGOma1TM2hoGOxpeCM4pfSjGOPSmIQjIpCvenAA0bupOKTdhjNvX60xl3D3qXHOOvemspAFJajKM8XBOKolexHHathos9eM1TaE9P51DRSZSC889M0oUg59qtCHJ9s+lNELZHHFKw7kGz1pUhJPU8Cp2jI49KNpyODRYBEiUYqbYMnvQoOPr2p6g8GqJZGBtbpTweaXBJ6Z5pQMHmgBFUkmpdhAAwPalAGOnGelLzTQMFHPIp+zPXtQtTiMYFUiRgGMdTTsYpQuDSlaLiIwtFPKnPSii4HlKjecv5aEksxY8j0xVlZUjlKKVZ2/DP/16rwiONY0jkEdxyD5vU56Y9aspYTRyFmEc+cH5u1fM07s9Ys4PIxSAfl71OU9s03bwAevSulDGqMEAU/quDQAMGkJweBTAbn5h6U4ZBpB34pwOTjFAEoIxj9KjcYx0FBaml88H86EgIjyc9KbnAIxzUrjA71XdiD0GaomwwMdx5zSl8f8A16Y/X5R9ahJZjjGPxqblJM1NMAmMmcYxjNOvYnhtNpBwW6+1Sw2/2ewVsNk8nHNP1BmNpGc5B4wa4HPmrH0EKSp4TUxVUdulDcHgfhS4wTQMj35r0EfPsaBnip40B4zTI4txHHPerUcfT2p3FYkjjwKuw8HBPX+VV4xg9qsrgZ9aaYWGSwenQUwRjOCBV5SGHNQsm1vammS0QiMZ6U5IwMj1qZUz04FSbdvFVcTICD+FNVe5qcpzyeKaflxwaBDOn5U4kEcetJkHnp70q4LdaoQYH9aUcjA6UjDn6UvYYpomwSDqR07VVclmx3q0BkHPSmGMbiccVVwsRIhGGPep0UdvwqMMAMd6sRpzimmJouWqk44FXYY8yAntUVtHxnpV6JcEZ5reBix6x4yTingcZpwGQMUu3n61qmZ2GdTxxxRjH0qTHHv0o2jrT5hWI8cDNHH51IF6U3Z145qeYdhMH3oxn1/OnbaULxRzBYjKAjmkeEHJAqwBkdBShcDkGrTQrFFoiOMCoymB93p0rSKAjtULQ5GaQFEx8mmmM4GDVtosNwPxoMfOMUWGVdo78gdacOnrVjyM8c0nlkAcHigREEY84xQY8cAcc/jVlY2H/wBenbBtFAFcLTgmR+FSCMj86csfAHWgBVjA69M0/BAwD+VOxwAaTkDP6VQhABkZ9aB2xS4z680YPpRcLDdp/wAiinfUj86Km4WPNbZIpkSRlU7eFLckgd6tbg2WUg+4qC208rEvmnJB3Z7n2q2sQUYVQoHavAgraM9UYpNIcmpNmDnHFLtz9PWtUBDt4z+FN2nIqyUx0GDSeWcZzxQBDsOKTGO1TgdfU1G4OcjpRcCIg449KiJ6ZHX0qVm71E2ADTQiMyFTxyO+aYBvOQaUqWPoaTYR/wDWpsBNhB5GBUTAAjFXYwCMN+dQyRYP0qWWtDp7bD6TAwHBGKz9aVYooSBgn0q9o4DaMgJ4DkfSotet2a1R1+ZAOfavJi7YizPopy5sJZHOBSeT060u0Z/Wng4HSkzxnivXR849xUypyfWrMUg71CD7c0bc880wNBHVjnrUxYY6/Ss4HaRzipt7Fc5/KmhF0Nt/i5+tSb0dCTjNZ6sTjk0NMVIpiL3mBVxxSb8tyf1qmJDIM8ZpyBmJxngZoTE0Xtxx04psjADP86gV2Lj3qVl+UEsDnoKHJIOUgZwBz1pVkAHTjtTJioO0HOKYflAzkE8/hVJktEyy5zTwRxzwarqwTHcClZ/kDA9+Ae9VcViyDgbs59jTgSUHTmqocnqeP51MrMACOme9O4rAF3ODirluPm5FRR4JFXokAII49apMVi1EDV2NQR3x2qtCueOKtRqRn0rWMjOUSVQcYqTbn86RRxS9/atLmdhAOfc0vQdKPbtS46Z4pphYbj6UoQEZzS4J6UYzgYpiYbVGaOnPHtRg/pSgY5oENzS54yaXHP60uMHgGmhDTnNAHTPIpwBIGKUKRVIViMrkE4oVQPvDp/OpcHGfakCk+tUIQLn0oKZPIHXH40/H1xQf50CsRhM0hjBzjp3qXikzzx0zxSbDYjMY4oCbfSn9wKXnjHbigY3HHbrxRtwB0P4U9QeKTBxmgdhNvTn8qTac/pT+M0uCME0rhYhK89KKkKjNFAWZ5bNq8gtleONFYvtHmHjGetasKqIt+/Kt82SwIFQyWtm26O4RNsg+Rs4Hvz9TVSzhEaOoV2nI2hsZQgHivCVz1C9G/n79ikKrYDHoakx61YORGobbuA5wMDNMAz1BxVoCAcZFKehxUm0dMUwgZI6mkx2ITksD6U1geMVYKgDmm7c/1pDUSsyZH4VEynaPSrjIBnFQyL+PNUmJpFYIBxmnBAOKdwDnGKUAAE9qdxWG8DGKbkcggfWhup6YqL1GeR0pMDb0W72QzQFQYx8w56GtF282xmQHqpxWRocTSXbKF3DZlvpWtEMsyOCo6dK8vEJRrJn0WC9/DtHJlPmOPxpu3ccelWr2EQzuiHIBqqOG64r04O6PBqR5ZMdygo3ELzSspIzn8aYxwprQzY7zc8e1TxSHo3PrVMlV5NWInBPPFNCLqEYLH65FNYK7cLzio0fIxipUUv0xxzTegDlAyFPHNThI3DsCQF689TVfjzAGOOeanYKQzoykfdIH86yqTUSkrikhtud4Ve/oaAwWQxxsw4+YEZ55qDzNyq+8+X0weADUNszxJMF5yXwxPXFc8pN7FWsWvKDMGY4XoCOaY6l8sDxkAAdqJJFVYlH+s2jcOw5qNJvNQukZzEwCYPHB7j8TT9qxWJHhPnJujXH3cA/hzTpYixQKuJMfOM8D0/TFQwyruLGTezOS2B1xz/OgzGOPKJncCfm6joP6VaqMmyLWxFI2AZQcnP3jUsZVj93p2qFP9SuQGLfPleB9KsQIxTeB+8JwFxVRrWWonAeoCvnHFXrdgzY6elUzhT1BPOakgkCuDnFdUZJ6mTRswj5hVlCQcY4qtE27GKmzjjtWyMpFlSce4pee/FQqx60/JIrRMgdkj3oLHFNIIA9aMEHFFwQ4MSB2pQcZxTVU808KfwqkyWhQT3HBo39/enBCR2o8vjkjNXckaHOOgpQ3PtTtg20bB19KVx2GA4HApwPal4x04pQFz0o5gaGkn8aX0yeKdgD86eoApqRPKMKFh9eaTaOfSpwMjrQQcA+9XcRBs565oC8dTVgKSOtGCKGwsVwp5xShSCeOKmKY4yeaCmOlTcLEW3j60bOuT2qby+egpQnH0ouVYgCc4OaXZjt2qbZ+NJtB/wDrUXFYh2j3oqbGe1FMZ52ljDFE8YBKuxY7vrmootPRJHkJb5zkKDwBVtn80KOQ3XHtR5jEqNoyfWvDuepyiEYKr1AoxwOO9OPHJ/Gl9qpsSQwKDTHUhhx7Zqyo3D6UjR5wMGk2VYgxnrUbICQBVloiM0wx9cjA9aQJFXawOBz3okgY9KsqoBBqQEMeR0phYy2hPpTJI8L6VqOgHOOtVJ0+b1xRcLGeVPIBJpViOT71O0ID5HFPVPai4WLuiExX3TgqQTWpcL84ySDnrWfp8YNyrseh7VpyAtIQ3XNeZi/jR72XaU7HO30eLmTGCC1U/LbNbd9ZfM0inIb9DWesYyd34YrvoTTgjysVTcajuU5AwGOtVypYmtKSE4/Hiq7RhGAPqa6EcjRRdDn271LH065p8mCeOKhY7W4qhFpHAFWInUPnjGOc1nqSByeKsbHyqqMkjK+9ErNCLJMYlUeYpPoaVZJIEYoA3PKJyVz61S88oyFFO/kHKj8KmnkEcaIJmSaQfPleT6g49q5qq6MuI6R18rCgthsY6Ac0yzkLWEsBPIlbI698dar+es0ro8m1T2xxuB5FQJPs3sq+W2c9TyCc1EVoNs018mQZkDgqR8gb0J/IVPCqiMsBAqKp/dsxUkdcZz+tUoIg1ncSTbmkI+TacZPb9aWIFyYpCV4IyqnlumaTjZ2AtwCYhZ9gjiZzwQOOKfcPuaMwvvQ5JIGcDINRF2txBEJPMXYV5GADjjnHWorG7jiRYcn5o9wDKeB357Vm273BI0mkcoH2/MD8vb5fQ0kdw8i+cVCRgfKwYHd+FRyzRpGHLAq+MqDntVa2uZJxEiRxhpBuGOBjJ/nTcGFzQ8wmTbg7hzwOKVWdiAW789qYsgUYc7RgknPpT4QCA79W55P5V10pdDOSNq3U7F56jriryZKjI6VTs+I14GParyjgetdikYNEigZ4+lSgAiol5wcc1MBgYx2rRMzaFCZ6+nWjZ9aXHXH0pRz3qiRuMEfrTgelL3zRimJgDxTsikCnHHQ0Y4NUAufrSZHPHek2scc05Yz3oAaSOaM89KcIz64pREePm+tFwsxo+nenjOelKI9vU1MFOO9FxMiGfSn/AFqULgd6eIyOQKq4rEAU9hTtjEVNhsE9KTB4OaLhYjETZ5pwiJySeKk2kc9aAOD2zSuFhvlgZAPNBTHNOCn1pQhPBNK5Q3y+eRTTH2HFTbeM5OO1AXjAp3FYrmMjvRVnYfUUUcwWPKpCEJZmAK4GR0FTRs+8MACv95up+lU1f90sZcKSxOSBk1fXlOM4HqMV46sz0xxIJ9aassbEgOpIODhhwahuJAkR3PsAHJ6Vz6XKrLHIYN0xcsAGAJ+o6fjSuK51K8Pmpj83pWXbaktxc+R5Tq6puY5BUe2auxXPmozbcAHAPtRcpNEh+WmNgjk9aZJJ3/KoRKc89e1NASdO1TRgbeRzmmLyAT9afu65+opjGyDcAOlQSJzz2qY9QT1qFyC2ehFFgK8gB5FNX5SPelZSzdePSnCMgDODj2pWAs2lyYLhZAgbHat5BFdRebGcFuvtXNk7cHGcVt6Gd0cvBIB6VyYumnHmO7B1pRlykk0AEEgfpjrXPFQW5zXbyWnn2siEcsuOlcbLE8U7RtkFTg5FZ4GpzJorGy5ncjYhRjjk1VuCDHnOanlU/hVJi207iT2r0kecypuIGD+dKSCnqM1E6szkgGnwxu8irgnPQVVyABXp2q86JLENpeSQD/WDqhzwAKbHaxEqWVhzllB5xnHX86j8lhONisiFgeRnAzxms5zUl6DQwwqu5DOCHXHK559RUlvHGI1WWJpZVYLlAcAbff6U+SdINqiJdzOdx2gADkdR71B5gQTTkO/y7FEYx82ODuHNYScpIq1hJ1ZJGl8nY8gyAMEg+/1qtHO1xLGZY2898btqkAAD9anMv2WCJrm2MzEfM24c57/hVWyMjTG5HmJBglBvyMk9s8YAHpVLVakvc0JWLRlfPaNhwAF5akkFwGjjd2AJ55x1pLeYXN5FFcKBsBffsyx9BzTJrsCcS25kAkxGo25Y888euM8VLeoalmZZlh+XEiwLuHIYjHXnr0qG0iEtw7yxFo0CKGIydoyDj0ySPyq1q2yw0+6uBnz8bSVU/wAXGPaq9kJUj3DdhnZmJIDZDHIwe2d350U9dRvQm1B2ZY1SOTJkGzOFzwQM+nNXGTyVKxRRjy+RhsDn0qjPK8jBjOqkSDbGp/ngeufXp1rRjmSSKO3WOQswGHKcEZ9aqUtbEi7TIis5y7jaO+B3qxEw+VEBwvAOOBUP2giRmSMk5C+wHrmpLMj7Uqs6tJISGkX7qj1PvT5rBY29OwoJZ8hTzzWqicLjjNY+nrA3mSSFSqc/Uj+da8YaXO5mER+6BwW966KVRszlEsIgIwakEYPb6Uqj6VLjH5c10pmbRGEB7U8Q9Plp+B1H4UvfrT5mS0N8gHkrzQIuegp2eMUbuSRVcwuUQQkdhS+UD9Kfn6+9G33wMU+ZisR7B0/Cl2jPOKk29z1zSEHkH9KLsLDAoIxjpRxnIAJzTsccUoHHelcdhoHPIBzUgQY6AUBQe5p4XjvVJksQYBx7U7j35pcCm5XdV3IsOPTjFAznt6U0uOmeKNwGRmi4C4pQpOOlJv5pwcZ6UABB/LtTtufpTWfjABoDE4ABzQA5V4HHFKVx90UoJCAY5ApQWycdqQxgBxzRTWdge1FAHk0CotgJeHdUz074qvNq0SFcybZ+Qqdc/hWPYyq9qJPNbfMm12dtmFHGAPXFQPastwkr3UvmqQYTw5PHQ9xXkNnfc09RVriGN73gFfkRMsw9+Kpn5JreO2gLlyA/mrgkfT2rR8+aOM7EaeNl3GaQ8R/7o9qptcebMt4iq7cLlG3Fj68dKVhbl+KzFwiESpGqtgqo2/8A660rbz+jBfKAwuQcmsu2gZijvL+9BPJJ6Hsa2/Mxtj6nHJoW5pbQayk54qPyiVPFSeYAcHmnBgRnI5rQRFGpBAJqVkPGPXtUZcq4wKlzkZ6CgYzbyQSfaq8inJAFX1Xg56VFKnOP60AVAuB8x+lP2cZzxTjGSvp6U5Vwpz1NFxlc8Dpmt3wyyxXbRu+A4496yQOafAWW6hIOCHGKyrrmg0a0XaR3InXeyHqO9cvr67ZklGDuPNbkMhkIZl6nqRTNS06KaPLcnsa8bCTVOpqd04XjynHbgRkiqsyAk7avXUbW0rxkfdrPLfNkDk19BF3VzzJKzsyExY5I5xxTGBRgwJz7dqtDnOfwqJwHBAP51ViGVpJDErc7nVgwRgOV7/zNTR3ZkMskYAcnpn5QBxTZYokfzZJN5I8vCDqOv6VFBhNpUjY4KnC9wTmsXBbjuOTyo5k8xHzGSTgcYOT/ADqHzg6P9leQNJn7vDBqsXds0jo6uUBj25H1zzRciS1XO7GepHUj6+tRGVnYGZ0c6iEQXbMXHyszDbg57n1pbB45N7ZSMbTGq4Y8/wB7kd6hjO27eB4WaJsMVkHUjoTViGAIXlMTRZlPJOVb0AHYVTRJpC5aNfImMrkEbTj5jx/D/KqTeSZbeMqzqWVpGAwR8x/lTY0+0PbyvG8eHfjkbSDnnv0FOaeKGIsm6N0dP3qDI68Y/EVnyW1C+haF5DvLrmRpWkbZn7uDzkH2NTxeVDoTs0zNciJncr1BYElfx3H86yrcPJcyIE33KKYi54zvI3c+uB/OugZG8uaIIxJYkKG4GMZOfrx9c1SSirjTMVJ5WjDuvkq4Uuirt7YAz68Z/E1rWm+3tF81ZfNlAEK/3R2PX8c1Us7AJHGZLmWXYzZ29C/oK1YCLGOOIlnvJSd8f3sA+voAKOZPVAMgkSMKksoZUOHaRgPzq9NaWiRLEiiTeoZmVsAgc8getMtLGIwmSQoSGz8pBzz0OegqU3CRGKWXALsSQB0QZwPwpu1tRJO5NBB50igq5HAbbgbFrftIwASjyOO249MVzlrK09whLeXaSvucZyXHb8K6uIoyjYDt7ewrShFJEzJAO/5U/BGKRe3t2qUDjGOa60YsBkClwc9KODQD0ycU7gBGe34U5RkHn6Um6gEA55/CmhMmAwcnFPBB79KgLkngDNAJOeRmqJJePzpjLTTIQfvYNMaXOcHtTAfgjj8qBnJOaiLEgdfzpeTxxSC6JgQDy1L5oAA5qv8AKABTiygY74q0SyQy88E0mSW69RzTBJj6/Sl80+lMkkVT3qRVA61XEp7igu3rTuFi4Me1GFI/Cqgc44p6Z3AHGKadxFnaowKcCq45/Go+nTrQ5IHQUxCmVRyMntTGnz7ZqI8+lIF7/wAqqwmxxeikxRTsK7Pms3sk14svl4RV+VD05962bPzLx0juZYopFOUG3gisEhIpAkhLRg42g89KvRtJMUzMtvFGcMc/dFeEz0Fc01u7p4JLS0vHliQ4bEYBA9F9qdDZrZGOaCcwxniSSTgsf6VVZEt8wxXbyxDkBBgnPv6Vd0+1ll2vKpAJ4DjdgU+haRq2oSIEITKCcl2bNXTI+1SDtXqx7mq6xqqBeMDoM4pHZ8DGMd+aSNCZZd2ec5P5VIr5Xg/TFZqsw+7zye9WYmxxnGOlUmIuoQeT1qdG7+lUkkweOeas7l4zVCLKn+VDEE5poZdoxioTLtb2oGShc9+lN7nNCSjPXimzMoG4GkykK77RnApkEoku4TkKA4z7VRluCflzTYpArdcA9aTjdWKi0pHoBfLLtwR7GtIwM0KnbkGuW0e/haOKJ2w44A9a7GK4UQIOCK+dxNOVOZ31Z6JxOD8RwPFdeYVwjcZxWDt3E4HHrXp97p8WoxvG4yjD8q8+1Cyk066eF+QOVPqK9nBYhTio9TkqrmdykBt602YoZBgNzwQOlPZtw49KjYbhjOMHj2rvOYRkOw7F3sw42gHB/wAaoQgtbhySZGJfGPunNWSpDcZGemzufpTY18qOVd25nbeAONoPGKzb1sKw0u8rQCEBXYkEE/dJFPBZVMZZuDlw45JqvJGBPburctJtcd84ODU5aaLMZXzCvzbmOCQfSpSSYGXcJFFfs9zkqIyy+p7Y/Ck0sxxac0yGNvvZZhwhPbB78VPcjzPLZyHDBkB7rkf/AFqzbRbgrcIMmePDFSP4T0/rVSRBsaWHitkSNQ8j/M3BJAPJNOvxE7LBHG0bTOASDwvpTpFeKIPCAisNhZvvLkcEVnzTLLeJkqB9mZGZjjaSccj14NQndjLdpPbm9fLl5BhmAH8bdMfh/OtPUV2W7WTSPFcXBAdkGQnpHn9TWPYzRwX9wyK7OHzCBznAAH5DNXxeRXt1C5ieRopMeX/ekI4P4Dr9aU3pZDNEzR2cECkqIokCIo4y2Op9zVyxg2q0hHmSu3zbQTgehPpTrfTlU73RHmfClnGcL7D+tXpfJs4I/m+ZvlUAfe9se1NaR1GRyyssjR4RVVdzHpgdgT7kVmTXwnmAdShl5XptwB61Lemdo5o4xGJixDO4H6e1Q6Pp1rLO0ss5DA7NmCc/TioVpsTujTtrRJ3TyJfIbnc7YOeegHp9K6KzieBAstwZMDAwMDFUrOKNXVI4XbYp2sx4I/HpWikUxly/lrH6A5OfeumEUjOVyx5gHaniUdhUfle4p4Tac5GTXQrGbAyDPFLuJ6dqUoByT+FBUE47VVkSHmY70eYM4zmk2ADkn8qAqgc//rp2SBjt9N3fnTgF7Zpdq+hx7UXJsR7jnpRk/wCRTyBnPPSjgdqq47CZ5xRg7acMZ6HrTgRg8c0rhykYTjrTwo+tPXAPSngr1wKq5NiLYOOKNuTwv61PkDsOtNyM5FFwRHt6gjFHljJqTPT0+lGc8DHrQA3A6ipFIHQYNAHr2oxnvQFicHJ/+tTGJYjjBphkBAx3oEvqe1WmS0Gw4PWkCH3p3mYHB6UhdhgVXMTYTYaKPMP96inzCsfOEVky7TChE+eQxyFHrVq4lijTzLgxeYoxtI++PwqpJHJaCL7qpIdp25BYe9Nmihlch5FzwuGfpj2rxrHoF+2v41O+BVeSQbUjXAxV2xvzHcASNmQLjYDwvNY9lBbSF9ofaMEEjp61oK1vBJgYXcOOetJopM0kmaa6y3IPB5/SrZ4B3MNoHSsIT+dMqxozL3YnFXvNVUCLhFUDce1Sa3LMblixGPqBUySIDnnJHUiqsbLIQA24Z6kY/KpZMA8kD0zVJhYmE2Oad9rAOT046VTcHuRR8pFWmSXzeZXgkUq3O5B71RAGcU4uEwO4pgXPO9/pTHnJwM8VXElNBycg9KLDJXPOfSlD4XOKYOafglcDtxQBesWCSiRzwo65rrdL1J1G2Rt6Z4IrhlYqNoNX7fUHiAABypG01y16CmdlCrFLlkelwXcTAMpwOtYHijS2v3jmhwGVTn3o0u4Lwqyk7X5x/dq+8hdSj5GO9ebGLoVLo19kr3R55HCzsUwVIHOaUQNnA55Fbmu2/wA6Sw/K3G4gYz71jAGORQXPzAsSvr6H0r0ViW9UclWlyMVYmRG27Syg4J7VnXUP2kfKXW6QZXjIbHY1fG8KyebuXI2sB0B6VDIBLsGW64GOCD6itoy5tTFooCCC5t1RQ2CAyMxIwwPIz29KulIre1iYlJA+1QMk4B6c1TkkNtdGVJlktpCBJHIdqq3r9PWokeaDz4XWNtjbkO4EGI8jH8qiUZbom/cku7aO2Rrp2UqrggIDkds/rVHRvtAilmjXdMZNsrOvJHJ+X17VsXM0csLwhDmRCEOeCMVjaAb64/dksgXL7uQGxxjP51pq4ktam1dvHPZhnjDQ5VQA3zMfUVnTKp16OIsqMUSRmOCSF3H8PpUkMkNxA8bHC28h2tg7ht5/rVe6tmj1K1vYirmVPKU9MEn5ST9ePxqafup3Gy/YRE31zL9ldWPMe/PzYGSR3xgUaZFHI8V3NI7yFpPlQZbk8njpgYH4VXu9Qn2W6mQmXDgnnbnGPqQOp+hrSiQadpyEK8pVcICQo9ySeSep59aUby1YjUe/e3iE5V1RACwkk+YAentyKgedZWN5c7kKriNW4Eakccep6k1FHDLsW7vZFhtk+ZYguTtz94j+Q96q2xlu7ib7UFMCyl5HA4A5wPxGPyoqfDYaJtOZru4M10j8YMYTkfj7VrRSLA+9XeQ84AHA96pve7JI/wB4JAfuoq5z6dBxTEW4m1AKzMVB+75hAA98CphfZIGzqLDd/rHdmkfAxu4Uf1rXXG3r2rEtNO3QgxhoCecqen0zW4FVV+nH1rugmYykOUflTkbHFNJ+XJbA/lSjB9vT6VokQ2SDn8utGMn86RRjHNOAHPNaIgTHA9qTI/GpAvt2oMWTwKAuIu3j1p+BjrShCOf0pQvPNOwrjAme1DITnvUnGDS57Umh3IdvHfFKvr14qTIxTT9PpSGJxk/zpR1x2FNPagfp6VSJsPx64pCBnmkzgY5xQo3HpzRcVh6gHsMU8KD24pBjGB2pHYAYFFx2FOM+5pjZPOaTOTSZ5PHFO4Dtobv16mlCjPNICR07U7djsKaExQBx60HqaQcilwe3FO4hCvsKKl8vHA5oouI+ZVhln+Ry7j+Fjjg+hrSj0e5lhCzpBlRn5fvfnii3guY3ZYZoBMPlkYHbnoenIb61qW7SqCJZBMQeCAB+eOteWmjv5TNbQ3KqfNIOckDjIphgaFChs9/owfPFbqOR8jHOTwQKzr9/LmCI3OMgUMrlKlvcShSvlcA43HoKniCMhaaZZR/Eg4AqSFlRAOPl5Oe9RNNCXYhQST2FSNI0451MO6NdykcbaBIspA+U464PeqKs7OVjQoo4AWpbePDDbuwOhJ/pRYsnYc8HINKnNSBMKBg+vNAXue1aLYTEOR0oJz60OckYFCjimIdGm4YAyaf5RB781JH8oxkVMGAHXI70rjsVwnONuKfzjHbFSbwTjFIzLkDPUU0AwL0PU1KFGM46UwAA+4qTO7kUmho0NMvHtbhTu+Q8Mua6W2mj1CMyRu27G0r71xIdlP0ra0iV1UvFAGDP8+Dzj1xXFiaatzHbQqN6GjqcKzxNFKhLqNygZz+FcWlzJGXhcspjJcBhjcuK9OMC3UQJw7dVKnHy9q5rWfCzvumWeMAHJ4ILjHIP8646NRJ8rHWSqLzOV3yQ3QATdHJFkBeeQcfnzVgmOecCNztzkqfSqd9psthcnKOIym9GQhs8+vocCi3g+1RibKl2TrGcY7dK9CmcEk07MuXVrA4ITcDnHDDgeuO9YV7aXOmEXtrL5iQg+ZByMqeuD+uK1dlwjY8xJFXqXGD9OKaHnnGHVYwpyVB3E/ge1a35dyWjOsg8g2yxnZJmRJGyMf0FRWMl3Z3l5DLKwGVMZz8pB9KouSlzOkUjJFEC+0ShQqk+mfX+damn3Eb6tI0x37IP3W0A7j3HvjilZkXNGFmMcMi2wP2j5duMbTkkE/57VBPm3byvO3GV1Vcc7HzwwH1xj6VpW1s0sXmhSFRSkSFu/Rm/oPpWJrYkW/EsLKm6F2fHDAop5P4CrlBMNbDNHvLnUdXuLicReZEAAzf8s8FgVH+82c+1bjSJd3S3syw/ZVGyFpDkSkZyQO4B6euPSsTQNOS/trq6W4dLZpxH5SjAlCqAS3c9f0q3qSBo0xc7LKPmZUABBDABQOoOetOUdNBJl+51ASy7nCKo4hDqfnA7496dbxmG1jNz5TmRzI4YgY+o71jWsX2m5PnLLMI12BoSWXHpngZq/Haxt5bFlVkbISNt7sO2eoU+1YuNyrlqXU1E0f2fcsakBUjGCT6VqW825Vd47y4uN2WCJtUjsp9hVCytLWeSSS5dhEOcs2CSPUeldTpzBGCx3Qlt+hDrhlPbGOorWnpoQzR0yRp7cF02MONvpUtzeQWwm8xuY1DMB79Kz59Ugt7aXy43eRQV8ojHPHU9qqCKae8ZYUkNt/HCGznPIy3oK2c7KyItqaFpfLezsxUrGnHlsPyJrUjUhASRkjmqFpaT29yI9gBGPmz8uDzgVps0cYJd1XAycn+lVTk7akyXYbyD+FSAdKUAEBlIKnpUqrzk81rFkNAF4/nRsOamXHpUoUAcVdyeUrYIFOCEjpg1Z2g0hwc8Y+lO4cpBtAB5qFhyRmrDgAHrVdxkjpUNlqImc8ClNNIHanqRg85oTDlGYz1FAxin4FKEGAR60xCBcjOPzp3TgDv1pApA9qdsIU0XAaTs47moyT3yc08qSeTSBc00JjcgDpRgkZp20cUuODTuAgyOxOe9A9qD26UpY0XEKqmpUHtUYZialzgD1p3Cw/Iz1opmfaii6FY+eppltolJQK4BMZZBwaqpqt1JIsIWHp821TzTWt57dULRNKQOS54H0qBPJeRXUgnGDGp28+9eRF2O+5rx3ymN5MyHaMJmM8mo1SaUtMXCA8AMMkUqbIgRsQBR/CT3qBJDjalqh5+8WIBFNNt6FW0JQBvWLIY46u2cVItryGYgdsg9RU1sSi4SMAE8ncPyqx5iyHoox2NaXEVvJY8K52Drk4qWFBGBjBfGOaUvGoLbgMcUiPuYKoLnBJOOKCi/GG2DfgnuR0pxUEY9RVeISSAZjxg8FuB+XWrHOelMZE4xSKQuPUVIzDPWmEDk8UwLBAYcd6jXIPHT+dMWf5iOAPSpBIN3XP4UDHquDnOe+aVs7qC2B7VHuz+RppEsUnjIo3nPFMaQqMjOKarnJzjj1p2AmySM4rR0e9NtdJ5hdYWyHA7nsayhLuJ469TVuKQRpu3HdjHqR6VlWXumsHZ3OsgvGjL2kFwokALZboi5HOfwPHsa0WazEqGZSwcFf3qbV9evIP51yETzModGP2aMbHVn2swOcAHoQDzXeW8FvdWdvalJfM27hhiAT3z/AJ7141WPJqdVWSSUrHn/AImtRp0MUkGWto2wEYcQhuNuR2zzz6VgSxJDNFLasDIvQIeH9c+ldx4q0crpk4WYHgDejAbiPVcfN2/xrztZbnTmZJYVZJMA4BVPqp9fUV6WFfNTuc2Is2mjaWaF4FlEjE9GVRyG9DRcNbT2nKKQOrkncPpWS+6G4LiJ0fHy4f5W/HofxxU8V7E8/k5xuwQzHaCB1HNbNdznHw2s9zD5knlyfKyoJVAOOeMj1rnYJF02WRZHmgXawTdy0cgI+X2+vfFdGbn7PI8e15LV2XLCTO0Hr6EVT1GwEFzeRwEeXcW7uxYlycL69xVR3JkjdGsP5e1LFyqgBNrh8/XFYevRtLY6lfjcsiRrCQ2P4hj+TfpW9pObm0Qy/wCtRf3iFgvJGfl6YB7E561zevqItAtJQSks14ZWDPuOR6D0yB2ppq9gbdi0m7Q9ItoIvMeXZuf5fuF+f8+3NVpIzMGtkjmA4Yy52iSUjOX+gwfxqe7stsolu71DeEeYkBy+OMF2A6nA4+lO0eK3jRLxm5cExQMC20ZznjqT157UPXUlFuCwh8pY3ju7qMLtKqzbSfUHGPw5rRSO4VDHJGqRIR+6ICKqDpzgZqw+qGaWGGztbiSV+WjRfuL75OBSyQahcMku+KNT8mCGkkU568YA/CocSiOWeOa0aWG3SNnCgSFuSenCjJq9pklxIj2ULSTvySF+Qjpyx/h79fypYNIRr1biSfUrhiCm9pXGM+mCuB+dbcVhEkYjj8yDa2/EMjBT7EH+lNRW4WZl6dosgneS8uVW4k6KTlGH9frW+dGtCrbHlVjx98hT6jFNW3t418kIwDfNySSPxqqdRQI0SXBndTjywRk89z0FOLFystvdW9ldysXZFLhdvBDtt4A/yaLOSJpR9n2PetgzlwW2D09qwpdOjLR3jySPfK5YRO52DI+6B/WuktbczP8AaDDywAeNJNqsfXHoPrWqlczaNdYiy5bvzjHanrFjjPNIuFG1R04AHpUitu4NbozYBCD1qTafWmkhQe3pSrIMEk1VxWHbWA6imkkZyKRpCOh/WoWlJ5z+FJyQ0hzH27VC45zSFy2ecc9KQt1NZuRaiNKZ5BxmoydnINK7HBAP1qqzHOe9TzD5S9FKrcZ71YVT68VlxuVYGr0U/OKuM0TKJY2jFMYEjg1MORn1prDANaXIsQeXjP8AjTTHxx61OMGnYGKdxWK21uKUA49frUxUZ9sUAdqLhYh2kHrQqE+uKm2cDjB70AFT0ouNK40Lt4HWlCnr/OnheRSgcc/jS5gaGYop+PTFFFxHzZLPLMgZywUAAEn5cUzZDHINhZiw5yvGaYjyqMCGTyQPlRen19aVY5WkLI+QRjy88GuBROtEpVd4BLZA9eDQGO8RmRcE5OSBT5oki2I4PmBQcEdCabGpJOBjPGaqIy1HIG3FTlRxlec1NG7yNtUMuOhNQQqmcMRjHqeafGqq3DMyg9O9JlGjbwCP/aY9zVkDHHNQpJGkQcMMDgDPOadHP5hQEYz6ilcqxNlsZqN3ZeM1O2z7oIyOKgdPx49Kq4WId5z0yaeuGApojIapFHOKYxpTLUqja2c05yAcY4ph69cU0InEikYxTG5OO9CDg+1Owd+elUIQAnAxgGnpBlsbc+2aVfnwM/jUoYKpB4yMZB5FKT00GhogVARu57DHekUKFYE4wPTrTXZiwZ42dAM7wRkU0SIzAlgUxz61km3uUtzuNNSB9NihgttzBcEMvTPJqrb6hqWmXQaSGSZFba3krkkeuKvaLFELBZLe7+bcBvJ7+lbr20M1zLEspEjAqVxwQf8APWvHrSSm0zslUUVZnH+JLyO8hjCeQGdQVTBBDfjjtXF3LrODbyPEVI4jZNx/+t+Nd/qWjWFzasVUpK25JcsWCHpnA4NedSW4geWMPI67iVETEH8jkCuzCyXLZHPWSsmtiO2DW9sjEZ8r5ZVkPPtj2xir0NlFeMHQK7MOhwYz9PQ+9Zzx3KSNcPC8RQ7i8o3B16fNjgj+VaGm30dveNbuscQk5wCGUZ6FT3B/DBrtW1zmKzyR6bNIktncCInGVw4A9CO/tTrO5ilmgOUKDcg3MeBt6YHIrqo9PUqoAUkc/MoP8+a57xHp6wXaSllWQoWDIu0ntS3BorR6qYtFhkghBkgVY5Jhls4Jxn2FJeXlrJHZzXcYuLqT97AUPzZBGF+hPUUa009hpFvY27RSq0sYHyBSD3B9qz7Fbi48TzW9wY4pFLSTfZ1HBKgcHGB17UKHUhvobN7cQwzPAy4uJCslxsG/f3Crjjbnqc+1aUY1C7gUqkMcRf8A1MMg359c/dA9gau2UcFnFLt+X5cSPyzNx3JrUaO0MWFMY2kcrgfyoTsrMfLbUxbaWS1KRG3kjkOd6IhYAjuSOe9advqaxxk3MUkUijJGCFf3BPr6VXu9Vit5JIYriPzXGcjqO34k44qj/a81wxKQS3CK+UadNifQD+tA0bR1HYYTDtVpgTy3yjHfjtVltaWTMUdu7TBgpJYBFB7lxxj6c1h2kZuZR54ZipPmIqhY8Y6ccn6ZrTgaC1gaC0gzsA8tz0weuR0pJ2GWLqGS4eMXV3JEOfktgFBH1IJP6VnpDDYSva2928MbZLPIdwDf1NFzqcUtuPsLeU0PKyOCPm9FXv8AyqCx064cBpZA8T/vPM+9z6kdjSbA0ba+jslWRVkuSBt35wRz6GuqsmYxlmQJuO7g5rFjeAqYGjL4GGyg9a2YflUdscYFXAia0L4YYzSh+4qqrcdak3ZHBOK6EzJolaQZ+opPNCLnNVnbHHb1qs8xJ459qTkNRLrXXBGOKjMoAqgZM/8A66QS571nzGiiW/MbP0qSN1J5zmqiuD3xT/M2jI7U7g0WJGxx179KgZgDyKZ5vc8mo3kJ6cUXBIk3A85/CpEcjoaoF23cdatRNuXPemgauacVxhRuNJLc7s81QUkAmnKcjNVzEcqLAnK5OeakS5HcGqgY88CnDt3JquYTRfDFhkdKeCc9Khgb5cHt61ODn61SZm0KMlaCOetKDngUpHQ1VhCc+mBRnPvS+9JnHHtTsK447fWiozjP3iPaimO583wQhUj3vkZxg9s9KeFjjIYBVcZIZc5OKYZlKkAseM8L147U9ZUwMYyOg9q4LM7EhhSZidzbiOcOuOvvTS0iplkKnPQmpvNHzBu3c8VA0huG+UFgO2apA9B0buxwFI4yTxxV1I2CqC2xQSck9aqQwzbShIjU9e9a1nbJGyuGBYDGW5psELDHHjKAc9Wc4zViOAB08wB1z8oDEc1Ywj43qrY5GRmpvKQ4cqCVORmoZog8lVZmYKWPCgDoP8aixk9z2qz97kjrULAhuKlFEDAgf0qLcQDU8gBGPwqsQeapADOeg5pN54HFISFIx0pMZarRLJomPU8g1cypX3qguM8flU6uQce9MROoG2mSHgEA4Ipu/oT19qbLeSCM8ZGMBc8GolKwx5LBAxHA9aB+8kQqBjkZI4H41WeePeGw4GM8iplvYmVSCoiZ/u52nmspydhxO68Nadaz2bpbSbSRiVe3fBA6Zrorawls4ZtsvnSsMCRzg4rhfDeovZ3k628QkRk2u2T8p7V29reiWBfPuY/PRs88BQf514mJ5lI1nzNX6GNd2tuWSQ74pi6h0KnYx4IzXDX9ukN1PCB5M6yEhOx549jXsDfZdQnjhbAli+cbTxwcV5J4tkjuPEFyPK+0qp8vcq7SMf8A166sFNt2QOpzRsyK2u5JHEWcKfvbkyc9xVS5sNPWVo2dhu+YovGffHY1SX7bbgyvCjoDhgX2uPTJ6VfhmEkhWWzuynQHG7P5V6etjCWxFHq82klLeKWWaDG4SyYYr7EjsKj1Sd7+1a4GWeHo2QwwTnNaEraXDvimt5IxLjLPCyr+JqjqFhDbwOmnGKVZEDbFfuD0/Gk01qR0ISovfElt8jlIIWkYnozk4Bx+dY3mudSuJLSSZMEqzQZPU9Ceg6fpXQGC4CmeK8jjm8rDgoSMqf58/pUOm6ZBpcciQTtLcSNh224UMRjOPxp+0itCGS+fqwiX7PFKuzJYzAKr5A68kmp0jvpZY1e9SCNhhnijxsA75/IVC9yVfJQRMpAYAnYVB4J9K0I59NeUzXOq2sh2kG3BAjXntzzS3KLtj4etElliZ5mcYYOWxk9efWtAae1tGCttFIFHAA9O5qjBrNkJI3hle4LoQFiUtg57noM+9Wzb3d6xM9ybVSMi3ikzIR7t0H4UBYj1HWpLQ+RGgSbZlYsDOfX0FRwPcXsu+YAoRnyxPtj/AOBY5atC10+0trdo4I0YMSTn5mb6k81UvXt0gkZYwWVd/wAq4OPSk3YbTL1vpccyxPKY1HVFjjHy+2Tk1cj0aFFZRJLsY5kA2jd6duntWHpd1MyK0Jfy8kDgMQeMZNb8Fy623nTzIhLZVcYyOnShMB9jpQtZEYTyEr1HQMa2EU7cU2MZUHIOe4qcDPetoolsaacXIHFL0PJ/CmPwDVkELyH0qvketS7Tnk1GV9BWcjRWIz6n9KYak288UwqSM1NygD/pS+ZnvTcUhB9Kq4rCmQ461EHOT70pXA9aYcg+1MLD8kHg81JHJtPQkfWqoYDtRuBbk07gacchfB/rU4zjrjmqEEuBjirYlBXtVIzZLyMfjSrzzUXm5YYqTPpTEWInCnqeOKtDnnOKzlbkVOkxB9qpMiSLgyDweRSl247VAsvGPXvUm7JzWlyLDgc9TS7j0PTvmmetOouKwE89qKOPQGimI+b3hFyFYsx4wAW4A9KWK3Ji+aFfy6UyOR4tyqNy/wAI7+9Xg/7sArg4yfauPodxUNvtZeBgDjinFWRg6/eHUAdanRlY8EkY4YjANDBQpdefpVILDon3L8wGcZq1C2AMgZ71QwSv3Sc+lXIflGT6U7DSNWNlZf8ACrEXLYP0+tUIXDAADpVgMVxg8VDRaLu0c81BLgHAxzSbjg1Cz8HrnNTYsY568/WqzvgcGrEpATpzVJs9RzVITEaTsOvaljbdweKhYY705MVSEWgOfpTh8vPbPeogx60Sy4GPemTqTCbBGDUbzSfMR1J5BqJEL4YMoGccnrU8YEIk3sASMKQc1EmhpCrIjK0hzJIOSg4xStbxXMZYzgKeBlMkGghFgzIhycY44NIsRjBMEhQsOg5B/OsHJjSLvh2WfT79g0rNbgEGVSDs9yD1HFdtCZ7m2a4yJ8JjMcWVI6/ga4CzeWC5ileMSeS2UKHGfYg9a9N0We11rTwTbyojEl22lAp+orz8Yre8dCqckTMa6vgZJ4kU/KHEkfysOehFcrcmRhJcNBInmMXXJznJ5r0NtJkkjeNL3bDtwsfDAfXPNcL4i0u6tLkHz497tjbkqpP0/wDr1GGnG+gOcZJtGd9uhEWJot0RGGyOD7VXjvmtXQESGFuEkK8r9famTgJD5M2GySqrG+cn1ppijW1MbxL2+UgFunrXowk2jkb1Nu31K3hVXeVmDDJycgCs+8eC/TzbeCOKZgUEgAUHjPPqazG0SW8gcW4NmqKGxnhse1LaI0kht7h1JjQuYmXGcjhge4q7NslsopLd2ulRvsCRyniXkswznPtV62V9WsBcxweXG8mQVcZPPJ/Osi91GSSGxs4Ypd0ETGdXQ/KCMA+47/jVqIadAUiIdbVFKMVJBZ8dc9ga0cIkXGyReZJKLiEqUfuxw2D+RqxaSXe/abFnGegUYIrYgtbC48tYb+dUXnCuDt9ulL/ZQ3Sn+0ZBzhjIq8HPHH+FLQdmPm1XVJrWO3OnllOAyhgoH144qaLUyYGicRRT7fvOwY47AEcU+Wynii8mXUJJ0cBTGpCFhnOcjn2pY71J3MKiNfLOCCoAIHYcdfr6VEikT/a3uC8USyyEclok2jp69/wqs2j32oShy0dvG+0SqSeRV20nWOR2k2hgd0e0ZXHuR9Kmm1W1if7RJLHEXBQ5zllwCMAd80kMlttJubVEjjRUiXr5YGG/CrMUBDyg28glJ3RmaMNnvxWdFeSzRNJFd+UrsCw2sxUZ4wPeni4luI5DcTlolb5Svyk57461RDZ0Gm3F4Z5FuopAuAUAjwM9/pW3uVVUsdufWuft7y8lhPlSqEQr5exT8wHXcTV+G5j1JiP3wiTOVK43t3GfauiOxkzSK5qM5APfmpBgDaDjAx17VGVGeDn3psaIpACPfntUBbjGfwqZx15PNRFVOSOtZSLRFnOMCnEALk96btA9aUqCvP8AOpLG455HNO2Dk9hUeMngU/aQOlMGMdcDPFVn64FWyFIO6qzgbsjrjrVCuREEnIxzTSCDgfSpGXA4xTWbjkVSEORiDVhZARyRmqgII5PftS78ccVQmXg6gZ3jmpVYD+LNUFcYHIqOe88pcAgn2p2Ibsa4kAAOec9Kb/aVqgffMg2HB571zk2oTupCnaQe1ZkhZxkjk9atQM3I7l9UtI50iMysxPIU5xV9JVbgOCcdua8x81o23AjOa0tP1yS2uBIXwfXGcihpom56CCc9D+VLu55Bqjp+tWupSGOFjvC5IbjNXicnOKq9xXEMh/u0U2ijUR83BN+c5CtznaetTwzKcjcVxx8o61YQxlQpLKfQ9KCiliHJcH7u0YxXId9h6j5FVVLe5PSja3K5A5zgU9CrDO3b225pwTaePwqkVa40DDnrn61JHlsAggU0qQwJHFWIkEkYK/eB6VVxqDbsJEzjpxUySsSecY9ae1u6jLDAqHG1uoqeZMt05R3LPmnpu4NNYk55pig7e1JnHFSLUecEYJIqJhwcU4k444BHWkJ4x6U0Fisy/jijbtxUuOTxQRzg07j5SEyYG4mopHLnOe1SyJxyeKr4w2R0pXKSJoVZ2wBn6Vca2Yj5gM571WtZVjc7gR2+lXZ3DqHyT6bawnJnZRowcRkiwwqmZWZscqOgNL9ueFQUxKMcLtxt+vrVWU5IJz+NOTlQWbB42gc5pct1c5qkLSsWzMqSqFfYCufmHfg5Fdh4T1pYLKS1lvtgR8xZC9/51w4JmfcQ2ScZPJArrfDvh5XeVLqyRWcboWl5A9zjv7VhXUeS0gil9rY7CO/huWYSSRmVDlnaHGfxrL1q00m9wRqGblhuhADSbT3+XOK3NH8P2Kwfv4UmLk7gyDGe/wCH1rSvjY6Rayyx26x7V5MUYH0FefSSV5I55zjGdoHhl3fFLl7VxEjRnYAyFQOev1NVIVn+3BxLbyIrZbIwQfcGtHW7qfU7+S4aOJUbgZAJx/jVQhQo3vuAH0xXrwfulTp6j7jWYkmkSXzYpSxwJG3IOcHpUIvozP8AvHt1CryUzuI9M8/lToFglViY5JCwO0kEgfiaoTrFAuxIxF8pIYkZ3cfLx/WrRjJWIosNcTySFUTaECFCpZM5HPfNaEbJcTGSO1ZYnTcyFwQx6DA9apwaol9I1rJbr58jIS5wGIUnOcdatlPmDK/zoeKGmSlcdGbKwuEC/vHkYhgD0GO+KlkbTJJY8o/mZ3kIxOR0/nUSQsNzxqvmYzz3qwsF3MBLblg2cdvl9vxpNFJMsLHbhybeW4wQQN7gdOoyenNOjtGLsbi4ntwYwTCsnTHbdjn8Kgk89bfzIpPLVhuIYZ5FWZI1kgX7RIJgVG5BnK8cYrN3HYhuH+zQLNEWKsoy8zl0Pt2qe3mUQlIZFufN43RxYCH8M0yWK6s1AVEmtig+Wbnb+NXFMW1WkDIxA5EhUD6Y4P41Ubhys0rDfIyC2u338BhjBJHvWk6eUjJJ5haROXYgBB77awo28i6E7hZCQfmx0/KpPPhliyuCW6knk/rWiZLibCyRuym1vixTBKSLlT7DvWrHfyRRAzSw5blQhzgduK5m1mKAlcFD/dbBqTFuzA/ZxuAxu3HP86OaQKBvHU9zHLg+w71Na3jSorYZQRkA1hwm3hXKLjAxgnNWYbwK2BgD+VNN9SnE22fLcniq7Md/Un3qBbgMMhgfxpwkBwMjntTbElYnQnofwp45z+tRRMHbAI61ZxjHHtSE2M2hc+tMZ8Z/Sns24nGKjYDb1qhEEhO09aYFzxzUxAycYNQtKidWXdRcYkoqDJxj86nMykHI4qAp1IJqkxXFxjpxSEkfy5puSvJOKC4POQasTBnZfSqcuXb5quuBt5NUZQSSwzzVxMpEBYDNRFh1I60kj/Njv6VXMypwW5rdGT0GXRUZ/SqPm4HXnNPuZtzEA/jVZIHfGAcseMUp2RO5t6PfNa3QkjctxyyHkCvTbSdLq1injJZHXILDk15/oPhrUHuYpmheO3lU75NwG3vnHXmvQ7W3FrAIFYsifd4xgVEUMcV9j+FFOKZPI5oqrAfPQcZ2yfKwOemM03K796uevK54rQkj2pmTBBGAKpSLjICAHrwK4VJM9WVNrRj0KcHAz3xU8YDyKKporFsDOe+K0kgZHjK5LEZIA6UpzSNqNJyZFc/uwqkcjrUaOQflyD61qTWiSkGQFDjPPes90USFVx7VEaiejN6uHlB3LCCWZCd5OOq1Gq5IJBAFXYYGQLKgyB6HvUskSzpJsA37c5xjJqfapOxqsNKUTPBxyW61m6z58NpHcWuosHMpjkt1GDGOzZ755rWNpKi4kUKw7+lZGtxSR2dupjlP2i5+T5PlbbgHH0zW1OSZw4im4JXNFjkDORxT7aETsck+nWiSF4wBICM8jI5FNgmkhcsgz6nHSpk+xdPlT1ElUxSsvp71FnA5xU1wS0hkwRnqKgILNjmhMJJX0I5CWyB6dqgiQuSpJDAcZrRgt3klChWG7gECmy2axMPM3q+cEYqJVLOx0U6DauURkdK2tGi84kOgZAO/aqtvbL9pdskoO2OtdHp9tEiARg5bGa5q1bQ7cNh2nzPYxNR09klLKMjqQOlU1k8lyYSVX/bGa7G4smKcKcc1zWqwCJ08tTz1OOM1NGvze6xYjDRlecTT8KWqz6k80jkiBQ+FXJJJ4r0WNP7Qj88edlR90ELz6471wPgu0u5JJ5LXb5i4V9/Ze+BXqFhZra6cixht2w5IP41xY+o72R5VdqCt1IdLSaOeSd4Lh88r5jr+WM8VQ8a39xHpM8aZGY9+I13MpHTJyABW1bMZYGjL4buAx3D8a4zxxfSq6afAxG6MGUr95gT0JrLC1HJ8pz0oOpWR5xPBeK2DDM+VBO3HH4CoWS4V9hiReMHP3vrW/aRXETHykGG6571Tu4Wiu8naXJ6DtXsRqLY9OrhW1zGVNGxCKGkZsYHzEAUwwt/Z9x5u0SqhO4nOSPTNaN6gjIx1bk46Vkah5rqiIEMRHzg9fwNdEWebXp8t0ZOiJFPfqzKwMeSpB/rXS+VukwOrkDIHfNc5pUSQ6ndmI74mUEMR0rcL9G9O/wCNaTMqMdC4qGMjd37irUYOUkDMpU7siqUTghSD9RV6N/lArJ6m/KCvL5b5CEbsgc8j3qykpdSdiB89T/SmKQeTjmjywrb4zz3BP8qnlQco8GRc+WwBY8571IzkuEAKDByUY4P4VGCQQQcU4tz6HPQVSjYjlAL23YOeCeM/rU0CL8wKKMc4wDz9aYpAxnFSebtwearQaiTq235QqgegqTdyc4qoJOT3p+4np2ouDRZ3YFJ5h7k1FvIHNISAOvNUhNFjziOVNH2hwTlj+dVA+e/60/d8gNUkjNln7bNGDtdx9DQNVuckCWT3Oapu4AOKEANVykXZfXVbkYHmsR7ipU1i4YcyKfqKzzxjtSLgYP50cqE2aa30wctkZPXpUJlLMSTknrUI6A/nSMRt7U0kLmLf2h8DnjrTjctg1TGDnilzgYzVJIlyJ2mLcEmkWdo8859jUBI6jrSZJ6d/WqsTzMstcs5x+fNRNcALwelQl9gyTgfSqstygXO6qUSXIW7m3IMfeBPIrNefD8rmpjdBlI3Y+orPdpDNwhKr0961S0MnIHDS3AVtyqMnOOnGa0dFV7tQcfOp6EEZFVIrog4Rjuz90nrXZeGbqRZJwFBVQPwNY1JFQSbOs0mFksIv3pk+XnPOPatA4QAuCR0OBms9LyTzBgHYR6nillvXCYfBHXFQqyRq6LK03iTSrIRxXM22Xy1JGKK4TVXSLUZlksoJOcq3k9V7d6KX1gXsmY8NtG+qIpVmj67X4qHULeNJT5fKj07e1dEbaJGaQqBk4BzVGbTlkuSGX5CcnBxXjxr63Pr5YVctjGjtnUxgDAbHUVrW1rKt0gKkcHr3xU4sUKKoJCqe/JrYtrbzox8xygI5rOpiLlxoRpK5kXcfluv7skY5rMuLNGxNG2Cx5A7V0N2qouACXH61jSRlIw7p83PHpmlTqm06aqIuWC+VbbTg+xWpih3Zj2Jk+lULW6eQsqoSoH3j3rVhj/dFzkAcYqZzs7lqMYxF2pMAsmzJOQOmSKr6hdzRvbWJd7aKG3PzOSomLMT8pHXqKuuUhUZwpPPTkVlwXLSajcxzgSxJJiLzJQpXjgDPaujBzvJo8nNEnBSRSXWms4FgRI3c5JmV5ZSo/wB0DjmrsF49zao8lxBtB+fzVlXH0+U/yrtPBTTmbUhtSN1WPAjlDnHfkV18a3MsW5pmiJPO44OPavVjBNanz8qkkzzBTaSQAHU7CPcu7c08pYfVSvFcD4r1e6jMNtHdwKjNybeQvx0JPC/yr1fxUZZtbliiuFUJCgkJlAz1/OvKviBZNaX9jukV2kjd+CD3HpSjFc1i+aVr3NrwZIZ9CLGcyhHK7u57561q3lnBKpdgN+ANxrD8BNH/AGFcJ5ZDrccuDnPHHFdLMobjAIxXkYp8tVn0+AtKjG5lRWS5OwdSMc1qxW7xOqqMDr1pLJUYspAVu1W9rLjbyelcVSozqlLl0RpC222BbzS3bntWHNYyqgbaSM7gcVtxDNvswQ2O9UNd1GDSrGBRIGuXO1UJyQufmOP0Hvis6DlUnyxOD6w6KbepU8P3yaNrsgKNunQIFUZ3MWFesKUdCB09q8S1DXTptudWHhpoYYm/dsdSIc84GB5ZBz1HNdNbaj4lm0g3lxbXemI1uZYne8jmJOMhWXYCDivSqYJtpqSPFxtWNSpzJWOojVtOZoyrMrkqXJ6AVxl7ffb9Wll2Fedgz1IHFYZ8Z+KobU3D3kFzaGdoSXgA5B9R3wRW+ltcSW8M/lAGVA6FRkHIzXK8JLD+9I7sulBycnuQvCI02ooX0rCv50cEqr+YpwQOlb06SpbGWQYcZ6c1zV1EI3DlgoY5IU5NbUXd3PXndw0M6eRmYdcY4qOIB/vdNwzxV8WryEqylB1UnjI9KpoNk/zAqCenTPavRhJPY8PFUpRTkZNtCsN3dADBO3+tXA+RiltYFlv77KsdpQHv/e5pJoTDJtIOCM5xV86bsY06T9nzE8Mm0dauo24A/jWYvVeavpGxhDg8UMSV9EW0kAPJ+tSBwD1+tUtzKPunHrT0mC9RnPTnvQrMHpuXSVGeOfah3AHAqutyfK2iJQcY3bqnjjEsDyF8beAMU5e6KPvDd4zxxUiksB2zzn0qmTx1qaK7ZDjYH3cEetRJ6XRrTinLUvARHOZcbeSQOtIkg6A8Vbg8honJ2bAOdvXPpWVGf3zKgYjJ2rjmsac+Y6K9JRSsaAKg1E8nOevOMVWacl8dKYz8cd66onnzdtCyJs8dDmnqxx1xmqcZOQSRUplAB9K0Mrlg85B+hpw+XH+NQB8qD/Wl3Y71Qrk5b8acp+Wqokxkk808SDPHaggt7/ejeCMZqt5gUjnpTTMpJ5xgZxTQMtF8DkikZueO9VftCHLZ6cfjR5oHG78xVogtZwO9IXAJ54quJcgc1G82Oc1S1IbsWHkyPxqB9rL0GeuarSXHXng1CtydvXJrSxndE0qbGBwOfxqCRAV43L3FIs2STxipBJulC449MdeKpEPUp7HMgyu4D+IHBrc0K33JITCuTwCZTWKuR8rEfN0rctJVjiCjjA5rKqjWjHW5vRgx4Atouv8Az2PWrQvSpztCtnnD5rDWcZBJDfjTjOmwsowfeuRpnZcs3axTTlyxUntRWa9yCxOB+DUUuUNDSlWNyQhz32j1psEDTB8qQe5NcG3jC7+yKBAgmz80mT/KpW8Z37wtsQO56OWIC+2K8f6lVPonjqSVkzt47IrCWTlF/M1bt7WZYAwDANk5xXmNv4o1mGdZDOrMh+VSMD+dbUXjnUER/MhB3c8ydKU8DV6Gbx0ZaXOuazlnclk49RxzVqLw0W+ecjay9PWuStfGbSxYkt1RVOSd/WtJfiRAgEckDnHGVIwaxlh8QvhQ54qVlySLx0lLRSI4cDtT7S3aBlViV3Nn1rHfxlDLN5jRbFI4HmA1KfENmirdSTAAtwgcE/lSdCs1qjeNfmjZs6S6tLcHeWG44HPP5VzPiXQ7Sa/tVkmS1CRBiAfM3kk8+gqOXxhZXKyMQ6FemcNn8BXNt4gtVd2uZnVndiCUOCCePpXRhYVKaempjGlTqte0lojobC2u9OgaDTtcjiVsbmMALHByMnNSzDxLNAUOu2UwIxue2Ib8wawotXsTgfaUUnoG4/nVuO8if7kiMCP4WrpVetHdHS8uwc/hYp0/xEsexG0VxjG5o23fmc1i2thB4i1KaG8v4POgTg2MXyYzzkkdc4rS1O6aDTbmYOw2xnv68VynhG+FleyeYwVZFwQT1xzW0as5U2zjxGCoUqijumeiaPpcOj2j21vM8qFy2XC5Htx1rVUQxAm4mjiGM5Y4rKg1SzKhfMXPXH9a7jw9p8d5pMt9baoIVLHcz28bbMD1YdO9cVKlKvP3y8ZiFhKS9mjlXvtKRwY7wSH/AKZxsf6ULrdjEh+eYnPaB/8ACteXxVoNtM0Uvj196nGY7SMLn8ExVi18T6LdOkUXjo7m4Bkto8H/AMdxXd/ZdJ7nkPNqrWqILW5bVrWSSxinlEfHMZTB9MmuLvtN1q61i21QzaexWQ70e4CiPBwDyMEDBP5V6zdaPqSW009t4iuiWjJWMRRbTx24qjp3gm/tNPSGLxTqESsnzIiRlcnqRlTV0MJSoO8Tlq4upU0PL/DUx8S6npxvja2+kafcmSRzOo3yIflXbndjp29a7C4vNb1zShYLoFxGyylhcR3UUq7SW5O05710Vh4NvdIt2jsfE08e5iz/AOhQHeSMZPy9a0P7I1dd0i+IGQsoDf6IufwBOB+ArZ0aTav0MZVpzd2eA3F5c2EV/oj2UjsLoS+YOVjJXkHHfpXTWPxBls9Jt7KTTmklt12o7MQCO3GMmvRbDwounwT27XqXLTXDSyNLApYlscZyCatf8I/EhKvHbPHyDJ5IP8znilVhSqK0kEKk46o4d/Fmh6npUTTSXFncH/WQyQsBn6gYIppTS7i08yK+iZEPzb8rn/dOPm/Cu8k8P22I0LQ4AwNtuv55rl9c1/wboNz5F/ryrcRZxHDE77T6fLxXMsFC/us7qWY1qasY4u9Ka3V2v7eMqcrFI2HA9SvUfjWHq13ZzyQ/YbiCaXf8zIchSe9bUXi/wfqV0TFrMlvK5AE8tqyj6Ag9frVbxjotpbTWK2t5HPmB282P+IkjqcnNWsKqfvXKqZjUqxcWjO8KacWh1or5jsskas6qW4wfSrF5BZXHBuYY5YcgpKwRiPUA4yKf8P8A+0G/tiO1urm1KiMyzW6h2HDdjx+PtXD/ABGkjfxNGv2qe8dIF824mOWkY5wenHHaq+rxm+a4qeOlThyWVjeh0a8u3f7PtePHysGzu9MVt2ukXOm38KXELOjxBm3D7vqK2vhrpyzeB9OuxH84V+c8kbyM/hXZy2cN5aJKzKxJC59s4xXlYjGuE3T6I6IVaaakjye9hlE7iKMiEscYGQBUJ06/UoBAT5o3Lkc465r0W80uGCCWLy8FCMjPUdaq6fOL0+QxVJrc4zjG5ADj+da08W+W6RpOEZ+8tjhxp9yu5HQo6qGw3p60MDHECGzng46Guy1GFJSytCr4G0Mp5I71of2HZXdhCYERQD8pH61LxySvIqVKFOKa6nmQlZjgfpWlp1oZEjmLBVZiu5vWvQLPwbaxX0tyvliN0KFPes0eGfLeOKJ9yhyeSfwpTx9OStFk0JU+b3mch4nhmtdIIsiTIx24GG3ZOCAOufeptDu7W9kSABra52jdFKR1AwcEfStPxRG2n6xbI0YRPIJjm3cF8/MOPbFc14d0HUb/AMX+bb3O21D7xkAjORuHrjBP4kV206alhue5EsXH27XQ2tb0+CxtYJIpQWMhVozyw/Gs5Y5JWWNdpdkLhdwzgdeK9JvtJht7Z3EcbqnLIRk/hXF3sVsfGlhIgUxtp8pGwY7+grmw2Lc/dXQJxpz95GRBHNcOFhQk96RYpSrMVOEYq3t/nNdP4a0mC40hL5JAWYtkbj0zg5FakVtbST3FsGBJfBwO20VUsdyy2EsPBrc4dJt0pRcngEe9KzSG3abHyq2056iurl0PT4LjgDzEQOrZOc59PSs6Wwt7q3cKFiLHc7L/AB468VvHGxlsQsFdXOc+0SCJHI+90PakjnbfMSedw/lW3eWukQ+HoBLfCGThkUHcSSOhFcmbswSSIqFizcEr2x1rqp1lNHJVoOBqC43Sn/d9PrThKPNkOT0Uc1jrdKszAnOQAMf596R9Qk3SbIiM42sa054rqc7ZqeeBGxzzn+tS+eTIPpXOC8ufK2MFYg53AdeaQz3UhDM5B9jjFP2kTNnSC4+UHOKge6BJAPNc99ofplie+DUnnSdACPrWirRRm4tmtLOc4DcVXE4HBPes9pJCOSQPWohJLJLsi3SNngKKr28RezZtLdArjbn3zT/tYMo2gluwU1XstFvLkhpiFXsueTW7ForouFVAPaj26KVGRUjjUBW2sG9C2SKs5cYG8/iak/s2Vf4B+dNexcDlPrzSdVM1VNpDQZM5VutJ5k4HDj1wRTPs0u/GWx257Uht2HdvxpXQ7SFaS53Hg/gKKjaKRThWbFFF0Gp559sIA3SMfQVGbybdhWJUdc1OdHvFZSqZ9KP7Luyp3JuOehrLmiTziJqM6fNtQA9gtDXUm0MxYbj61NFb3Ee0Nb8KOOM0si3a7cAqOrZjz/OjmRSmRLJIVyBn8asQrLJHuOAOnzGlilaJSGj3k/3h0qIu7EMMED+ADGKTaKVQuXUQiEcSkA4y31qDyQpy5Oe9Na7uZJGYqEyR71J5kn38bmHGDyKnQr2pb060nvr6CytYy89y4hjUnALMcD6Vd8YeDNW8L39hb3zW0ougxjaFjjcB0II7ZFZ9lf3unanBf2ynzreRZY9vI3Dnn27Vo+KfE+reKtQsr69Ko8KssNvEuFT1OT3NNcpSrzfup6GF4mzJ9mwwI56fQVkwSiOHaGkWQZ5Ga2FebaTJA2McZbH5VXeVihykqn3ppxsQ5tO6ZRGpaiIzE9y7xsOUbkGrWi3bRXrySKkhKEKGHAp6EBV3HJxyD1pgCNJukl2Y7Bc4o93Yftpt6s3Rq2GJGY88EqKv3njB4tFn0Wye+iimAaRf3YEremeoHTpXLSziZgEkAXtxipLRIRcRSSMjuDlcjp6UQjGLuh1KspqzZYis9Nsv+Py3N9dHmQliET2FST2GnXEPm2UDWkwG4bTwf8RXQ6J4eXUtP+2JbNfPbz7p7ZW5ZT0+XHzc1Jr0badommLeWqWl+zSMYFAUxxE8AgdO5/Gq5jKysbHg/wCKsWlaENN1bzZzFlIWAyQOhB9h/Kuni+NegBFjaG+BUBeIxj8K8HsNfs7BbmKfSkvC8pZXaZl2j0GK29N8R2VyrBPDlioQjPmTyHd+tEodRJ9D2OP4zeGz1S9HsYhUk3xh8MywOA90vHaIZryw69bhsR+F9JVRxljI4/U1G+rsrZGjaS0Z4IWFgPpjdWdolcjO6l+MWhXEhVob5Y1n81HIALYxxxnAzmrKfGzQYUK/YrkgtuIBB5P4V45e6R9vu2m3x22458uBMKvPQc1EfCzJjN6w/DOKq0Bcsz1LVPi9bS6dcpp9pMtw+4wzSPgR5HUgda8khtjdp9t1C5kFsWO3jLOe5p8vhuVdwS93rjuDzWzDpn26SGwQ7CkeFA6FgP8AGqTitgtLqYf2fTplxGjwvkYbcfzrsNCikbRyLiQzHexRiT07fSqOhWltFf3UF1ASghYM0mcZxwfY1u2UaR6RFHGQcJy3vWGIqe7ZGlOKvqVbLxnc+FINTt7WCKX7UY/MaQnIVQcgY9Qa5281eTXJTf3bQtc3C7SY0BCKBgLjtx396uTTQw6hJHKQ3mAcEDnH1qnLpGlykkM1rK3zKyHIx9K0pTXKrkTWuh3/AID8V3umeH10VXVhC0jxsY/4SeQf+BE/nVu88V6hBDGqMAEk4LLgerfhhjXC2qtp0L+ReBneNwCyDOMYzx055/Crl7ftdanKsELSQytvQkYJTYGwPYniuWeHpyqORtGryxslqdDa+Mru5v5S+7F0Iwisc4+8p/UUj6vLZtNcRuPMVgGHqCeT9MiuOaOfTBLBcxtFPbzZEm75WG7kD05rr7W1+1Ww+0vD5zusjOjDDKMkf0odGK1RpDETtZi6t4i1BreKayaMqxywCjmr+geKdQks0WKRPlYhgycg1kajBBFMZ1nL25ydxwufXiuXt72eO8aWKQ28Rf5trcsKl4anKNrG7rtpXPWx4v1DcQ3kLjBACnr6mp38cXIjUi0jY9GYNx9a88EjM5QSckcksOamjkeJMLLIO5HrXE8LT2sZ+2p9jpPFusx6rp0soSOM20Rk3E5OSMVyvhXU5ob1ZpY1SYWww3O0EsSD+WKkvJVls1MzkiRgdiDrg8fWsaw1Ke8vp5JRsCAxpGvG1QcV6sacYYdQOR1Yqrzo7ka9qcfm775JfMU9BkofQVz5v57TxFpk8V7unZXTfGvQehHvVb+0FjGWkUY7E/0rDv8AVZ57qO5tUZTCTsIWuSnSUdkdEsXG1jurLVrqxsniiVAftDOJO+GwSPzpF1tob2adZ283cGyPQrg1xhvri5MTO5h5y4IODVxDYJN5i3LliMEYwDQ6SWtiHjXsjZu/Ek816X+0OQU2deRzVG4lu8fuPNVCe+OM9aY9zA+3mLpjhRmlG2QbhMAO+T2qVFLZGbxdR9SB3nkUBtoIGOFGcVXCPn7zsffJ/Grxa1TaDOJG9jxUiSDaCu1fcmtOZoxdRy3ZnpbScnIB6471IsO0ZdgD61dPluctMCemFqWONSfkVeOcsalyYrmcWYEABT7mnjEx+YI3H8Iq+0UYIMpDHrheBR5m/C2sO5unCk5pXYymIfKiY7EUdcKtNjMsknkwxGSQ/dSNQS1ddpXgfVdT2zXwW2t2/hIO4j6duK7LSvB2mabkxQO8h4Luc1pGMnuaKFzz/SfCl/dMr36KIsf6sY3n612Nl4e062jxFpaRjvhuT+NdVHp1uo+WMjHHAxipBYx54xj1JNWos1Sijnxp9ggx9iI+hprWVhnmGVfpzXR/YIs/fP1pv2GI9DnA9KdmVzJnNNYaeVztkAHqOtUpLCzMgALc88jH9a7JtPQoBlQOpqu+lxlxnBz2FWrhdHKRaRCzl1IJPvTzoyBzwGz6murXTkWPAGPwFN/s8FhwPy6UXYtDkzoWOsP60V2f2BR60UXYXR8tfb5FX/WseOgpV1F+h3n3zTZtCv7U4lt54z6NEwyKSPTZ3yNzAZ7A1VkefyyJl1I8nc/0zTjqkhUqf1PNQvprox+Z8jnBSo/7PmLcv+a0rRFZllNUaE5+97NT/wC2Cf8AljGfoKqHTpT0/UYpDYTLxtU+2aLRDVF7+2BnmGMj0pv9rDA/0aM1SNlcY5XG336UJZXJIzlR6npRZBdmimrxfdNvHj24qNZ0iuIGdAUUHIznqKpLayhhvPy5xwatXUZ3RoCOO+eKpJGtNvlZpLe2zceQmPc4qdbi0CAbIwT0G6ufMcwGScjt0pwjcrxyfTFZ8pmmdIPKYgKqHHXBBpRbxyNuMCEeprm0gccFAvY89DU4t7gAbfm+hqXHzC5t/ZbRuGhj6077Ba54hTg5BrD8u4AyUkXHQginmeZMKZZh/wABBpNPuPmOgiiNlJ5lvLLEecPHIVP5io5raC6kaS53zNjlpHLE/iaxkuZOn2qX3BSntfXCAAzEgeq0rSHzFt9A0kk/6GgOeTk1LDpNhCmyKJEHXAFUE1WcNu80DvkLmnDWHY5MoZv9yhufVi5rGkbKEDhzgnp6UDToCS5bnqB61nDU5342ZJPUCpjqDDhgvrzU+8V7SRdFhDGflAPtQ9gpHLEADpmqyXLMg2lfzp/mO+CF3fQ1N2HtJB/ZyZGTu2847U5NMjDqxaRWzlSrYIpMSeh+ntS8oA7KR+NHNIXO2TS27zAmW5lbOMlm6/X1oWBUQLuyB2zTCwZFXIPfPpSF14yR9Pek23uHM7jprO3mcO8cRbHcdKY9na8KWTj0pPOOPlBB7cU4TSj5RGMEelHMxczE+yRLG0auNrkFl/vY6ZrQgvGSOdfLicTQiIbk5jA9PSqJMjgYHHHNNKSENjH507sam0SXdvFeTvJI7BmHz5Gcn15qQmDYsYiO0DBGe3bHpVbEpcc+nanFGAZjnPWjmYe0kPcRvYyWm/8AcyNuwUGarLYWxQxZ+XntU+/jqWA56U+NonbmJs9SSKfPKw/aSIIbdbd/3E28nqXUnFPddQkfi5g+gUj+dWTGJSxDKregXj8qakTInzNuHqExU3FzNlNrK/3DNwOCSBu4FVxpdzk4dFz1IPWtnahJOwk8YHrSCNVYEW3OOoNV7WVhGSdMuFBwiEdDmj7FOGCsgPatj51/gYZ6U8IOMliR0Jb3o52IyDpdzg5dFJ9qY+mXAziaPpntWuRFnDHPXHFN82EEAISPQjFNSYaGSmnXTABnK/7RxViPSpVGGdn/AN2r5nKsQioSoyR1xSRG4lZdo3MecAUXYWKhsCuGZAxPqRxU8NgpbDtk9ju4FdDZ+D9UvQkpVIE65lOM/hXQ2XgS0hKtc3HnjOSoGBmmotmkabZxMOmqZNqxHnqVwa1rXw3d3ZxD8gIyN+Aa9ItNHhtSq2togOACduMfia1Y9PQctgtuz64qlS7mqgkcHp/gPKn7TcFmPZef1rp9K8JWOm8pGGf+8RjFdCsSIMAU/IAwBWsaaQyBbbAHPHpmpFhA4qTOfrRkDPrVcqC7GeWPWjZkcGlLc4x+VAUGiwrsZsyMcYppi2jqPpU2Qo71DJISOM0cqGmVpl3Ec4GajihMrnBI5xTmfOM5z6VJbP8AMAPlA7UWRdyVoSoCg5x60wROD261Ydj/ALJpqMuMEYP86LInmE2t7UVKYlJzg0UWFzHPLY2WRm2h3AllyDke/XikfTrBpvNNpEWA4erEZyPnZWB6nbjNSDH3Rnj1GfyxUl2RTfT7GbJ8rJPGcD/CqU/hfSrpNskDZzyQBWxgLtBOT15GKAuCTtC59DQFkc9J4F0Kbj7OFxwpBNUm+HOlvuUSup/hIPGff1rr2DqFCkYFIqk8DJGcgZ6UWQciOEn+GUe7dFfkc8AoMD6DOf1rIu/hTqSufJ1KGVM/dkjwf0r1LDqdwOMcdzQPND5xtUEYx/U0cqJdOJ48/wAKtSWF5Zbi3BjXftXdzjnuK5Sz0i71nWEtLGJZZAjPtPAAHB/nX0NfyNHYXblAcQucg/7JryH4VzFvGFxIuSFsG59SXXPFVFC5UlYzrjwB4gt3O6xYgDOQ4Iqq3hrU4iQ1lKxB2kIc4xX0Gkmcncckck0jSRcMSu3PXGdxNTYn2KPn06NfWzgPaTqSM7WU8U2TTtRij3NZThccMYzz+lfQgijkJ3Rq2fRapvomlzyFpLON2988Z/GpcbidFHz+0E6nmzJx1yMYNNWEjBez2k9CRxX0GmkadGu2O1iGBgDaDVWTwzpTcrbKF6kEdankYvYnhIhjdhtVQoxubPSn7RGNzREjoDyRXt0nhTSpFIMAKt2+Xg1APBGmbVzv+U5PyLz9eKXIw9gzxZjEASyHbnuKTzbRV/1SfgK9nbwVpPmF/IXkHjGACazZvh9ph8zbDEQvR+4/AnmnyMXsWeVi4t+oUjHHBp5mUclxzxhjXoDfDFHfcrxqG4JKMD+hNRTfDJnAXehC9GyyjH86XKxexZwkdxB0yAe3vUqiNj8kqg47109z8N7iLB8mNwP7r9PxrOn8G3sBDSwXIB6MCD/Ko5ReykZJDKeJFYdDijy2ZwAeME/e5q83h1ztA85eed3em/2BgkoZ9/ptIUfjg5osHspFVIlZuQcAZzkcU53RNmV5J7qan/4R2/8AveaexICkCpn8O6i7EZAxyBtbke3FKwezkUvNBBfgZ6cUvm8YKg49BV0+G9ZCtgHIHHyE4qCTQ9VQH5duBx8jf4UWBwkVyyYJGQRx6UCVAT1yeMYz+NTDSNRJ2tbeYG9j/hSf2NfROW+yyLt7Yb/ClYnlZCGL/KQCckCje2CMgLjIyanNnel8mM5HU+/5VG1pckkFBg9Mn2physciysvLIQemDTW3YHzMDjrS/Y53JIjcY4wDxT106cqrOGHHftSFysSM8MBhyex4xU0Ux2YlVFXOcccfSmHTpHXHlFvQ+tWIfD9/cL+7tpGXONuCCPpwaOW5aixpuIcn5RuJ6UjXBJOwkemK1ofC99I8SPFJDgYZ2izkfStK38GbWGb5E252ZjY/p0/WnyD9mzlVaaRsIzbuuWGKdHall3yTgM+QN3U84zXdW3hq03bbl5bkDjahwCc+9bdp4ct48eVbxRBT1c7j6/zqlSZSpHnNto2oXYXapbGAZOBz+NayeEJiQJZYvmPJVslcfSvRY9Lh6tIzAHhQuBVqPT4l5VOBzmrVItQj1OGtfB0B2kyNKGOcYAJ/E10tjoS2qCOAKF7twSa6BYEHHBB9hUgQL0Uda0UEitFsUE01OfMJbIxj0q0ltHFjavI6YNTgcHgUoB6gCrsHMN280vbGafsJz2owMcLk07E3GAHHvS8exND5HXr6CmEk9/woGOJHem5J9hSe/wDWkZiue9IBxJ9aTfx9Kj3HAORx7VBNcIjHc6hugBNA7Ekrvj5RljxyelQbSE+bj3zQJCeT1pvOCTzRcaGHc3IwR0GDVmP5VzwD9ajVQecj2p7LknpzxSHcfluSTwfSlX7w+tMjUlhxx7Gp2GGypbP+9QInBO0UUxX4xjNFMk4TTLu5dsNcSsM9C5NdBZ/PYM7fM4bhjyaKKgYszssWQxB9jTjzDGTySoyaKKZQZOxfrTySHYA8bqKKChzk4TnvUo+9RRQIz9WZv7HvfmP+ok7/AOya8l+E/Him+xx/ovb/AH1ooq47ESPWNSkdXtgrsAQcgHrxUtt9xB/tf0NFFQUSNxHxx1pbf7j/AFFFFBTEmJCgg4+XtTv48dsdKKKBDm6575pGY88n7woopDHAnA5PT+lPBJHXvRRTAY6gPJwOlMyfMj5PQ/yoopIZWljR1BZFY7upGe1c5qsaI7hUUfP2HtRRSYGVHy5B6Cr0agzDIB+v0ooqRk6AKy4AGfSpIwHmG4A/MetFFAmXIwBdRADAzVi4RSqgqDx6e9FFJg9jEvQEljKjbz24qjLI/wBoj+dudvf3ooqWQIxPms2TkMcH86ssS+lB2+Zt/wB48miipQi5pEaSTsHRWG0feGa0IoIhcviJB9FFFFMRcEUauCsaDjsoqvM7LLgMQMdjRRVopFOaWTAHmNg5yM1p6dFG7AtGhIHBK0UVfQbNmFFA+6Py96RQBJwOw/lRRTEToOT9anwADxRRVEDfT6UJ96iimA/vT16UUUxDT1FOb7pooqhFfJ3U5fvUUVA0K1RP0/CiigaI36fjWRbANey5AOPX60UUFF0dTTBRRSY0WF5H41KoGF49aKKBMmVR5R4H5VEwA7dqKKZKJI/uCiiigZ//2Q=="/>
          <p:cNvSpPr>
            <a:spLocks noChangeAspect="1" noChangeArrowheads="1"/>
          </p:cNvSpPr>
          <p:nvPr/>
        </p:nvSpPr>
        <p:spPr bwMode="auto">
          <a:xfrm>
            <a:off x="69850" y="-144463"/>
            <a:ext cx="304800" cy="304801"/>
          </a:xfrm>
          <a:prstGeom prst="rect">
            <a:avLst/>
          </a:prstGeom>
          <a:noFill/>
          <a:ln w="9525" algn="ctr">
            <a:noFill/>
            <a:miter lim="800000"/>
            <a:headEnd/>
            <a:tailEnd/>
          </a:ln>
        </p:spPr>
        <p:txBody>
          <a:bodyPr/>
          <a:lstStyle/>
          <a:p>
            <a:endParaRPr lang="zh-CN" altLang="zh-CN"/>
          </a:p>
        </p:txBody>
      </p:sp>
      <p:sp>
        <p:nvSpPr>
          <p:cNvPr id="45074" name="AutoShape 10" descr="data:image/jpeg;base64,/9j/4AAQSkZJRgABAQAAAQABAAD/2wBDAAgGBgcGBQgHBwcJCQgKDBQNDAsLDBkSEw8UHRofHh0aHBwgJC4nICIsIxwcKDcpLDAxNDQ0Hyc5PTgyPC4zNDL/2wBDAQkJCQwLDBgNDRgyIRwhMjIyMjIyMjIyMjIyMjIyMjIyMjIyMjIyMjIyMjIyMjIyMjIyMjIyMjIyMjIyMjIyMjL/wAARCAHy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JX7p+lO6dTTONvsacT7CoGNP5Ume2OlBySKRjxzgc8UxDHJDYHp0qJsmpGB9ajYYOf6Uxi5IU5FQ9TyKk3AryOKiLc89KBCsoKkj+VVZIuTVgZ5NN25GDTGUwvFTRvtHFPaJcg5/Sm4GRn8RQIuwuXGW4q2ZAqjjJrOEoUY5/GnecfX9aYF4yDGRUZ5Pr2qqZjnijzsZ680ATs4AwBj8ajdiQB3qLeWHJo3DaT3oAR1zzn8KdGQODio9x6ZpwK+/FAEwYHrUoY4zkE1WX5mBHFTggDr1NMTA9SRUDEk/WpWJHPpUBfGaAGlsDnimtzk9qcxBHWo2HHtSGL1/KoyMADFG44zilyD2ouBGfcc1EwGeQKmIBFNbGOaQyAEjp0qReMfnTSMA/54py9OlAD/507GB2pnfPWnDpTAUDJ6f/AF6mRffFRAjjBqZD8uTgcUxMkU85/ClHX3FNU9OM044FBIwjHU0p7+nrTCc/XrTg3P6GgYm0elIRnmlLDnnvQTkGgQ3otN6nOKXOccc0Y5xk0xigKQc/e9qeuCOlIBjHHSplAwe9CEN2gDpRjPf8aecdcfXFOC55x2qgEUHI+lS7etMHynjtUqZIPPNNCBR2x+lShaYvUH0qZeOlUiWIByc1JkE5ApnBPGakAzzxV3IJU+6OT+VBXPSgHAwPTrS455z2qkIkj5IFXIlJAB9aqRDPTgVehzt4HeriSTIvHPWpkXjHpTYwMnOc1MuOPeqESKuacAo96RR6elPAz/jVXCwwjngCilIP+RRTuI4ocACjoOtJn0oxxXjncKBQ3PHFNHBzSFqYAR8vFRN3GKlzkZFRMM0ARnj8qjbipGPGKhbnimA3d7//AF6XIIPvTcc+h9aaTigCQEY61G4G7nOT0oDU4fMOKAI25OO31pV45/OgoKGIXtRcB2ecDvTSSDz396jZ8Hj86Xfxg0ATK3fBpSQRnmoS3T0pS5HQ0wJAMkZOKUjDccVGjZP4VIh3HFIBw69SeKfnnGKeE+Uf40hBpoLIa2Mc+tRHkZ96ew/CmY6+9MQzG5hSkdRjNPRcHp0pXBAwRxSAqc4J96Qc5z3p7jBzQFI6UAMJIFNycA04jKjJOTQEyKBjDg/jSL1xzTmT1pv3eM8ikA8DI4zzTgpzjHWkR/lxmpUGelUgE24GBQD27VIyYHt/Oon4+nSgQ9H+Y56U7zB09u9QdCfSl+tAWHE5H160qtz25qMNwKcMA/55oESjoDwaaemRSA+lLgn6daYABnOfWnqAT/SkHOM+tC8Y7e9AEgzngD3p69Tx2pqc5JzTx9eKoQoHsKkC5qME9KmBA6UxCEdeM/1pFGMdaU80qLkk0CHrkkcfXipTk8fjzTFyMg0/6/hVITHBDwcc+1SKMYPbPSkTGQSam2jPA+tWiWGemBTwOe9NCnPTpUqk8Y6+tUkIljXgd+1WoRt4qGIZ9qtD3/OrRI5RhuKsoOarpktgelTKMA1YiccHmngcjPPtUSnH09akB2gUCHcjoMCinYyOmaKYHB5PSlA4/CkAzinAV5B2iN6kGoycnjgU41G3pmqATd6U1mHI/WkzTSeTg80ANJ9fSo2OPxpWbAOetRuTQAm71NMJwOn60HP5U3ORzigA609SQcdKjGc8e9PHI560rgP3HtUbZ6Z60p6D1xTDyc0XGREY+tKBninMAT9KNuaYhN+KN4IwDSMhFMA4x1OadwJkbnJHFW4sZBHFU4sZ59KnUkDGaBlwsMZx+FI/seKrqS7AVYcALnHA96lyszanScotkLcimrnIx096VgCMg/WnxAZyetWjAdg7uh5pr+nfgVZ+UAc9KrScdKoRCyjB781GepqXOQOvpTMEHHvSAYVAHWkDdhSkccjg0mwEgkUDEJyCCKiYcnvUjjaMmo+SCR9KQCqvJA9f6VMrben5VEvAzj3pN3PXr04pAWvN3DvUbYJINRq2Bg9aA2SeKpCDpnHSpFAxyecVGM8YxTwOvagYYAOBn86UL607GfzpwGOtAhAtOwMcdcU8DPT0oxg5zg0wGAYz3pR7ijOOB+dKBn+VAhwIB/lS9MUig8E9OlPA5HpVCHDk09M4ANIoxyPrmpQBjPSmAg6HPapVNNA9vxqVV46UCEwd3PTtTlXgU7vgGlAyQR6VSE0OUY96mGePfFRr06VMgOBwOfaqRLHDn8amVfk49Kaq9jUqZ9eMYq7kksYyKm6AVGg47cVJ356datEscpINTK/TmoQD+dSIOelVcLE4+nGKkA6HFNVeAPap0U+nHSgTDa3oKKkxjtmimBwIOBjFIeeacB6/rSEEDg9a8k7SNqhc84qduQep5qE9TnrTFYZ1GKQj8qXj/IpM8YpgQupx9aiwasP3znr6VC3HPHtSAjYdxTDipD049abgZ5oAbjBpRnjmnYGefWl/Ec0DE5xwfwoK7qkUZ7YNN25zxn3oAi2EH1p4TC8U/ABxTsfLxzQBXbPQ0wjrjipSOTmkGMHGOKYDQcHkEcU4HIp2BjrzSom5gOeDSehUVd2Hg+UyYOcipXcsME9fSq7kK3LZI/SlVieD61EY3d2dE6qjHkiTqnHUc9adgZ4Pemqc8DpSnJPTpW6OQUsSR6Uxm9elO+6M54qLdliTTEIMZwOlNbIP0qRMEmnFNynNICADqDSkdu30oYYNOxkUDI3G5ahAwcdjU/IHtSIgLUrAiMrimkZxj0qdoyB/WmbPm9hRYBhXApAtTFM/SjZxkUAMA2n2p4Az1FKQO3anBTt6UwADIz69qccD0GKaD1GKCc0xDg230NIzZXqKQA+lB60AAOSM9D2qVOnAqMDPJqReMU0Jkg4/woHIyB+FGaVME5/SgB+QKenPWozT0bn/AOvTETKOnPApwbHPaombaenGaTfnNMCZXBaphwM9qrIe+ATVyMFhTRLFUE9/0qVRjPt0pgU1LtwKpEkqZyB709QcZPHHakQZ9qk6YwPxq0IkUYGaepB4zTFOalC5HHB+lUiRyDJ9PrUyL70xVJ5xU8cfOCaq4EsfI5qZOMA0wRYUCpQpBx09Komw8A4FFOAxx/OigDz/ABk01uOKfxngDJpjcj+teWdpCx4I569aiJzzU7DJH061E4wc0wGfUcU04HAp2O/rTTjJBHSgQ08kHvURH41Lt49KZ3PIx16UhkRX0pmMHOOtWMZ//VURXNAERJycGnAE4oAI9akXgf8A16AFUgCggkHHekI5FHQ+9Awwfp7UoPHFKvP8qUjC+v1oAibk4pNg6Y+tLgHtRnnPamIXbkY708SKkTKPvkUAHBPp3oEeIwxzk89aiTu7G1NOK5iuQc05c8euakMeM5FC43dMdwTVoxb1JY+IwR1p5P8AF2psfAxSswZTx096tEjGJPXpioz1oJFNHI6HFMB6c9OtSdyKjU7RUg5xigBrrnHelVMZ9af3z605lwpOBz0oAj2UxYznPSplBI6deacCBxg07ANMeQPpTDETxVvaD2pdoCn2oApGMjr0pNnTJxVhgCTgVGOvAHSkBHt28daCQARUpA6E0wj8qAIjxTQuCT/SpMc4wcUYBHXrQAAgcUbQQTTeh/xoGTg/nSAeMKODmlUbicim9QDUidM80wHheeBTlA46ilOBzmlX/wDVTEIxBNKOCKMc84pQBnB70wsHXr/+ugA5pevGOB0p6px70ASIOmKtRjgZBqGNc8EVaQqo61SJJsA8Ypyj60xBnuPapc7VHqaoRIucDihic8YzihScY7U3axO7HFNCJo1IxVyMfLzVRcjGBxVmLLDnrVJksmHUA9KnXAqBecZ6VOoG3rVJisTK2RUvtzUSKmfSrIKFSTVXEJuPfINFOJXPAOKKLgeehSPrSOpAyKmwMjIpjjOfQV5h1lftUTgjtVg9O2KgmAPrTEQ/w9KaaeeOtMIH5UDQnfn1pp64x19aMkkik69envQAHkkU1unFPA+emue1AyPmlxxjvSg54py4HrSEGOPxpmBnvUwwehqIg5BHSgYoODQx4wKFzjmhgCOcdKAsQE4Pt7U5OeaNuTgVIi4AxTvYaTexNEimPaT94gYpzrtyB0HFJFKGnGz7qDk+ppznON3rUw1dzer7sFEiIwDnFRNjOfeptmTxSOhCjjtWhzESsc8HmlZiPSnBfbrQFG4g/hVElctyfbmlXJ7fSpSozimhQnXg0xgOBzToyc4pDlhQnBoEWAw/CpF/eDApiICeDxVmJAAPpTQhNmFwcUjIvbqKnZdo5xTfLz/SmAxSAOnNNIz9DUrDHAGTTFXjA96QELDjimYweas7MDFN2c+2aQFdlwKjxk+mKnkyTjHvUJBPGP0oKQ1uCPWkHvTyvOabtIoAQAc/lRtIqVF/P6U/YOPSgWhDjIz6dacowfcUucfjSc+tAx4PTgnvmnDOeO9RjnjpipACeaBDhnA4zS9D6cUzOBweaUHOM96YMl2/P1xUqKRk1EOBmph0zmnYRMqjI9M1PhQemarxj1NTrnHNNCJFYD1qTfznj8agCn14qRVzjJwKoRMkvGCKmUnHSoUTHpVhRnAxjtTEJnjr6VNGSF9KYNoGOlPUg9DxVIljjI2cg1PE7EYqAEZ57fjUqnHTqetWkItxn5huNWUPHJ4qnHVkdPpTsSSk5NFNKnPWimBxTA1Gw+U1Nxg+9RnoOK8u52FdjjIJzmoSPap3BqMjrimIgZTzTGU4461ZdAATzUTJzTAgIwcmlC5GKkKdRz649qNvPSkVYjxjOfrTGG41MSTnjHFRsCefegSIwnNPK8+9GeelOPC0DsIo96ayY6mnqOOaHIxgg0BYhPAOODTC2T0p5yTzUbfrTAUHJPGPWpwMR8dWGF96ZYQi6ughOB3yauuVEhdgAI+APSsKlSz5Ud+Ew917R7FUJ5EYT+InJpu4t+NRuzSOW65NSRDABOa2pppHJiJc020SoCrAmnsVx1+uKkKjYDwOM1CV3E4NaGA3gjGKR1wvoe1P2dcfzpPL3cZpgRhQBnr9aY+Dz3qw6gAfSo9hJ4x70xDBjbinImW9qcEz709Y8/h60AToq5x3qZeCBTYox3Gam2DOF6dapEj1jMvBqb7NtXGOR0ojXkcmrYLGmBTW1yMdTU0ViOCeD3FWlUjmp4l+U5JoSBmbPY4yVGaoyx+UPxroyqY44zVK9tPNUlThvSqcQuc7KwPemIoIqZ4JMkEEYNKkBIyc471nZlXITHxxUYX5sEcVe8sc4FNaIN/hT5RXK4O0dBTC3XOasGIk9OKjaHIycUrAmQEg4OOtAJJAp5GG6Gj5R0pDEAA5HWpcErUeBjtUyAd6aAbt6U4Rn1qYKPSk2ke/NOwhuGBwalAyKFXd2qQJgjFCEKu7oOlWUG4Z44piJz3zUygA59uaoA/CpYxkH0zUZ9O3tUikdB0oJHcDin7zgc9KYF5yKVV5NUIfntmnBj65qMLjH51YRMgcdaqImOTk5PGKsRJkjpSRpjirkcOFxitkRcIkAAyKsAYHI60KFBqTIB5xTsK4h69qKUupOcUUWJOFDA8Z5pcc+1VskDJqVG4P6V5J6ArLwfpTOOPSnMwxg96YeelAWGGo2HNSt0zmm7c00FiIjHQU0kjn8/aptnPHSo2GD3oCxGeTzg8UmzIzjrTiAD+FM3YPtSGNKc/Sl28U8Y707II4/HNNARY6j1prgVKMdelMkXPagCsxwv41Fj5sZ71O0R/A0+0snuLhV2kjOTipcklcqnBzkoons4jHHuIwz8A57U+8QLEqZ3Enk+9aS6YyYYgkDt6VFPaHAXbwTk5rkpv2lS57dePsMPymTHHuHSpxARjI4q8lrtBHcUGHBHOSa9A8BlbAwF5FN2Y9+KtiE54HXvQYMUxFEgjpmlRD1B6VPsxnjikUKQR0p3JICmTg00LtNTMcHHeoW49/SgBxUZ4NPVcfWmKMpmnrwcdTTAtIoA5PTrUi4A49aijzkqaePX14qkS2WUIUVKsnr6VWQnOfep1GSDiqsFyyjZAzUgc7CRwahU4Az1pWkwCM1SQrkyyZGGP0ppYZGTVZpcknFSxDzAePpVEsZNErA9zUaWyAcjirjR4Byaai53e1PlC5A9kpQFelVvsnzcdK2mA8oY4FRxQFyO+e1PkJ5jOFqvU+lU5YcHAzj6VuzQbOelZ9xH3x3qZRsUpXMaWI7uB0FR+Sd1aRjzximeUo6DPFZtFJlDyvmOeoqRFIyT+lXDBvOR34pPs5Xt0pWKuRbD2pVj4561OsfHNOKfNxRYVyNB2J5/rUwQdv1pqrTgdvQ8UwHhTxT8fWmA8D8xQCcA9KLCuPxgk9qcvoOlRls9BQPrVWFcsK2RgdKWmKcdqfk+lUkTcVcE89cVbiYkAY6n86rLliMfjVmFGyMDPNVFCbLsEeMHFXoxgdBVeEbQBjg1YJznBNbpGTeoH+tIT60mRQe/WqsTcaTzxRRtoosBxON3pkCkKke1HQZp2Sc14Z6ZGW59BSZxkk05kIGR0qJj8pz0HWhsdhSQfrQOcUgGenSn49KYhpOMn3qN/X0qTHekfpx+NMCqc4xinBP14qUJxUhTK07gVdpxRyM5qdl5/Gmlee1FxjVHy04rkU9QMA0hJIIFFxERTPpW9oVsqI0r4yRxWMAc81uaehWDr97t6VzYh+4ehl0U6t2W5HWGFmbknmqTFZQDinXco2hS3zZ5qFGGcgdaWGpqMbmmYYhznyiiIDsfWgRpnJ/LFTYPH86ABt5rrTPLeg3ygwyAM0yaPIHtVpQQCOORSNEMH39aZJkSR8ZFVj8oJHr1rUuI/lIHWs8xEcGmhMrMTknmlVCcZ6U9hg4Penrg54/WqQiNUGMAd6dGnGePrSgE9amj5BGOtWkTcUJgD+QpVzj1Bo7EmmqxJ6VSETLu696swgY557VWU1ZU4IIpkksmAc4wcVXdiM4p0kgJxzUQGQSKoEKGLA8c1btsj6iq8CHcCelaCKoOe5qokyYMOPSnQxgPkfjTjHuHtVmJQqDAzWqRFxfLG2pbaNQ3I6DpQi7h0qzHHtwccmrSJuV7iDcDxWTLAS2MV0LgHvntVSRAcYHNEoXCLMF7U4JUZqDyDkkjHpW9JGBx+dR/Z0btWLgWpGdFANvOM0ySHBHGCa1lgVORyKhuY8kEDilyD5jLaLB+lNCHBq2wx29ajxk54qWirlcx9BikwNvTtUxGDTSBzj8amw7kJJU0oJPHHPqKRs7vajv+FAXHYwRUig45HNIiZOccVYSM4xVJEXCJOMnrUoXjpmnJGQcVMEx168VaRNyNUAqzEABUYB/wDr1YjU/hVpCbJlJ2jJ/Kp0JwKai8VLjjitkZiY/GjGTjNLg8daUj+dAhm05PNFPwfSigLHn7E568UB8hsMAwOOab87My/IFC/K386GISPDjgjkDq3tXzkqquerYkQkx7s7gAeneoQDMAAWz6ZxxUDSkQLGV2ttACjv7UjzNbQ7QjiRucMP8KjmbYFuNNi7RnA9TmpRg9OnSoo5kwiMAsjDke9WDHzx9a6E9AImHJppHy8/yqQjjmkaIkGqAjz24z7UvbrxRtIpWPHHFMERk96bTuv4UY56c0gDjoPwoDYpppp6569qYLctQW4klUBuCeTWutxFZ70DElU44rJsAHn2kcnoavSiNWnyeduPxrhxD95I9rAxiqbkjNkuWklZs8GpIbjjk5qmcBuoNPjYYx0P867IrSx5NVtzbZrRT7gFz+tSB/mzk1nRH3q8p3VexnuWY5OnrUw5Hv3qnGeozVhGwOelUIZJHnNVZo8Yx0HWrrMp/Gq7jPFMVkUJIQTk80JGMHgcGpmGen0pApU8etUiGhFVTn19ad5YUcjikxg+59qXLH3zWhBFJjoOtIseevFSBcnP4Yp2MdadwsNRcde1WNwwBSrHnAxSle3tQBGyZb/CkXjrnFPAIcjtjFDrt7mhCZLHxjb+tTqTxg1SV2DYyfoatxHIzmtIsiRfiOVFWAPl96rwD5RmrSD5cDvXSkYsfAMsMVZ5P61FGNuKlBI7ZrQgCCeBnioGQg8E81YHfHX3oK80MZUMYZO+ai2HORV8Lk1G0Q5A/CoaHcr43AcdKgljyD6VeVMHmoZo+479qloq5lSx88VH5fQirciAN0qE5ArNopMgMeOcCo3jz2AFWTndjtmjZk/0qbFXKZi+XqKYsZq95YIpDF27UuULkKA54H1qyi4XjrRHFk/1qdUOAf6VaRNxqoMjsM1MFBU03yyasIoHyn86pITYxUG7/EVOoA6DpTMY4/pT1Q54qkiWyWM9j1p4yD1zimAelPB7GrESAZHSnYxn07UKAR7ml7mmSMKnPQUUvJooA8xnZkmjPlbkKb9q8Y/z1pssqsqbWZnk/iPb60PLcyJ5WQnIBU/xD61YtVdVZSFUA4wOor5anG+56xHas0hcPsz0Vjzn6U5rVmdkZsxnuecn29Ks+THnGwcHPA707610KCCwkEKRRhU6DueanXjNMGMVIQNme1aWsFhrgMOvPNIq7jR3p4xuNAxjJ8uKjdOOn6VaI+X3phAAyaEJlQrg0nU1I/JOOvWmgYPQ5piDZzgdDSFeCKduPf8AOkJ70AiWxXbPyO3Srb8wOSM++KistplyTjaKsNKq2k7EAgdOa4q38RHtYPSg2YMvyyHnvTUfLccGnyncSRzzmoQGXtXbHY8eesi7G5HU9qtwyYHB5PYVmqQoHep0l24HY1RJqKQ4yuc0/dgfyqlA53DnirjjcoZT9RQhMXzB3IpkkoHANQk8jB460xiGOasm7H7+aUcgjvTFjO3IxnvTlznGapCBQT+FSLGQRTgvykGnZK01IVhwjGOMe9NK4PI4z1qVGIHPPvSsAcEnFO4hikEf0p5XIyRSAAdieKkXhccEVVxWIdu0knrQ5AB7g05gQxyRxUbsuNpouKxCxI6etTwPtPPfrUXHPFTRjLZ44NVF6ia0NSEhlHNW4fvdeKoxj5QR1q3CSpx6+tdMZmDiXAuf609Rxx9KYpyOpFTKpGOma1TM2hoGOxpeCM4pfSjGOPSmIQjIpCvenAA0bupOKTdhjNvX60xl3D3qXHOOvemspAFJajKM8XBOKolexHHathos9eM1TaE9P51DRSZSC889M0oUg59qtCHJ9s+lNELZHHFKw7kGz1pUhJPU8Cp2jI49KNpyODRYBEiUYqbYMnvQoOPr2p6g8GqJZGBtbpTweaXBJ6Z5pQMHmgBFUkmpdhAAwPalAGOnGelLzTQMFHPIp+zPXtQtTiMYFUiRgGMdTTsYpQuDSlaLiIwtFPKnPSii4HlKjecv5aEksxY8j0xVlZUjlKKVZ2/DP/16rwiONY0jkEdxyD5vU56Y9aspYTRyFmEc+cH5u1fM07s9Ys4PIxSAfl71OU9s03bwAevSulDGqMEAU/quDQAMGkJweBTAbn5h6U4ZBpB34pwOTjFAEoIxj9KjcYx0FBaml88H86EgIjyc9KbnAIxzUrjA71XdiD0GaomwwMdx5zSl8f8A16Y/X5R9ahJZjjGPxqblJM1NMAmMmcYxjNOvYnhtNpBwW6+1Sw2/2ewVsNk8nHNP1BmNpGc5B4wa4HPmrH0EKSp4TUxVUdulDcHgfhS4wTQMj35r0EfPsaBnip40B4zTI4txHHPerUcfT2p3FYkjjwKuw8HBPX+VV4xg9qsrgZ9aaYWGSwenQUwRjOCBV5SGHNQsm1vammS0QiMZ6U5IwMj1qZUz04FSbdvFVcTICD+FNVe5qcpzyeKaflxwaBDOn5U4kEcetJkHnp70q4LdaoQYH9aUcjA6UjDn6UvYYpomwSDqR07VVclmx3q0BkHPSmGMbiccVVwsRIhGGPep0UdvwqMMAMd6sRpzimmJouWqk44FXYY8yAntUVtHxnpV6JcEZ5reBix6x4yTingcZpwGQMUu3n61qmZ2GdTxxxRjH0qTHHv0o2jrT5hWI8cDNHH51IF6U3Z145qeYdhMH3oxn1/OnbaULxRzBYjKAjmkeEHJAqwBkdBShcDkGrTQrFFoiOMCoymB93p0rSKAjtULQ5GaQFEx8mmmM4GDVtosNwPxoMfOMUWGVdo78gdacOnrVjyM8c0nlkAcHigREEY84xQY8cAcc/jVlY2H/wBenbBtFAFcLTgmR+FSCMj86csfAHWgBVjA69M0/BAwD+VOxwAaTkDP6VQhABkZ9aB2xS4z680YPpRcLDdp/wAiinfUj86Km4WPNbZIpkSRlU7eFLckgd6tbg2WUg+4qC208rEvmnJB3Z7n2q2sQUYVQoHavAgraM9UYpNIcmpNmDnHFLtz9PWtUBDt4z+FN2nIqyUx0GDSeWcZzxQBDsOKTGO1TgdfU1G4OcjpRcCIg449KiJ6ZHX0qVm71E2ADTQiMyFTxyO+aYBvOQaUqWPoaTYR/wDWpsBNhB5GBUTAAjFXYwCMN+dQyRYP0qWWtDp7bD6TAwHBGKz9aVYooSBgn0q9o4DaMgJ4DkfSotet2a1R1+ZAOfavJi7YizPopy5sJZHOBSeT060u0Z/Wng4HSkzxnivXR849xUypyfWrMUg71CD7c0bc880wNBHVjnrUxYY6/Ss4HaRzipt7Fc5/KmhF0Nt/i5+tSb0dCTjNZ6sTjk0NMVIpiL3mBVxxSb8tyf1qmJDIM8ZpyBmJxngZoTE0Xtxx04psjADP86gV2Lj3qVl+UEsDnoKHJIOUgZwBz1pVkAHTjtTJioO0HOKYflAzkE8/hVJktEyy5zTwRxzwarqwTHcClZ/kDA9+Ae9VcViyDgbs59jTgSUHTmqocnqeP51MrMACOme9O4rAF3ODirluPm5FRR4JFXokAII49apMVi1EDV2NQR3x2qtCueOKtRqRn0rWMjOUSVQcYqTbn86RRxS9/atLmdhAOfc0vQdKPbtS46Z4pphYbj6UoQEZzS4J6UYzgYpiYbVGaOnPHtRg/pSgY5oENzS54yaXHP60uMHgGmhDTnNAHTPIpwBIGKUKRVIViMrkE4oVQPvDp/OpcHGfakCk+tUIQLn0oKZPIHXH40/H1xQf50CsRhM0hjBzjp3qXikzzx0zxSbDYjMY4oCbfSn9wKXnjHbigY3HHbrxRtwB0P4U9QeKTBxmgdhNvTn8qTac/pT+M0uCME0rhYhK89KKkKjNFAWZ5bNq8gtleONFYvtHmHjGetasKqIt+/Kt82SwIFQyWtm26O4RNsg+Rs4Hvz9TVSzhEaOoV2nI2hsZQgHivCVz1C9G/n79ikKrYDHoakx61YORGobbuA5wMDNMAz1BxVoCAcZFKehxUm0dMUwgZI6mkx2ITksD6U1geMVYKgDmm7c/1pDUSsyZH4VEynaPSrjIBnFQyL+PNUmJpFYIBxmnBAOKdwDnGKUAAE9qdxWG8DGKbkcggfWhup6YqL1GeR0pMDb0W72QzQFQYx8w56GtF282xmQHqpxWRocTSXbKF3DZlvpWtEMsyOCo6dK8vEJRrJn0WC9/DtHJlPmOPxpu3ccelWr2EQzuiHIBqqOG64r04O6PBqR5ZMdygo3ELzSspIzn8aYxwprQzY7zc8e1TxSHo3PrVMlV5NWInBPPFNCLqEYLH65FNYK7cLzio0fIxipUUv0xxzTegDlAyFPHNThI3DsCQF689TVfjzAGOOeanYKQzoykfdIH86yqTUSkrikhtud4Ve/oaAwWQxxsw4+YEZ55qDzNyq+8+X0weADUNszxJMF5yXwxPXFc8pN7FWsWvKDMGY4XoCOaY6l8sDxkAAdqJJFVYlH+s2jcOw5qNJvNQukZzEwCYPHB7j8TT9qxWJHhPnJujXH3cA/hzTpYixQKuJMfOM8D0/TFQwyruLGTezOS2B1xz/OgzGOPKJncCfm6joP6VaqMmyLWxFI2AZQcnP3jUsZVj93p2qFP9SuQGLfPleB9KsQIxTeB+8JwFxVRrWWonAeoCvnHFXrdgzY6elUzhT1BPOakgkCuDnFdUZJ6mTRswj5hVlCQcY4qtE27GKmzjjtWyMpFlSce4pee/FQqx60/JIrRMgdkj3oLHFNIIA9aMEHFFwQ4MSB2pQcZxTVU808KfwqkyWhQT3HBo39/enBCR2o8vjkjNXckaHOOgpQ3PtTtg20bB19KVx2GA4HApwPal4x04pQFz0o5gaGkn8aX0yeKdgD86eoApqRPKMKFh9eaTaOfSpwMjrQQcA+9XcRBs565oC8dTVgKSOtGCKGwsVwp5xShSCeOKmKY4yeaCmOlTcLEW3j60bOuT2qby+egpQnH0ouVYgCc4OaXZjt2qbZ+NJtB/wDrUXFYh2j3oqbGe1FMZ52ljDFE8YBKuxY7vrmootPRJHkJb5zkKDwBVtn80KOQ3XHtR5jEqNoyfWvDuepyiEYKr1AoxwOO9OPHJ/Gl9qpsSQwKDTHUhhx7Zqyo3D6UjR5wMGk2VYgxnrUbICQBVloiM0wx9cjA9aQJFXawOBz3okgY9KsqoBBqQEMeR0phYy2hPpTJI8L6VqOgHOOtVJ0+b1xRcLGeVPIBJpViOT71O0ID5HFPVPai4WLuiExX3TgqQTWpcL84ySDnrWfp8YNyrseh7VpyAtIQ3XNeZi/jR72XaU7HO30eLmTGCC1U/LbNbd9ZfM0inIb9DWesYyd34YrvoTTgjysVTcajuU5AwGOtVypYmtKSE4/Hiq7RhGAPqa6EcjRRdDn271LH065p8mCeOKhY7W4qhFpHAFWInUPnjGOc1nqSByeKsbHyqqMkjK+9ErNCLJMYlUeYpPoaVZJIEYoA3PKJyVz61S88oyFFO/kHKj8KmnkEcaIJmSaQfPleT6g49q5qq6MuI6R18rCgthsY6Ac0yzkLWEsBPIlbI698dar+es0ro8m1T2xxuB5FQJPs3sq+W2c9TyCc1EVoNs018mQZkDgqR8gb0J/IVPCqiMsBAqKp/dsxUkdcZz+tUoIg1ncSTbmkI+TacZPb9aWIFyYpCV4IyqnlumaTjZ2AtwCYhZ9gjiZzwQOOKfcPuaMwvvQ5JIGcDINRF2txBEJPMXYV5GADjjnHWorG7jiRYcn5o9wDKeB357Vm273BI0mkcoH2/MD8vb5fQ0kdw8i+cVCRgfKwYHd+FRyzRpGHLAq+MqDntVa2uZJxEiRxhpBuGOBjJ/nTcGFzQ8wmTbg7hzwOKVWdiAW789qYsgUYc7RgknPpT4QCA79W55P5V10pdDOSNq3U7F56jriryZKjI6VTs+I14GParyjgetdikYNEigZ4+lSgAiol5wcc1MBgYx2rRMzaFCZ6+nWjZ9aXHXH0pRz3qiRuMEfrTgelL3zRimJgDxTsikCnHHQ0Y4NUAufrSZHPHek2scc05Yz3oAaSOaM89KcIz64pREePm+tFwsxo+nenjOelKI9vU1MFOO9FxMiGfSn/AFqULgd6eIyOQKq4rEAU9hTtjEVNhsE9KTB4OaLhYjETZ5pwiJySeKk2kc9aAOD2zSuFhvlgZAPNBTHNOCn1pQhPBNK5Q3y+eRTTH2HFTbeM5OO1AXjAp3FYrmMjvRVnYfUUUcwWPKpCEJZmAK4GR0FTRs+8MACv95up+lU1f90sZcKSxOSBk1fXlOM4HqMV46sz0xxIJ9aassbEgOpIODhhwahuJAkR3PsAHJ6Vz6XKrLHIYN0xcsAGAJ+o6fjSuK51K8Pmpj83pWXbaktxc+R5Tq6puY5BUe2auxXPmozbcAHAPtRcpNEh+WmNgjk9aZJJ3/KoRKc89e1NASdO1TRgbeRzmmLyAT9afu65+opjGyDcAOlQSJzz2qY9QT1qFyC2ehFFgK8gB5FNX5SPelZSzdePSnCMgDODj2pWAs2lyYLhZAgbHat5BFdRebGcFuvtXNk7cHGcVt6Gd0cvBIB6VyYumnHmO7B1pRlykk0AEEgfpjrXPFQW5zXbyWnn2siEcsuOlcbLE8U7RtkFTg5FZ4GpzJorGy5ncjYhRjjk1VuCDHnOanlU/hVJi207iT2r0kecypuIGD+dKSCnqM1E6szkgGnwxu8irgnPQVVyABXp2q86JLENpeSQD/WDqhzwAKbHaxEqWVhzllB5xnHX86j8lhONisiFgeRnAzxms5zUl6DQwwqu5DOCHXHK559RUlvHGI1WWJpZVYLlAcAbff6U+SdINqiJdzOdx2gADkdR71B5gQTTkO/y7FEYx82ODuHNYScpIq1hJ1ZJGl8nY8gyAMEg+/1qtHO1xLGZY2898btqkAAD9anMv2WCJrm2MzEfM24c57/hVWyMjTG5HmJBglBvyMk9s8YAHpVLVakvc0JWLRlfPaNhwAF5akkFwGjjd2AJ55x1pLeYXN5FFcKBsBffsyx9BzTJrsCcS25kAkxGo25Y888euM8VLeoalmZZlh+XEiwLuHIYjHXnr0qG0iEtw7yxFo0CKGIydoyDj0ySPyq1q2yw0+6uBnz8bSVU/wAXGPaq9kJUj3DdhnZmJIDZDHIwe2d350U9dRvQm1B2ZY1SOTJkGzOFzwQM+nNXGTyVKxRRjy+RhsDn0qjPK8jBjOqkSDbGp/ngeufXp1rRjmSSKO3WOQswGHKcEZ9aqUtbEi7TIis5y7jaO+B3qxEw+VEBwvAOOBUP2giRmSMk5C+wHrmpLMj7Uqs6tJISGkX7qj1PvT5rBY29OwoJZ8hTzzWqicLjjNY+nrA3mSSFSqc/Uj+da8YaXO5mER+6BwW966KVRszlEsIgIwakEYPb6Uqj6VLjH5c10pmbRGEB7U8Q9Plp+B1H4UvfrT5mS0N8gHkrzQIuegp2eMUbuSRVcwuUQQkdhS+UD9Kfn6+9G33wMU+ZisR7B0/Cl2jPOKk29z1zSEHkH9KLsLDAoIxjpRxnIAJzTsccUoHHelcdhoHPIBzUgQY6AUBQe5p4XjvVJksQYBx7U7j35pcCm5XdV3IsOPTjFAznt6U0uOmeKNwGRmi4C4pQpOOlJv5pwcZ6UABB/LtTtufpTWfjABoDE4ABzQA5V4HHFKVx90UoJCAY5ApQWycdqQxgBxzRTWdge1FAHk0CotgJeHdUz074qvNq0SFcybZ+Qqdc/hWPYyq9qJPNbfMm12dtmFHGAPXFQPastwkr3UvmqQYTw5PHQ9xXkNnfc09RVriGN73gFfkRMsw9+Kpn5JreO2gLlyA/mrgkfT2rR8+aOM7EaeNl3GaQ8R/7o9qptcebMt4iq7cLlG3Fj68dKVhbl+KzFwiESpGqtgqo2/8A660rbz+jBfKAwuQcmsu2gZijvL+9BPJJ6Hsa2/Mxtj6nHJoW5pbQayk54qPyiVPFSeYAcHmnBgRnI5rQRFGpBAJqVkPGPXtUZcq4wKlzkZ6CgYzbyQSfaq8inJAFX1Xg56VFKnOP60AVAuB8x+lP2cZzxTjGSvp6U5Vwpz1NFxlc8Dpmt3wyyxXbRu+A4496yQOafAWW6hIOCHGKyrrmg0a0XaR3InXeyHqO9cvr67ZklGDuPNbkMhkIZl6nqRTNS06KaPLcnsa8bCTVOpqd04XjynHbgRkiqsyAk7avXUbW0rxkfdrPLfNkDk19BF3VzzJKzsyExY5I5xxTGBRgwJz7dqtDnOfwqJwHBAP51ViGVpJDErc7nVgwRgOV7/zNTR3ZkMskYAcnpn5QBxTZYokfzZJN5I8vCDqOv6VFBhNpUjY4KnC9wTmsXBbjuOTyo5k8xHzGSTgcYOT/ADqHzg6P9leQNJn7vDBqsXds0jo6uUBj25H1zzRciS1XO7GepHUj6+tRGVnYGZ0c6iEQXbMXHyszDbg57n1pbB45N7ZSMbTGq4Y8/wB7kd6hjO27eB4WaJsMVkHUjoTViGAIXlMTRZlPJOVb0AHYVTRJpC5aNfImMrkEbTj5jx/D/KqTeSZbeMqzqWVpGAwR8x/lTY0+0PbyvG8eHfjkbSDnnv0FOaeKGIsm6N0dP3qDI68Y/EVnyW1C+haF5DvLrmRpWkbZn7uDzkH2NTxeVDoTs0zNciJncr1BYElfx3H86yrcPJcyIE33KKYi54zvI3c+uB/OugZG8uaIIxJYkKG4GMZOfrx9c1SSirjTMVJ5WjDuvkq4Uuirt7YAz68Z/E1rWm+3tF81ZfNlAEK/3R2PX8c1Us7AJHGZLmWXYzZ29C/oK1YCLGOOIlnvJSd8f3sA+voAKOZPVAMgkSMKksoZUOHaRgPzq9NaWiRLEiiTeoZmVsAgc8getMtLGIwmSQoSGz8pBzz0OegqU3CRGKWXALsSQB0QZwPwpu1tRJO5NBB50igq5HAbbgbFrftIwASjyOO249MVzlrK09whLeXaSvucZyXHb8K6uIoyjYDt7ewrShFJEzJAO/5U/BGKRe3t2qUDjGOa60YsBkClwc9KODQD0ycU7gBGe34U5RkHn6Um6gEA55/CmhMmAwcnFPBB79KgLkngDNAJOeRmqJJePzpjLTTIQfvYNMaXOcHtTAfgjj8qBnJOaiLEgdfzpeTxxSC6JgQDy1L5oAA5qv8AKABTiygY74q0SyQy88E0mSW69RzTBJj6/Sl80+lMkkVT3qRVA61XEp7igu3rTuFi4Me1GFI/Cqgc44p6Z3AHGKadxFnaowKcCq45/Go+nTrQ5IHQUxCmVRyMntTGnz7ZqI8+lIF7/wAqqwmxxeikxRTsK7Pms3sk14svl4RV+VD05962bPzLx0juZYopFOUG3gisEhIpAkhLRg42g89KvRtJMUzMtvFGcMc/dFeEz0Fc01u7p4JLS0vHliQ4bEYBA9F9qdDZrZGOaCcwxniSSTgsf6VVZEt8wxXbyxDkBBgnPv6Vd0+1ll2vKpAJ4DjdgU+haRq2oSIEITKCcl2bNXTI+1SDtXqx7mq6xqqBeMDoM4pHZ8DGMd+aSNCZZd2ec5P5VIr5Xg/TFZqsw+7zye9WYmxxnGOlUmIuoQeT1qdG7+lUkkweOeas7l4zVCLKn+VDEE5poZdoxioTLtb2oGShc9+lN7nNCSjPXimzMoG4GkykK77RnApkEoku4TkKA4z7VRluCflzTYpArdcA9aTjdWKi0pHoBfLLtwR7GtIwM0KnbkGuW0e/haOKJ2w44A9a7GK4UQIOCK+dxNOVOZ31Z6JxOD8RwPFdeYVwjcZxWDt3E4HHrXp97p8WoxvG4yjD8q8+1Cyk066eF+QOVPqK9nBYhTio9TkqrmdykBt602YoZBgNzwQOlPZtw49KjYbhjOMHj2rvOYRkOw7F3sw42gHB/wAaoQgtbhySZGJfGPunNWSpDcZGemzufpTY18qOVd25nbeAONoPGKzb1sKw0u8rQCEBXYkEE/dJFPBZVMZZuDlw45JqvJGBPburctJtcd84ODU5aaLMZXzCvzbmOCQfSpSSYGXcJFFfs9zkqIyy+p7Y/Ck0sxxac0yGNvvZZhwhPbB78VPcjzPLZyHDBkB7rkf/AFqzbRbgrcIMmePDFSP4T0/rVSRBsaWHitkSNQ8j/M3BJAPJNOvxE7LBHG0bTOASDwvpTpFeKIPCAisNhZvvLkcEVnzTLLeJkqB9mZGZjjaSccj14NQndjLdpPbm9fLl5BhmAH8bdMfh/OtPUV2W7WTSPFcXBAdkGQnpHn9TWPYzRwX9wyK7OHzCBznAAH5DNXxeRXt1C5ieRopMeX/ekI4P4Dr9aU3pZDNEzR2cECkqIokCIo4y2Op9zVyxg2q0hHmSu3zbQTgehPpTrfTlU73RHmfClnGcL7D+tXpfJs4I/m+ZvlUAfe9se1NaR1GRyyssjR4RVVdzHpgdgT7kVmTXwnmAdShl5XptwB61Lemdo5o4xGJixDO4H6e1Q6Pp1rLO0ss5DA7NmCc/TioVpsTujTtrRJ3TyJfIbnc7YOeegHp9K6KzieBAstwZMDAwMDFUrOKNXVI4XbYp2sx4I/HpWikUxly/lrH6A5OfeumEUjOVyx5gHaniUdhUfle4p4Tac5GTXQrGbAyDPFLuJ6dqUoByT+FBUE47VVkSHmY70eYM4zmk2ADkn8qAqgc//rp2SBjt9N3fnTgF7Zpdq+hx7UXJsR7jnpRk/wCRTyBnPPSjgdqq47CZ5xRg7acMZ6HrTgRg8c0rhykYTjrTwo+tPXAPSngr1wKq5NiLYOOKNuTwv61PkDsOtNyM5FFwRHt6gjFHljJqTPT0+lGc8DHrQA3A6ipFIHQYNAHr2oxnvQFicHJ/+tTGJYjjBphkBAx3oEvqe1WmS0Gw4PWkCH3p3mYHB6UhdhgVXMTYTYaKPMP96inzCsfOEVky7TChE+eQxyFHrVq4lijTzLgxeYoxtI++PwqpJHJaCL7qpIdp25BYe9Nmihlch5FzwuGfpj2rxrHoF+2v41O+BVeSQbUjXAxV2xvzHcASNmQLjYDwvNY9lBbSF9ofaMEEjp61oK1vBJgYXcOOetJopM0kmaa6y3IPB5/SrZ4B3MNoHSsIT+dMqxozL3YnFXvNVUCLhFUDce1Sa3LMblixGPqBUySIDnnJHUiqsbLIQA24Z6kY/KpZMA8kD0zVJhYmE2Oad9rAOT046VTcHuRR8pFWmSXzeZXgkUq3O5B71RAGcU4uEwO4pgXPO9/pTHnJwM8VXElNBycg9KLDJXPOfSlD4XOKYOafglcDtxQBesWCSiRzwo65rrdL1J1G2Rt6Z4IrhlYqNoNX7fUHiAABypG01y16CmdlCrFLlkelwXcTAMpwOtYHijS2v3jmhwGVTn3o0u4Lwqyk7X5x/dq+8hdSj5GO9ebGLoVLo19kr3R55HCzsUwVIHOaUQNnA55Fbmu2/wA6Sw/K3G4gYz71jAGORQXPzAsSvr6H0r0ViW9UclWlyMVYmRG27Syg4J7VnXUP2kfKXW6QZXjIbHY1fG8KyebuXI2sB0B6VDIBLsGW64GOCD6itoy5tTFooCCC5t1RQ2CAyMxIwwPIz29KulIre1iYlJA+1QMk4B6c1TkkNtdGVJlktpCBJHIdqq3r9PWokeaDz4XWNtjbkO4EGI8jH8qiUZbom/cku7aO2Rrp2UqrggIDkds/rVHRvtAilmjXdMZNsrOvJHJ+X17VsXM0csLwhDmRCEOeCMVjaAb64/dksgXL7uQGxxjP51pq4ktam1dvHPZhnjDQ5VQA3zMfUVnTKp16OIsqMUSRmOCSF3H8PpUkMkNxA8bHC28h2tg7ht5/rVe6tmj1K1vYirmVPKU9MEn5ST9ePxqafup3Gy/YRE31zL9ldWPMe/PzYGSR3xgUaZFHI8V3NI7yFpPlQZbk8njpgYH4VXu9Qn2W6mQmXDgnnbnGPqQOp+hrSiQadpyEK8pVcICQo9ySeSep59aUby1YjUe/e3iE5V1RACwkk+YAentyKgedZWN5c7kKriNW4Eakccep6k1FHDLsW7vZFhtk+ZYguTtz94j+Q96q2xlu7ib7UFMCyl5HA4A5wPxGPyoqfDYaJtOZru4M10j8YMYTkfj7VrRSLA+9XeQ84AHA96pve7JI/wB4JAfuoq5z6dBxTEW4m1AKzMVB+75hAA98CphfZIGzqLDd/rHdmkfAxu4Uf1rXXG3r2rEtNO3QgxhoCecqen0zW4FVV+nH1rugmYykOUflTkbHFNJ+XJbA/lSjB9vT6VokQ2SDn8utGMn86RRjHNOAHPNaIgTHA9qTI/GpAvt2oMWTwKAuIu3j1p+BjrShCOf0pQvPNOwrjAme1DITnvUnGDS57Umh3IdvHfFKvr14qTIxTT9PpSGJxk/zpR1x2FNPagfp6VSJsPx64pCBnmkzgY5xQo3HpzRcVh6gHsMU8KD24pBjGB2pHYAYFFx2FOM+5pjZPOaTOTSZ5PHFO4Dtobv16mlCjPNICR07U7djsKaExQBx60HqaQcilwe3FO4hCvsKKl8vHA5oouI+ZVhln+Ry7j+Fjjg+hrSj0e5lhCzpBlRn5fvfnii3guY3ZYZoBMPlkYHbnoenIb61qW7SqCJZBMQeCAB+eOteWmjv5TNbQ3KqfNIOckDjIphgaFChs9/owfPFbqOR8jHOTwQKzr9/LmCI3OMgUMrlKlvcShSvlcA43HoKniCMhaaZZR/Eg4AqSFlRAOPl5Oe9RNNCXYhQST2FSNI0451MO6NdykcbaBIspA+U464PeqKs7OVjQoo4AWpbePDDbuwOhJ/pRYsnYc8HINKnNSBMKBg+vNAXue1aLYTEOR0oJz60OckYFCjimIdGm4YAyaf5RB781JH8oxkVMGAHXI70rjsVwnONuKfzjHbFSbwTjFIzLkDPUU0AwL0PU1KFGM46UwAA+4qTO7kUmho0NMvHtbhTu+Q8Mua6W2mj1CMyRu27G0r71xIdlP0ra0iV1UvFAGDP8+Dzj1xXFiaatzHbQqN6GjqcKzxNFKhLqNygZz+FcWlzJGXhcspjJcBhjcuK9OMC3UQJw7dVKnHy9q5rWfCzvumWeMAHJ4ILjHIP8646NRJ8rHWSqLzOV3yQ3QATdHJFkBeeQcfnzVgmOecCNztzkqfSqd9psthcnKOIym9GQhs8+vocCi3g+1RibKl2TrGcY7dK9CmcEk07MuXVrA4ITcDnHDDgeuO9YV7aXOmEXtrL5iQg+ZByMqeuD+uK1dlwjY8xJFXqXGD9OKaHnnGHVYwpyVB3E/ge1a35dyWjOsg8g2yxnZJmRJGyMf0FRWMl3Z3l5DLKwGVMZz8pB9KouSlzOkUjJFEC+0ShQqk+mfX+damn3Eb6tI0x37IP3W0A7j3HvjilZkXNGFmMcMi2wP2j5duMbTkkE/57VBPm3byvO3GV1Vcc7HzwwH1xj6VpW1s0sXmhSFRSkSFu/Rm/oPpWJrYkW/EsLKm6F2fHDAop5P4CrlBMNbDNHvLnUdXuLicReZEAAzf8s8FgVH+82c+1bjSJd3S3syw/ZVGyFpDkSkZyQO4B6euPSsTQNOS/trq6W4dLZpxH5SjAlCqAS3c9f0q3qSBo0xc7LKPmZUABBDABQOoOetOUdNBJl+51ASy7nCKo4hDqfnA7496dbxmG1jNz5TmRzI4YgY+o71jWsX2m5PnLLMI12BoSWXHpngZq/Haxt5bFlVkbISNt7sO2eoU+1YuNyrlqXU1E0f2fcsakBUjGCT6VqW825Vd47y4uN2WCJtUjsp9hVCytLWeSSS5dhEOcs2CSPUeldTpzBGCx3Qlt+hDrhlPbGOorWnpoQzR0yRp7cF02MONvpUtzeQWwm8xuY1DMB79Kz59Ugt7aXy43eRQV8ojHPHU9qqCKae8ZYUkNt/HCGznPIy3oK2c7KyItqaFpfLezsxUrGnHlsPyJrUjUhASRkjmqFpaT29yI9gBGPmz8uDzgVps0cYJd1XAycn+lVTk7akyXYbyD+FSAdKUAEBlIKnpUqrzk81rFkNAF4/nRsOamXHpUoUAcVdyeUrYIFOCEjpg1Z2g0hwc8Y+lO4cpBtAB5qFhyRmrDgAHrVdxkjpUNlqImc8ClNNIHanqRg85oTDlGYz1FAxin4FKEGAR60xCBcjOPzp3TgDv1pApA9qdsIU0XAaTs47moyT3yc08qSeTSBc00JjcgDpRgkZp20cUuODTuAgyOxOe9A9qD26UpY0XEKqmpUHtUYZialzgD1p3Cw/Iz1opmfaii6FY+eppltolJQK4BMZZBwaqpqt1JIsIWHp821TzTWt57dULRNKQOS54H0qBPJeRXUgnGDGp28+9eRF2O+5rx3ymN5MyHaMJmM8mo1SaUtMXCA8AMMkUqbIgRsQBR/CT3qBJDjalqh5+8WIBFNNt6FW0JQBvWLIY46u2cVItryGYgdsg9RU1sSi4SMAE8ncPyqx5iyHoox2NaXEVvJY8K52Drk4qWFBGBjBfGOaUvGoLbgMcUiPuYKoLnBJOOKCi/GG2DfgnuR0pxUEY9RVeISSAZjxg8FuB+XWrHOelMZE4xSKQuPUVIzDPWmEDk8UwLBAYcd6jXIPHT+dMWf5iOAPSpBIN3XP4UDHquDnOe+aVs7qC2B7VHuz+RppEsUnjIo3nPFMaQqMjOKarnJzjj1p2AmySM4rR0e9NtdJ5hdYWyHA7nsayhLuJ469TVuKQRpu3HdjHqR6VlWXumsHZ3OsgvGjL2kFwokALZboi5HOfwPHsa0WazEqGZSwcFf3qbV9evIP51yETzModGP2aMbHVn2swOcAHoQDzXeW8FvdWdvalJfM27hhiAT3z/AJ7141WPJqdVWSSUrHn/AImtRp0MUkGWto2wEYcQhuNuR2zzz6VgSxJDNFLasDIvQIeH9c+ldx4q0crpk4WYHgDejAbiPVcfN2/xrztZbnTmZJYVZJMA4BVPqp9fUV6WFfNTuc2Is2mjaWaF4FlEjE9GVRyG9DRcNbT2nKKQOrkncPpWS+6G4LiJ0fHy4f5W/HofxxU8V7E8/k5xuwQzHaCB1HNbNdznHw2s9zD5knlyfKyoJVAOOeMj1rnYJF02WRZHmgXawTdy0cgI+X2+vfFdGbn7PI8e15LV2XLCTO0Hr6EVT1GwEFzeRwEeXcW7uxYlycL69xVR3JkjdGsP5e1LFyqgBNrh8/XFYevRtLY6lfjcsiRrCQ2P4hj+TfpW9pObm0Qy/wCtRf3iFgvJGfl6YB7E561zevqItAtJQSks14ZWDPuOR6D0yB2ppq9gbdi0m7Q9ItoIvMeXZuf5fuF+f8+3NVpIzMGtkjmA4Yy52iSUjOX+gwfxqe7stsolu71DeEeYkBy+OMF2A6nA4+lO0eK3jRLxm5cExQMC20ZznjqT157UPXUlFuCwh8pY3ju7qMLtKqzbSfUHGPw5rRSO4VDHJGqRIR+6ICKqDpzgZqw+qGaWGGztbiSV+WjRfuL75OBSyQahcMku+KNT8mCGkkU568YA/CocSiOWeOa0aWG3SNnCgSFuSenCjJq9pklxIj2ULSTvySF+Qjpyx/h79fypYNIRr1biSfUrhiCm9pXGM+mCuB+dbcVhEkYjj8yDa2/EMjBT7EH+lNRW4WZl6dosgneS8uVW4k6KTlGH9frW+dGtCrbHlVjx98hT6jFNW3t418kIwDfNySSPxqqdRQI0SXBndTjywRk89z0FOLFystvdW9ldysXZFLhdvBDtt4A/yaLOSJpR9n2PetgzlwW2D09qwpdOjLR3jySPfK5YRO52DI+6B/WuktbczP8AaDDywAeNJNqsfXHoPrWqlczaNdYiy5bvzjHanrFjjPNIuFG1R04AHpUitu4NbozYBCD1qTafWmkhQe3pSrIMEk1VxWHbWA6imkkZyKRpCOh/WoWlJ5z+FJyQ0hzH27VC45zSFy2ecc9KQt1NZuRaiNKZ5BxmoydnINK7HBAP1qqzHOe9TzD5S9FKrcZ71YVT68VlxuVYGr0U/OKuM0TKJY2jFMYEjg1MORn1prDANaXIsQeXjP8AjTTHxx61OMGnYGKdxWK21uKUA49frUxUZ9sUAdqLhYh2kHrQqE+uKm2cDjB70AFT0ouNK40Lt4HWlCnr/OnheRSgcc/jS5gaGYop+PTFFFxHzZLPLMgZywUAAEn5cUzZDHINhZiw5yvGaYjyqMCGTyQPlRen19aVY5WkLI+QRjy88GuBROtEpVd4BLZA9eDQGO8RmRcE5OSBT5oki2I4PmBQcEdCabGpJOBjPGaqIy1HIG3FTlRxlec1NG7yNtUMuOhNQQqmcMRjHqeafGqq3DMyg9O9JlGjbwCP/aY9zVkDHHNQpJGkQcMMDgDPOadHP5hQEYz6ilcqxNlsZqN3ZeM1O2z7oIyOKgdPx49Kq4WId5z0yaeuGApojIapFHOKYxpTLUqja2c05yAcY4ph69cU0InEikYxTG5OO9CDg+1Owd+elUIQAnAxgGnpBlsbc+2aVfnwM/jUoYKpB4yMZB5FKT00GhogVARu57DHekUKFYE4wPTrTXZiwZ42dAM7wRkU0SIzAlgUxz61km3uUtzuNNSB9NihgttzBcEMvTPJqrb6hqWmXQaSGSZFba3krkkeuKvaLFELBZLe7+bcBvJ7+lbr20M1zLEspEjAqVxwQf8APWvHrSSm0zslUUVZnH+JLyO8hjCeQGdQVTBBDfjjtXF3LrODbyPEVI4jZNx/+t+Nd/qWjWFzasVUpK25JcsWCHpnA4NedSW4geWMPI67iVETEH8jkCuzCyXLZHPWSsmtiO2DW9sjEZ8r5ZVkPPtj2xir0NlFeMHQK7MOhwYz9PQ+9Zzx3KSNcPC8RQ7i8o3B16fNjgj+VaGm30dveNbuscQk5wCGUZ6FT3B/DBrtW1zmKzyR6bNIktncCInGVw4A9CO/tTrO5ilmgOUKDcg3MeBt6YHIrqo9PUqoAUkc/MoP8+a57xHp6wXaSllWQoWDIu0ntS3BorR6qYtFhkghBkgVY5Jhls4Jxn2FJeXlrJHZzXcYuLqT97AUPzZBGF+hPUUa009hpFvY27RSq0sYHyBSD3B9qz7Fbi48TzW9wY4pFLSTfZ1HBKgcHGB17UKHUhvobN7cQwzPAy4uJCslxsG/f3Crjjbnqc+1aUY1C7gUqkMcRf8A1MMg359c/dA9gau2UcFnFLt+X5cSPyzNx3JrUaO0MWFMY2kcrgfyoTsrMfLbUxbaWS1KRG3kjkOd6IhYAjuSOe9advqaxxk3MUkUijJGCFf3BPr6VXu9Vit5JIYriPzXGcjqO34k44qj/a81wxKQS3CK+UadNifQD+tA0bR1HYYTDtVpgTy3yjHfjtVltaWTMUdu7TBgpJYBFB7lxxj6c1h2kZuZR54ZipPmIqhY8Y6ccn6ZrTgaC1gaC0gzsA8tz0weuR0pJ2GWLqGS4eMXV3JEOfktgFBH1IJP6VnpDDYSva2928MbZLPIdwDf1NFzqcUtuPsLeU0PKyOCPm9FXv8AyqCx064cBpZA8T/vPM+9z6kdjSbA0ba+jslWRVkuSBt35wRz6GuqsmYxlmQJuO7g5rFjeAqYGjL4GGyg9a2YflUdscYFXAia0L4YYzSh+4qqrcdak3ZHBOK6EzJolaQZ+opPNCLnNVnbHHb1qs8xJ459qTkNRLrXXBGOKjMoAqgZM/8A66QS571nzGiiW/MbP0qSN1J5zmqiuD3xT/M2jI7U7g0WJGxx179KgZgDyKZ5vc8mo3kJ6cUXBIk3A85/CpEcjoaoF23cdatRNuXPemgauacVxhRuNJLc7s81QUkAmnKcjNVzEcqLAnK5OeakS5HcGqgY88CnDt3JquYTRfDFhkdKeCc9Khgb5cHt61ODn61SZm0KMlaCOetKDngUpHQ1VhCc+mBRnPvS+9JnHHtTsK447fWiozjP3iPaimO583wQhUj3vkZxg9s9KeFjjIYBVcZIZc5OKYZlKkAseM8L147U9ZUwMYyOg9q4LM7EhhSZidzbiOcOuOvvTS0iplkKnPQmpvNHzBu3c8VA0huG+UFgO2apA9B0buxwFI4yTxxV1I2CqC2xQSck9aqQwzbShIjU9e9a1nbJGyuGBYDGW5psELDHHjKAc9Wc4zViOAB08wB1z8oDEc1Ywj43qrY5GRmpvKQ4cqCVORmoZog8lVZmYKWPCgDoP8aixk9z2qz97kjrULAhuKlFEDAgf0qLcQDU8gBGPwqsQeapADOeg5pN54HFISFIx0pMZarRLJomPU8g1cypX3qguM8flU6uQce9MROoG2mSHgEA4Ipu/oT19qbLeSCM8ZGMBc8GolKwx5LBAxHA9aB+8kQqBjkZI4H41WeePeGw4GM8iplvYmVSCoiZ/u52nmspydhxO68Nadaz2bpbSbSRiVe3fBA6Zrorawls4ZtsvnSsMCRzg4rhfDeovZ3k628QkRk2u2T8p7V29reiWBfPuY/PRs88BQf514mJ5lI1nzNX6GNd2tuWSQ74pi6h0KnYx4IzXDX9ukN1PCB5M6yEhOx549jXsDfZdQnjhbAli+cbTxwcV5J4tkjuPEFyPK+0qp8vcq7SMf8A166sFNt2QOpzRsyK2u5JHEWcKfvbkyc9xVS5sNPWVo2dhu+YovGffHY1SX7bbgyvCjoDhgX2uPTJ6VfhmEkhWWzuynQHG7P5V6etjCWxFHq82klLeKWWaDG4SyYYr7EjsKj1Sd7+1a4GWeHo2QwwTnNaEraXDvimt5IxLjLPCyr+JqjqFhDbwOmnGKVZEDbFfuD0/Gk01qR0ISovfElt8jlIIWkYnozk4Bx+dY3mudSuJLSSZMEqzQZPU9Ceg6fpXQGC4CmeK8jjm8rDgoSMqf58/pUOm6ZBpcciQTtLcSNh224UMRjOPxp+0itCGS+fqwiX7PFKuzJYzAKr5A68kmp0jvpZY1e9SCNhhnijxsA75/IVC9yVfJQRMpAYAnYVB4J9K0I59NeUzXOq2sh2kG3BAjXntzzS3KLtj4etElliZ5mcYYOWxk9efWtAae1tGCttFIFHAA9O5qjBrNkJI3hle4LoQFiUtg57noM+9Wzb3d6xM9ybVSMi3ikzIR7t0H4UBYj1HWpLQ+RGgSbZlYsDOfX0FRwPcXsu+YAoRnyxPtj/AOBY5atC10+0trdo4I0YMSTn5mb6k81UvXt0gkZYwWVd/wAq4OPSk3YbTL1vpccyxPKY1HVFjjHy+2Tk1cj0aFFZRJLsY5kA2jd6duntWHpd1MyK0Jfy8kDgMQeMZNb8Fy623nTzIhLZVcYyOnShMB9jpQtZEYTyEr1HQMa2EU7cU2MZUHIOe4qcDPetoolsaacXIHFL0PJ/CmPwDVkELyH0qvketS7Tnk1GV9BWcjRWIz6n9KYak288UwqSM1NygD/pS+ZnvTcUhB9Kq4rCmQ461EHOT70pXA9aYcg+1MLD8kHg81JHJtPQkfWqoYDtRuBbk07gacchfB/rU4zjrjmqEEuBjirYlBXtVIzZLyMfjSrzzUXm5YYqTPpTEWInCnqeOKtDnnOKzlbkVOkxB9qpMiSLgyDweRSl247VAsvGPXvUm7JzWlyLDgc9TS7j0PTvmmetOouKwE89qKOPQGimI+b3hFyFYsx4wAW4A9KWK3Ji+aFfy6UyOR4tyqNy/wAI7+9Xg/7sArg4yfauPodxUNvtZeBgDjinFWRg6/eHUAdanRlY8EkY4YjANDBQpdefpVILDon3L8wGcZq1C2AMgZ71QwSv3Sc+lXIflGT6U7DSNWNlZf8ACrEXLYP0+tUIXDAADpVgMVxg8VDRaLu0c81BLgHAxzSbjg1Cz8HrnNTYsY568/WqzvgcGrEpATpzVJs9RzVITEaTsOvaljbdweKhYY705MVSEWgOfpTh8vPbPeogx60Sy4GPemTqTCbBGDUbzSfMR1J5BqJEL4YMoGccnrU8YEIk3sASMKQc1EmhpCrIjK0hzJIOSg4xStbxXMZYzgKeBlMkGghFgzIhycY44NIsRjBMEhQsOg5B/OsHJjSLvh2WfT79g0rNbgEGVSDs9yD1HFdtCZ7m2a4yJ8JjMcWVI6/ga4CzeWC5ileMSeS2UKHGfYg9a9N0We11rTwTbyojEl22lAp+orz8Yre8dCqckTMa6vgZJ4kU/KHEkfysOehFcrcmRhJcNBInmMXXJznJ5r0NtJkkjeNL3bDtwsfDAfXPNcL4i0u6tLkHz497tjbkqpP0/wDr1GGnG+gOcZJtGd9uhEWJot0RGGyOD7VXjvmtXQESGFuEkK8r9famTgJD5M2GySqrG+cn1ppijW1MbxL2+UgFunrXowk2jkb1Nu31K3hVXeVmDDJycgCs+8eC/TzbeCOKZgUEgAUHjPPqazG0SW8gcW4NmqKGxnhse1LaI0kht7h1JjQuYmXGcjhge4q7NslsopLd2ulRvsCRyniXkswznPtV62V9WsBcxweXG8mQVcZPPJ/Osi91GSSGxs4Ypd0ETGdXQ/KCMA+47/jVqIadAUiIdbVFKMVJBZ8dc9ga0cIkXGyReZJKLiEqUfuxw2D+RqxaSXe/abFnGegUYIrYgtbC48tYb+dUXnCuDt9ulL/ZQ3Sn+0ZBzhjIq8HPHH+FLQdmPm1XVJrWO3OnllOAyhgoH144qaLUyYGicRRT7fvOwY47AEcU+Wynii8mXUJJ0cBTGpCFhnOcjn2pY71J3MKiNfLOCCoAIHYcdfr6VEikT/a3uC8USyyEclok2jp69/wqs2j32oShy0dvG+0SqSeRV20nWOR2k2hgd0e0ZXHuR9Kmm1W1if7RJLHEXBQ5zllwCMAd80kMlttJubVEjjRUiXr5YGG/CrMUBDyg28glJ3RmaMNnvxWdFeSzRNJFd+UrsCw2sxUZ4wPeni4luI5DcTlolb5Svyk57461RDZ0Gm3F4Z5FuopAuAUAjwM9/pW3uVVUsdufWuft7y8lhPlSqEQr5exT8wHXcTV+G5j1JiP3wiTOVK43t3GfauiOxkzSK5qM5APfmpBgDaDjAx17VGVGeDn3psaIpACPfntUBbjGfwqZx15PNRFVOSOtZSLRFnOMCnEALk96btA9aUqCvP8AOpLG455HNO2Dk9hUeMngU/aQOlMGMdcDPFVn64FWyFIO6qzgbsjrjrVCuREEnIxzTSCDgfSpGXA4xTWbjkVSEORiDVhZARyRmqgII5PftS78ccVQmXg6gZ3jmpVYD+LNUFcYHIqOe88pcAgn2p2Ibsa4kAAOec9Kb/aVqgffMg2HB571zk2oTupCnaQe1ZkhZxkjk9atQM3I7l9UtI50iMysxPIU5xV9JVbgOCcdua8x81o23AjOa0tP1yS2uBIXwfXGcihpom56CCc9D+VLu55Bqjp+tWupSGOFjvC5IbjNXicnOKq9xXEMh/u0U2ijUR83BN+c5CtznaetTwzKcjcVxx8o61YQxlQpLKfQ9KCiliHJcH7u0YxXId9h6j5FVVLe5PSja3K5A5zgU9CrDO3b225pwTaePwqkVa40DDnrn61JHlsAggU0qQwJHFWIkEkYK/eB6VVxqDbsJEzjpxUySsSecY9ae1u6jLDAqHG1uoqeZMt05R3LPmnpu4NNYk55pig7e1JnHFSLUecEYJIqJhwcU4k444BHWkJ4x6U0Fisy/jijbtxUuOTxQRzg07j5SEyYG4mopHLnOe1SyJxyeKr4w2R0pXKSJoVZ2wBn6Vca2Yj5gM571WtZVjc7gR2+lXZ3DqHyT6bawnJnZRowcRkiwwqmZWZscqOgNL9ueFQUxKMcLtxt+vrVWU5IJz+NOTlQWbB42gc5pct1c5qkLSsWzMqSqFfYCufmHfg5Fdh4T1pYLKS1lvtgR8xZC9/51w4JmfcQ2ScZPJArrfDvh5XeVLqyRWcboWl5A9zjv7VhXUeS0gil9rY7CO/huWYSSRmVDlnaHGfxrL1q00m9wRqGblhuhADSbT3+XOK3NH8P2Kwfv4UmLk7gyDGe/wCH1rSvjY6Rayyx26x7V5MUYH0FefSSV5I55zjGdoHhl3fFLl7VxEjRnYAyFQOev1NVIVn+3BxLbyIrZbIwQfcGtHW7qfU7+S4aOJUbgZAJx/jVQhQo3vuAH0xXrwfulTp6j7jWYkmkSXzYpSxwJG3IOcHpUIvozP8AvHt1CryUzuI9M8/lToFglViY5JCwO0kEgfiaoTrFAuxIxF8pIYkZ3cfLx/WrRjJWIosNcTySFUTaECFCpZM5HPfNaEbJcTGSO1ZYnTcyFwQx6DA9apwaol9I1rJbr58jIS5wGIUnOcdatlPmDK/zoeKGmSlcdGbKwuEC/vHkYhgD0GO+KlkbTJJY8o/mZ3kIxOR0/nUSQsNzxqvmYzz3qwsF3MBLblg2cdvl9vxpNFJMsLHbhybeW4wQQN7gdOoyenNOjtGLsbi4ntwYwTCsnTHbdjn8Kgk89bfzIpPLVhuIYZ5FWZI1kgX7RIJgVG5BnK8cYrN3HYhuH+zQLNEWKsoy8zl0Pt2qe3mUQlIZFufN43RxYCH8M0yWK6s1AVEmtig+Wbnb+NXFMW1WkDIxA5EhUD6Y4P41Ubhys0rDfIyC2u338BhjBJHvWk6eUjJJ5haROXYgBB77awo28i6E7hZCQfmx0/KpPPhliyuCW6knk/rWiZLibCyRuym1vixTBKSLlT7DvWrHfyRRAzSw5blQhzgduK5m1mKAlcFD/dbBqTFuzA/ZxuAxu3HP86OaQKBvHU9zHLg+w71Na3jSorYZQRkA1hwm3hXKLjAxgnNWYbwK2BgD+VNN9SnE22fLcniq7Md/Un3qBbgMMhgfxpwkBwMjntTbElYnQnofwp45z+tRRMHbAI61ZxjHHtSE2M2hc+tMZ8Z/Sns24nGKjYDb1qhEEhO09aYFzxzUxAycYNQtKidWXdRcYkoqDJxj86nMykHI4qAp1IJqkxXFxjpxSEkfy5puSvJOKC4POQasTBnZfSqcuXb5quuBt5NUZQSSwzzVxMpEBYDNRFh1I60kj/Njv6VXMypwW5rdGT0GXRUZ/SqPm4HXnNPuZtzEA/jVZIHfGAcseMUp2RO5t6PfNa3QkjctxyyHkCvTbSdLq1injJZHXILDk15/oPhrUHuYpmheO3lU75NwG3vnHXmvQ7W3FrAIFYsifd4xgVEUMcV9j+FFOKZPI5oqrAfPQcZ2yfKwOemM03K796uevK54rQkj2pmTBBGAKpSLjICAHrwK4VJM9WVNrRj0KcHAz3xU8YDyKKporFsDOe+K0kgZHjK5LEZIA6UpzSNqNJyZFc/uwqkcjrUaOQflyD61qTWiSkGQFDjPPes90USFVx7VEaiejN6uHlB3LCCWZCd5OOq1Gq5IJBAFXYYGQLKgyB6HvUskSzpJsA37c5xjJqfapOxqsNKUTPBxyW61m6z58NpHcWuosHMpjkt1GDGOzZ755rWNpKi4kUKw7+lZGtxSR2dupjlP2i5+T5PlbbgHH0zW1OSZw4im4JXNFjkDORxT7aETsck+nWiSF4wBICM8jI5FNgmkhcsgz6nHSpk+xdPlT1ElUxSsvp71FnA5xU1wS0hkwRnqKgILNjmhMJJX0I5CWyB6dqgiQuSpJDAcZrRgt3klChWG7gECmy2axMPM3q+cEYqJVLOx0U6DauURkdK2tGi84kOgZAO/aqtvbL9pdskoO2OtdHp9tEiARg5bGa5q1bQ7cNh2nzPYxNR09klLKMjqQOlU1k8lyYSVX/bGa7G4smKcKcc1zWqwCJ08tTz1OOM1NGvze6xYjDRlecTT8KWqz6k80jkiBQ+FXJJJ4r0WNP7Qj88edlR90ELz6471wPgu0u5JJ5LXb5i4V9/Ze+BXqFhZra6cixht2w5IP41xY+o72R5VdqCt1IdLSaOeSd4Lh88r5jr+WM8VQ8a39xHpM8aZGY9+I13MpHTJyABW1bMZYGjL4buAx3D8a4zxxfSq6afAxG6MGUr95gT0JrLC1HJ8pz0oOpWR5xPBeK2DDM+VBO3HH4CoWS4V9hiReMHP3vrW/aRXETHykGG6571Tu4Wiu8naXJ6DtXsRqLY9OrhW1zGVNGxCKGkZsYHzEAUwwt/Z9x5u0SqhO4nOSPTNaN6gjIx1bk46Vkah5rqiIEMRHzg9fwNdEWebXp8t0ZOiJFPfqzKwMeSpB/rXS+VukwOrkDIHfNc5pUSQ6ndmI74mUEMR0rcL9G9O/wCNaTMqMdC4qGMjd37irUYOUkDMpU7siqUTghSD9RV6N/lArJ6m/KCvL5b5CEbsgc8j3qykpdSdiB89T/SmKQeTjmjywrb4zz3BP8qnlQco8GRc+WwBY8571IzkuEAKDByUY4P4VGCQQQcU4tz6HPQVSjYjlAL23YOeCeM/rU0CL8wKKMc4wDz9aYpAxnFSebtwearQaiTq235QqgegqTdyc4qoJOT3p+4np2ouDRZ3YFJ5h7k1FvIHNISAOvNUhNFjziOVNH2hwTlj+dVA+e/60/d8gNUkjNln7bNGDtdx9DQNVuckCWT3Oapu4AOKEANVykXZfXVbkYHmsR7ipU1i4YcyKfqKzzxjtSLgYP50cqE2aa30wctkZPXpUJlLMSTknrUI6A/nSMRt7U0kLmLf2h8DnjrTjctg1TGDnilzgYzVJIlyJ2mLcEmkWdo8859jUBI6jrSZJ6d/WqsTzMstcs5x+fNRNcALwelQl9gyTgfSqstygXO6qUSXIW7m3IMfeBPIrNefD8rmpjdBlI3Y+orPdpDNwhKr0961S0MnIHDS3AVtyqMnOOnGa0dFV7tQcfOp6EEZFVIrog4Rjuz90nrXZeGbqRZJwFBVQPwNY1JFQSbOs0mFksIv3pk+XnPOPatA4QAuCR0OBms9LyTzBgHYR6nillvXCYfBHXFQqyRq6LK03iTSrIRxXM22Xy1JGKK4TVXSLUZlksoJOcq3k9V7d6KX1gXsmY8NtG+qIpVmj67X4qHULeNJT5fKj07e1dEbaJGaQqBk4BzVGbTlkuSGX5CcnBxXjxr63Pr5YVctjGjtnUxgDAbHUVrW1rKt0gKkcHr3xU4sUKKoJCqe/JrYtrbzox8xygI5rOpiLlxoRpK5kXcfluv7skY5rMuLNGxNG2Cx5A7V0N2qouACXH61jSRlIw7p83PHpmlTqm06aqIuWC+VbbTg+xWpih3Zj2Jk+lULW6eQsqoSoH3j3rVhj/dFzkAcYqZzs7lqMYxF2pMAsmzJOQOmSKr6hdzRvbWJd7aKG3PzOSomLMT8pHXqKuuUhUZwpPPTkVlwXLSajcxzgSxJJiLzJQpXjgDPaujBzvJo8nNEnBSRSXWms4FgRI3c5JmV5ZSo/wB0DjmrsF49zao8lxBtB+fzVlXH0+U/yrtPBTTmbUhtSN1WPAjlDnHfkV18a3MsW5pmiJPO44OPavVjBNanz8qkkzzBTaSQAHU7CPcu7c08pYfVSvFcD4r1e6jMNtHdwKjNybeQvx0JPC/yr1fxUZZtbliiuFUJCgkJlAz1/OvKviBZNaX9jukV2kjd+CD3HpSjFc1i+aVr3NrwZIZ9CLGcyhHK7u57561q3lnBKpdgN+ANxrD8BNH/AGFcJ5ZDrccuDnPHHFdLMobjAIxXkYp8tVn0+AtKjG5lRWS5OwdSMc1qxW7xOqqMDr1pLJUYspAVu1W9rLjbyelcVSozqlLl0RpC222BbzS3bntWHNYyqgbaSM7gcVtxDNvswQ2O9UNd1GDSrGBRIGuXO1UJyQufmOP0Hvis6DlUnyxOD6w6KbepU8P3yaNrsgKNunQIFUZ3MWFesKUdCB09q8S1DXTptudWHhpoYYm/dsdSIc84GB5ZBz1HNdNbaj4lm0g3lxbXemI1uZYne8jmJOMhWXYCDivSqYJtpqSPFxtWNSpzJWOojVtOZoyrMrkqXJ6AVxl7ffb9Wll2Fedgz1IHFYZ8Z+KobU3D3kFzaGdoSXgA5B9R3wRW+ltcSW8M/lAGVA6FRkHIzXK8JLD+9I7sulBycnuQvCI02ooX0rCv50cEqr+YpwQOlb06SpbGWQYcZ6c1zV1EI3DlgoY5IU5NbUXd3PXndw0M6eRmYdcY4qOIB/vdNwzxV8WryEqylB1UnjI9KpoNk/zAqCenTPavRhJPY8PFUpRTkZNtCsN3dADBO3+tXA+RiltYFlv77KsdpQHv/e5pJoTDJtIOCM5xV86bsY06T9nzE8Mm0dauo24A/jWYvVeavpGxhDg8UMSV9EW0kAPJ+tSBwD1+tUtzKPunHrT0mC9RnPTnvQrMHpuXSVGeOfah3AHAqutyfK2iJQcY3bqnjjEsDyF8beAMU5e6KPvDd4zxxUiksB2zzn0qmTx1qaK7ZDjYH3cEetRJ6XRrTinLUvARHOZcbeSQOtIkg6A8Vbg8honJ2bAOdvXPpWVGf3zKgYjJ2rjmsac+Y6K9JRSsaAKg1E8nOevOMVWacl8dKYz8cd66onnzdtCyJs8dDmnqxx1xmqcZOQSRUplAB9K0Mrlg85B+hpw+XH+NQB8qD/Wl3Y71Qrk5b8acp+Wqokxkk808SDPHaggt7/ejeCMZqt5gUjnpTTMpJ5xgZxTQMtF8DkikZueO9VftCHLZ6cfjR5oHG78xVogtZwO9IXAJ54quJcgc1G82Oc1S1IbsWHkyPxqB9rL0GeuarSXHXng1CtydvXJrSxndE0qbGBwOfxqCRAV43L3FIs2STxipBJulC449MdeKpEPUp7HMgyu4D+IHBrc0K33JITCuTwCZTWKuR8rEfN0rctJVjiCjjA5rKqjWjHW5vRgx4Atouv8Az2PWrQvSpztCtnnD5rDWcZBJDfjTjOmwsowfeuRpnZcs3axTTlyxUntRWa9yCxOB+DUUuUNDSlWNyQhz32j1psEDTB8qQe5NcG3jC7+yKBAgmz80mT/KpW8Z37wtsQO56OWIC+2K8f6lVPonjqSVkzt47IrCWTlF/M1bt7WZYAwDANk5xXmNv4o1mGdZDOrMh+VSMD+dbUXjnUER/MhB3c8ydKU8DV6Gbx0ZaXOuazlnclk49RxzVqLw0W+ecjay9PWuStfGbSxYkt1RVOSd/WtJfiRAgEckDnHGVIwaxlh8QvhQ54qVlySLx0lLRSI4cDtT7S3aBlViV3Nn1rHfxlDLN5jRbFI4HmA1KfENmirdSTAAtwgcE/lSdCs1qjeNfmjZs6S6tLcHeWG44HPP5VzPiXQ7Sa/tVkmS1CRBiAfM3kk8+gqOXxhZXKyMQ6FemcNn8BXNt4gtVd2uZnVndiCUOCCePpXRhYVKaempjGlTqte0lojobC2u9OgaDTtcjiVsbmMALHByMnNSzDxLNAUOu2UwIxue2Ib8wawotXsTgfaUUnoG4/nVuO8if7kiMCP4WrpVetHdHS8uwc/hYp0/xEsexG0VxjG5o23fmc1i2thB4i1KaG8v4POgTg2MXyYzzkkdc4rS1O6aDTbmYOw2xnv68VynhG+FleyeYwVZFwQT1xzW0as5U2zjxGCoUqijumeiaPpcOj2j21vM8qFy2XC5Htx1rVUQxAm4mjiGM5Y4rKg1SzKhfMXPXH9a7jw9p8d5pMt9baoIVLHcz28bbMD1YdO9cVKlKvP3y8ZiFhKS9mjlXvtKRwY7wSH/AKZxsf6ULrdjEh+eYnPaB/8ACteXxVoNtM0Uvj196nGY7SMLn8ExVi18T6LdOkUXjo7m4Bkto8H/AMdxXd/ZdJ7nkPNqrWqILW5bVrWSSxinlEfHMZTB9MmuLvtN1q61i21QzaexWQ70e4CiPBwDyMEDBP5V6zdaPqSW009t4iuiWjJWMRRbTx24qjp3gm/tNPSGLxTqESsnzIiRlcnqRlTV0MJSoO8Tlq4upU0PL/DUx8S6npxvja2+kafcmSRzOo3yIflXbndjp29a7C4vNb1zShYLoFxGyylhcR3UUq7SW5O05710Vh4NvdIt2jsfE08e5iz/AOhQHeSMZPy9a0P7I1dd0i+IGQsoDf6IufwBOB+ArZ0aTav0MZVpzd2eA3F5c2EV/oj2UjsLoS+YOVjJXkHHfpXTWPxBls9Jt7KTTmklt12o7MQCO3GMmvRbDwounwT27XqXLTXDSyNLApYlscZyCatf8I/EhKvHbPHyDJ5IP8znilVhSqK0kEKk46o4d/Fmh6npUTTSXFncH/WQyQsBn6gYIppTS7i08yK+iZEPzb8rn/dOPm/Cu8k8P22I0LQ4AwNtuv55rl9c1/wboNz5F/ryrcRZxHDE77T6fLxXMsFC/us7qWY1qasY4u9Ka3V2v7eMqcrFI2HA9SvUfjWHq13ZzyQ/YbiCaXf8zIchSe9bUXi/wfqV0TFrMlvK5AE8tqyj6Ag9frVbxjotpbTWK2t5HPmB282P+IkjqcnNWsKqfvXKqZjUqxcWjO8KacWh1or5jsskas6qW4wfSrF5BZXHBuYY5YcgpKwRiPUA4yKf8P8A+0G/tiO1urm1KiMyzW6h2HDdjx+PtXD/ABGkjfxNGv2qe8dIF824mOWkY5wenHHaq+rxm+a4qeOlThyWVjeh0a8u3f7PtePHysGzu9MVt2ukXOm38KXELOjxBm3D7vqK2vhrpyzeB9OuxH84V+c8kbyM/hXZy2cN5aJKzKxJC59s4xXlYjGuE3T6I6IVaaakjye9hlE7iKMiEscYGQBUJ06/UoBAT5o3Lkc465r0W80uGCCWLy8FCMjPUdaq6fOL0+QxVJrc4zjG5ADj+da08W+W6RpOEZ+8tjhxp9yu5HQo6qGw3p60MDHECGzng46Guy1GFJSytCr4G0Mp5I71of2HZXdhCYERQD8pH61LxySvIqVKFOKa6nmQlZjgfpWlp1oZEjmLBVZiu5vWvQLPwbaxX0tyvliN0KFPes0eGfLeOKJ9yhyeSfwpTx9OStFk0JU+b3mch4nhmtdIIsiTIx24GG3ZOCAOufeptDu7W9kSABra52jdFKR1AwcEfStPxRG2n6xbI0YRPIJjm3cF8/MOPbFc14d0HUb/AMX+bb3O21D7xkAjORuHrjBP4kV206alhue5EsXH27XQ2tb0+CxtYJIpQWMhVozyw/Gs5Y5JWWNdpdkLhdwzgdeK9JvtJht7Z3EcbqnLIRk/hXF3sVsfGlhIgUxtp8pGwY7+grmw2Lc/dXQJxpz95GRBHNcOFhQk96RYpSrMVOEYq3t/nNdP4a0mC40hL5JAWYtkbj0zg5FakVtbST3FsGBJfBwO20VUsdyy2EsPBrc4dJt0pRcngEe9KzSG3abHyq2056iurl0PT4LjgDzEQOrZOc59PSs6Wwt7q3cKFiLHc7L/AB468VvHGxlsQsFdXOc+0SCJHI+90PakjnbfMSedw/lW3eWukQ+HoBLfCGThkUHcSSOhFcmbswSSIqFizcEr2x1rqp1lNHJVoOBqC43Sn/d9PrThKPNkOT0Uc1jrdKszAnOQAMf596R9Qk3SbIiM42sa054rqc7ZqeeBGxzzn+tS+eTIPpXOC8ufK2MFYg53AdeaQz3UhDM5B9jjFP2kTNnSC4+UHOKge6BJAPNc99ofplie+DUnnSdACPrWirRRm4tmtLOc4DcVXE4HBPes9pJCOSQPWohJLJLsi3SNngKKr28RezZtLdArjbn3zT/tYMo2gluwU1XstFvLkhpiFXsueTW7ForouFVAPaj26KVGRUjjUBW2sG9C2SKs5cYG8/iak/s2Vf4B+dNexcDlPrzSdVM1VNpDQZM5VutJ5k4HDj1wRTPs0u/GWx257Uht2HdvxpXQ7SFaS53Hg/gKKjaKRThWbFFF0Gp559sIA3SMfQVGbybdhWJUdc1OdHvFZSqZ9KP7Luyp3JuOehrLmiTziJqM6fNtQA9gtDXUm0MxYbj61NFb3Ee0Nb8KOOM0si3a7cAqOrZjz/OjmRSmRLJIVyBn8asQrLJHuOAOnzGlilaJSGj3k/3h0qIu7EMMED+ADGKTaKVQuXUQiEcSkA4y31qDyQpy5Oe9Na7uZJGYqEyR71J5kn38bmHGDyKnQr2pb060nvr6CytYy89y4hjUnALMcD6Vd8YeDNW8L39hb3zW0ougxjaFjjcB0II7ZFZ9lf3unanBf2ynzreRZY9vI3Dnn27Vo+KfE+reKtQsr69Ko8KssNvEuFT1OT3NNcpSrzfup6GF4mzJ9mwwI56fQVkwSiOHaGkWQZ5Ga2FebaTJA2McZbH5VXeVihykqn3ppxsQ5tO6ZRGpaiIzE9y7xsOUbkGrWi3bRXrySKkhKEKGHAp6EBV3HJxyD1pgCNJukl2Y7Bc4o93Yftpt6s3Rq2GJGY88EqKv3njB4tFn0Wye+iimAaRf3YEremeoHTpXLSziZgEkAXtxipLRIRcRSSMjuDlcjp6UQjGLuh1KspqzZYis9Nsv+Py3N9dHmQliET2FST2GnXEPm2UDWkwG4bTwf8RXQ6J4eXUtP+2JbNfPbz7p7ZW5ZT0+XHzc1Jr0badommLeWqWl+zSMYFAUxxE8AgdO5/Gq5jKysbHg/wCKsWlaENN1bzZzFlIWAyQOhB9h/Kuni+NegBFjaG+BUBeIxj8K8HsNfs7BbmKfSkvC8pZXaZl2j0GK29N8R2VyrBPDlioQjPmTyHd+tEodRJ9D2OP4zeGz1S9HsYhUk3xh8MywOA90vHaIZryw69bhsR+F9JVRxljI4/U1G+rsrZGjaS0Z4IWFgPpjdWdolcjO6l+MWhXEhVob5Y1n81HIALYxxxnAzmrKfGzQYUK/YrkgtuIBB5P4V45e6R9vu2m3x22458uBMKvPQc1EfCzJjN6w/DOKq0Bcsz1LVPi9bS6dcpp9pMtw+4wzSPgR5HUgda8khtjdp9t1C5kFsWO3jLOe5p8vhuVdwS93rjuDzWzDpn26SGwQ7CkeFA6FgP8AGqTitgtLqYf2fTplxGjwvkYbcfzrsNCikbRyLiQzHexRiT07fSqOhWltFf3UF1ASghYM0mcZxwfY1u2UaR6RFHGQcJy3vWGIqe7ZGlOKvqVbLxnc+FINTt7WCKX7UY/MaQnIVQcgY9Qa5281eTXJTf3bQtc3C7SY0BCKBgLjtx396uTTQw6hJHKQ3mAcEDnH1qnLpGlykkM1rK3zKyHIx9K0pTXKrkTWuh3/AID8V3umeH10VXVhC0jxsY/4SeQf+BE/nVu88V6hBDGqMAEk4LLgerfhhjXC2qtp0L+ReBneNwCyDOMYzx055/Crl7ftdanKsELSQytvQkYJTYGwPYniuWeHpyqORtGryxslqdDa+Mru5v5S+7F0Iwisc4+8p/UUj6vLZtNcRuPMVgGHqCeT9MiuOaOfTBLBcxtFPbzZEm75WG7kD05rr7W1+1Ww+0vD5zusjOjDDKMkf0odGK1RpDETtZi6t4i1BreKayaMqxywCjmr+geKdQks0WKRPlYhgycg1kajBBFMZ1nL25ydxwufXiuXt72eO8aWKQ28Rf5trcsKl4anKNrG7rtpXPWx4v1DcQ3kLjBACnr6mp38cXIjUi0jY9GYNx9a88EjM5QSckcksOamjkeJMLLIO5HrXE8LT2sZ+2p9jpPFusx6rp0soSOM20Rk3E5OSMVyvhXU5ob1ZpY1SYWww3O0EsSD+WKkvJVls1MzkiRgdiDrg8fWsaw1Ke8vp5JRsCAxpGvG1QcV6sacYYdQOR1Yqrzo7ka9qcfm775JfMU9BkofQVz5v57TxFpk8V7unZXTfGvQehHvVb+0FjGWkUY7E/0rDv8AVZ57qO5tUZTCTsIWuSnSUdkdEsXG1jurLVrqxsniiVAftDOJO+GwSPzpF1tob2adZ283cGyPQrg1xhvri5MTO5h5y4IODVxDYJN5i3LliMEYwDQ6SWtiHjXsjZu/Ek816X+0OQU2deRzVG4lu8fuPNVCe+OM9aY9zA+3mLpjhRmlG2QbhMAO+T2qVFLZGbxdR9SB3nkUBtoIGOFGcVXCPn7zsffJ/Grxa1TaDOJG9jxUiSDaCu1fcmtOZoxdRy3ZnpbScnIB6471IsO0ZdgD61dPluctMCemFqWONSfkVeOcsalyYrmcWYEABT7mnjEx+YI3H8Iq+0UYIMpDHrheBR5m/C2sO5unCk5pXYymIfKiY7EUdcKtNjMsknkwxGSQ/dSNQS1ddpXgfVdT2zXwW2t2/hIO4j6duK7LSvB2mabkxQO8h4Luc1pGMnuaKFzz/SfCl/dMr36KIsf6sY3n612Nl4e062jxFpaRjvhuT+NdVHp1uo+WMjHHAxipBYx54xj1JNWos1Sijnxp9ggx9iI+hprWVhnmGVfpzXR/YIs/fP1pv2GI9DnA9KdmVzJnNNYaeVztkAHqOtUpLCzMgALc88jH9a7JtPQoBlQOpqu+lxlxnBz2FWrhdHKRaRCzl1IJPvTzoyBzwGz6murXTkWPAGPwFN/s8FhwPy6UXYtDkzoWOsP60V2f2BR60UXYXR8tfb5FX/WseOgpV1F+h3n3zTZtCv7U4lt54z6NEwyKSPTZ3yNzAZ7A1VkefyyJl1I8nc/0zTjqkhUqf1PNQvprox+Z8jnBSo/7PmLcv+a0rRFZllNUaE5+97NT/wC2Cf8AljGfoKqHTpT0/UYpDYTLxtU+2aLRDVF7+2BnmGMj0pv9rDA/0aM1SNlcY5XG336UJZXJIzlR6npRZBdmimrxfdNvHj24qNZ0iuIGdAUUHIznqKpLayhhvPy5xwatXUZ3RoCOO+eKpJGtNvlZpLe2zceQmPc4qdbi0CAbIwT0G6ufMcwGScjt0pwjcrxyfTFZ8pmmdIPKYgKqHHXBBpRbxyNuMCEeprm0gccFAvY89DU4t7gAbfm+hqXHzC5t/ZbRuGhj6077Ba54hTg5BrD8u4AyUkXHQginmeZMKZZh/wABBpNPuPmOgiiNlJ5lvLLEecPHIVP5io5raC6kaS53zNjlpHLE/iaxkuZOn2qX3BSntfXCAAzEgeq0rSHzFt9A0kk/6GgOeTk1LDpNhCmyKJEHXAFUE1WcNu80DvkLmnDWHY5MoZv9yhufVi5rGkbKEDhzgnp6UDToCS5bnqB61nDU5342ZJPUCpjqDDhgvrzU+8V7SRdFhDGflAPtQ9gpHLEADpmqyXLMg2lfzp/mO+CF3fQ1N2HtJB/ZyZGTu2847U5NMjDqxaRWzlSrYIpMSeh+ntS8oA7KR+NHNIXO2TS27zAmW5lbOMlm6/X1oWBUQLuyB2zTCwZFXIPfPpSF14yR9Pek23uHM7jprO3mcO8cRbHcdKY9na8KWTj0pPOOPlBB7cU4TSj5RGMEelHMxczE+yRLG0auNrkFl/vY6ZrQgvGSOdfLicTQiIbk5jA9PSqJMjgYHHHNNKSENjH507sam0SXdvFeTvJI7BmHz5Gcn15qQmDYsYiO0DBGe3bHpVbEpcc+nanFGAZjnPWjmYe0kPcRvYyWm/8AcyNuwUGarLYWxQxZ+XntU+/jqWA56U+NonbmJs9SSKfPKw/aSIIbdbd/3E28nqXUnFPddQkfi5g+gUj+dWTGJSxDKregXj8qakTInzNuHqExU3FzNlNrK/3DNwOCSBu4FVxpdzk4dFz1IPWtnahJOwk8YHrSCNVYEW3OOoNV7WVhGSdMuFBwiEdDmj7FOGCsgPatj51/gYZ6U8IOMliR0Jb3o52IyDpdzg5dFJ9qY+mXAziaPpntWuRFnDHPXHFN82EEAISPQjFNSYaGSmnXTABnK/7RxViPSpVGGdn/AN2r5nKsQioSoyR1xSRG4lZdo3MecAUXYWKhsCuGZAxPqRxU8NgpbDtk9ju4FdDZ+D9UvQkpVIE65lOM/hXQ2XgS0hKtc3HnjOSoGBmmotmkabZxMOmqZNqxHnqVwa1rXw3d3ZxD8gIyN+Aa9ItNHhtSq2togOACduMfia1Y9PQctgtuz64qlS7mqgkcHp/gPKn7TcFmPZef1rp9K8JWOm8pGGf+8RjFdCsSIMAU/IAwBWsaaQyBbbAHPHpmpFhA4qTOfrRkDPrVcqC7GeWPWjZkcGlLc4x+VAUGiwrsZsyMcYppi2jqPpU2Qo71DJISOM0cqGmVpl3Ec4GajihMrnBI5xTmfOM5z6VJbP8AMAPlA7UWRdyVoSoCg5x60wROD261Ydj/ALJpqMuMEYP86LInmE2t7UVKYlJzg0UWFzHPLY2WRm2h3AllyDke/XikfTrBpvNNpEWA4erEZyPnZWB6nbjNSDH3Rnj1GfyxUl2RTfT7GbJ8rJPGcD/CqU/hfSrpNskDZzyQBWxgLtBOT15GKAuCTtC59DQFkc9J4F0Kbj7OFxwpBNUm+HOlvuUSup/hIPGff1rr2DqFCkYFIqk8DJGcgZ6UWQciOEn+GUe7dFfkc8AoMD6DOf1rIu/hTqSufJ1KGVM/dkjwf0r1LDqdwOMcdzQPND5xtUEYx/U0cqJdOJ48/wAKtSWF5Zbi3BjXftXdzjnuK5Sz0i71nWEtLGJZZAjPtPAAHB/nX0NfyNHYXblAcQucg/7JryH4VzFvGFxIuSFsG59SXXPFVFC5UlYzrjwB4gt3O6xYgDOQ4Iqq3hrU4iQ1lKxB2kIc4xX0Gkmcncckck0jSRcMSu3PXGdxNTYn2KPn06NfWzgPaTqSM7WU8U2TTtRij3NZThccMYzz+lfQgijkJ3Rq2fRapvomlzyFpLON2988Z/GpcbidFHz+0E6nmzJx1yMYNNWEjBez2k9CRxX0GmkadGu2O1iGBgDaDVWTwzpTcrbKF6kEdankYvYnhIhjdhtVQoxubPSn7RGNzREjoDyRXt0nhTSpFIMAKt2+Xg1APBGmbVzv+U5PyLz9eKXIw9gzxZjEASyHbnuKTzbRV/1SfgK9nbwVpPmF/IXkHjGACazZvh9ph8zbDEQvR+4/AnmnyMXsWeVi4t+oUjHHBp5mUclxzxhjXoDfDFHfcrxqG4JKMD+hNRTfDJnAXehC9GyyjH86XKxexZwkdxB0yAe3vUqiNj8kqg47109z8N7iLB8mNwP7r9PxrOn8G3sBDSwXIB6MCD/Ko5ReykZJDKeJFYdDijy2ZwAeME/e5q83h1ztA85eed3em/2BgkoZ9/ptIUfjg5osHspFVIlZuQcAZzkcU53RNmV5J7qan/4R2/8AveaexICkCpn8O6i7EZAxyBtbke3FKwezkUvNBBfgZ6cUvm8YKg49BV0+G9ZCtgHIHHyE4qCTQ9VQH5duBx8jf4UWBwkVyyYJGQRx6UCVAT1yeMYz+NTDSNRJ2tbeYG9j/hSf2NfROW+yyLt7Yb/ClYnlZCGL/KQCckCje2CMgLjIyanNnel8mM5HU+/5VG1pckkFBg9Mn2physciysvLIQemDTW3YHzMDjrS/Y53JIjcY4wDxT106cqrOGHHftSFysSM8MBhyex4xU0Ux2YlVFXOcccfSmHTpHXHlFvQ+tWIfD9/cL+7tpGXONuCCPpwaOW5aixpuIcn5RuJ6UjXBJOwkemK1ofC99I8SPFJDgYZ2izkfStK38GbWGb5E252ZjY/p0/WnyD9mzlVaaRsIzbuuWGKdHall3yTgM+QN3U84zXdW3hq03bbl5bkDjahwCc+9bdp4ct48eVbxRBT1c7j6/zqlSZSpHnNto2oXYXapbGAZOBz+NayeEJiQJZYvmPJVslcfSvRY9Lh6tIzAHhQuBVqPT4l5VOBzmrVItQj1OGtfB0B2kyNKGOcYAJ/E10tjoS2qCOAKF7twSa6BYEHHBB9hUgQL0Uda0UEitFsUE01OfMJbIxj0q0ltHFjavI6YNTgcHgUoB6gCrsHMN280vbGafsJz2owMcLk07E3GAHHvS8exND5HXr6CmEk9/woGOJHem5J9hSe/wDWkZiue9IBxJ9aTfx9Kj3HAORx7VBNcIjHc6hugBNA7Ekrvj5RljxyelQbSE+bj3zQJCeT1pvOCTzRcaGHc3IwR0GDVmP5VzwD9ajVQecj2p7LknpzxSHcfluSTwfSlX7w+tMjUlhxx7Gp2GGypbP+9QInBO0UUxX4xjNFMk4TTLu5dsNcSsM9C5NdBZ/PYM7fM4bhjyaKKgYszssWQxB9jTjzDGTySoyaKKZQZOxfrTySHYA8bqKKChzk4TnvUo+9RRQIz9WZv7HvfmP+ok7/AOya8l+E/Him+xx/ovb/AH1ooq47ESPWNSkdXtgrsAQcgHrxUtt9xB/tf0NFFQUSNxHxx1pbf7j/AFFFFBTEmJCgg4+XtTv48dsdKKKBDm6575pGY88n7woopDHAnA5PT+lPBJHXvRRTAY6gPJwOlMyfMj5PQ/yoopIZWljR1BZFY7upGe1c5qsaI7hUUfP2HtRRSYGVHy5B6Cr0agzDIB+v0ooqRk6AKy4AGfSpIwHmG4A/MetFFAmXIwBdRADAzVi4RSqgqDx6e9FFJg9jEvQEljKjbz24qjLI/wBoj+dudvf3ooqWQIxPms2TkMcH86ssS+lB2+Zt/wB48miipQi5pEaSTsHRWG0feGa0IoIhcviJB9FFFFMRcEUauCsaDjsoqvM7LLgMQMdjRRVopFOaWTAHmNg5yM1p6dFG7AtGhIHBK0UVfQbNmFFA+6Py96RQBJwOw/lRRTEToOT9anwADxRRVEDfT6UJ96iimA/vT16UUUxDT1FOb7pooqhFfJ3U5fvUUVA0K1RP0/CiigaI36fjWRbANey5AOPX60UUFF0dTTBRRSY0WF5H41KoGF49aKKBMmVR5R4H5VEwA7dqKKZKJI/uCiiigZ//2Q=="/>
          <p:cNvSpPr>
            <a:spLocks noChangeAspect="1" noChangeArrowheads="1"/>
          </p:cNvSpPr>
          <p:nvPr/>
        </p:nvSpPr>
        <p:spPr bwMode="auto">
          <a:xfrm>
            <a:off x="69850" y="-144463"/>
            <a:ext cx="304800" cy="304801"/>
          </a:xfrm>
          <a:prstGeom prst="rect">
            <a:avLst/>
          </a:prstGeom>
          <a:noFill/>
          <a:ln w="9525" algn="ctr">
            <a:noFill/>
            <a:miter lim="800000"/>
            <a:headEnd/>
            <a:tailEnd/>
          </a:ln>
        </p:spPr>
        <p:txBody>
          <a:bodyPr/>
          <a:lstStyle/>
          <a:p>
            <a:endParaRPr lang="zh-CN"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4403414" y="12067"/>
            <a:ext cx="4714399" cy="4361180"/>
          </a:xfrm>
          <a:prstGeom prst="rect">
            <a:avLst/>
          </a:prstGeom>
        </p:spPr>
      </p:pic>
      <p:pic>
        <p:nvPicPr>
          <p:cNvPr id="3" name="图片 2"/>
          <p:cNvPicPr>
            <a:picLocks noChangeAspect="1"/>
          </p:cNvPicPr>
          <p:nvPr/>
        </p:nvPicPr>
        <p:blipFill>
          <a:blip r:embed="rId4" cstate="print"/>
          <a:stretch>
            <a:fillRect/>
          </a:stretch>
        </p:blipFill>
        <p:spPr>
          <a:xfrm>
            <a:off x="-474" y="-26032"/>
            <a:ext cx="4242435" cy="6906895"/>
          </a:xfrm>
          <a:prstGeom prst="rect">
            <a:avLst/>
          </a:prstGeom>
        </p:spPr>
      </p:pic>
      <p:sp>
        <p:nvSpPr>
          <p:cNvPr id="4" name="矩形 3"/>
          <p:cNvSpPr/>
          <p:nvPr/>
        </p:nvSpPr>
        <p:spPr>
          <a:xfrm>
            <a:off x="2344585" y="2871476"/>
            <a:ext cx="779621" cy="631825"/>
          </a:xfrm>
          <a:prstGeom prst="rect">
            <a:avLst/>
          </a:prstGeom>
          <a:noFill/>
          <a:ln w="28575">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4" idx="3"/>
          </p:cNvCxnSpPr>
          <p:nvPr/>
        </p:nvCxnSpPr>
        <p:spPr>
          <a:xfrm flipV="1">
            <a:off x="3124200" y="2132970"/>
            <a:ext cx="1336358" cy="1054735"/>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241959" y="4465323"/>
            <a:ext cx="4907756" cy="2308324"/>
          </a:xfrm>
          <a:prstGeom prst="rect">
            <a:avLst/>
          </a:prstGeom>
          <a:noFill/>
          <a:ln w="19050">
            <a:solidFill>
              <a:srgbClr val="C00000"/>
            </a:solidFill>
          </a:ln>
        </p:spPr>
        <p:txBody>
          <a:bodyPr wrap="square" rtlCol="0">
            <a:spAutoFit/>
          </a:bodyPr>
          <a:lstStyle/>
          <a:p>
            <a:r>
              <a:rPr lang="en-US" altLang="zh-CN" sz="2400" b="1" dirty="0">
                <a:latin typeface="楷体" panose="02010609060101010101" charset="-122"/>
                <a:ea typeface="楷体" panose="02010609060101010101" charset="-122"/>
                <a:cs typeface="楷体" panose="02010609060101010101" charset="-122"/>
              </a:rPr>
              <a:t> </a:t>
            </a:r>
            <a:r>
              <a:rPr lang="zh-CN" altLang="en-US" sz="2400" b="1" i="1" dirty="0">
                <a:solidFill>
                  <a:srgbClr val="0000FF"/>
                </a:solidFill>
                <a:latin typeface="楷体" panose="02010609060101010101" charset="-122"/>
                <a:ea typeface="楷体" panose="02010609060101010101" charset="-122"/>
                <a:cs typeface="楷体" panose="02010609060101010101" charset="-122"/>
              </a:rPr>
              <a:t>在美加边境的五大湖附近，有一个雪带从湖边一直朝下风延伸达</a:t>
            </a:r>
            <a:r>
              <a:rPr lang="en-US" altLang="zh-CN" sz="2400" b="1" i="1" dirty="0">
                <a:solidFill>
                  <a:srgbClr val="0000FF"/>
                </a:solidFill>
                <a:latin typeface="楷体" panose="02010609060101010101" charset="-122"/>
                <a:ea typeface="楷体" panose="02010609060101010101" charset="-122"/>
                <a:cs typeface="楷体" panose="02010609060101010101" charset="-122"/>
              </a:rPr>
              <a:t>80</a:t>
            </a:r>
            <a:r>
              <a:rPr lang="zh-CN" altLang="en-US" sz="2400" b="1" i="1" dirty="0">
                <a:solidFill>
                  <a:srgbClr val="0000FF"/>
                </a:solidFill>
                <a:latin typeface="楷体" panose="02010609060101010101" charset="-122"/>
                <a:ea typeface="楷体" panose="02010609060101010101" charset="-122"/>
                <a:cs typeface="楷体" panose="02010609060101010101" charset="-122"/>
              </a:rPr>
              <a:t>千米，降雪量比同纬度其他地区要大很多，暴风雪对美国和加拿大造成一定的影响</a:t>
            </a:r>
            <a:r>
              <a:rPr lang="zh-CN" altLang="en-US" sz="2400" b="1" i="1" dirty="0" smtClean="0">
                <a:solidFill>
                  <a:srgbClr val="0000FF"/>
                </a:solidFill>
                <a:latin typeface="楷体" panose="02010609060101010101" charset="-122"/>
                <a:ea typeface="楷体" panose="02010609060101010101" charset="-122"/>
                <a:cs typeface="楷体" panose="02010609060101010101" charset="-122"/>
              </a:rPr>
              <a:t>。上</a:t>
            </a:r>
            <a:r>
              <a:rPr lang="zh-CN" altLang="en-US" sz="2400" b="1" i="1" dirty="0">
                <a:solidFill>
                  <a:srgbClr val="0000FF"/>
                </a:solidFill>
                <a:latin typeface="楷体" panose="02010609060101010101" charset="-122"/>
                <a:ea typeface="楷体" panose="02010609060101010101" charset="-122"/>
                <a:cs typeface="楷体" panose="02010609060101010101" charset="-122"/>
              </a:rPr>
              <a:t>图为五大湖雪带分布。</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2000" fill="hold">
                                          <p:stCondLst>
                                            <p:cond delay="0"/>
                                          </p:stCondLst>
                                        </p:cTn>
                                        <p:tgtEl>
                                          <p:spTgt spid="6"/>
                                        </p:tgtEl>
                                        <p:attrNameLst>
                                          <p:attrName>style.visibility</p:attrName>
                                        </p:attrNameLst>
                                      </p:cBhvr>
                                      <p:to>
                                        <p:strVal val="visible"/>
                                      </p:to>
                                    </p:set>
                                    <p:animEffect transition="in" filter="box(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rcRect r="10384" b="9647"/>
          <a:stretch>
            <a:fillRect/>
          </a:stretch>
        </p:blipFill>
        <p:spPr>
          <a:xfrm>
            <a:off x="-30955" y="496573"/>
            <a:ext cx="5719763" cy="5457825"/>
          </a:xfrm>
          <a:prstGeom prst="rect">
            <a:avLst/>
          </a:prstGeom>
          <a:noFill/>
          <a:ln w="9525">
            <a:noFill/>
          </a:ln>
        </p:spPr>
      </p:pic>
      <p:sp>
        <p:nvSpPr>
          <p:cNvPr id="7" name="文本框 6"/>
          <p:cNvSpPr txBox="1"/>
          <p:nvPr/>
        </p:nvSpPr>
        <p:spPr>
          <a:xfrm>
            <a:off x="-30956" y="15245"/>
            <a:ext cx="5517356" cy="954107"/>
          </a:xfrm>
          <a:prstGeom prst="rect">
            <a:avLst/>
          </a:prstGeom>
          <a:solidFill>
            <a:srgbClr val="8EFD5D"/>
          </a:solidFill>
        </p:spPr>
        <p:txBody>
          <a:bodyPr wrap="square" rtlCol="0">
            <a:spAutoFit/>
          </a:bodyPr>
          <a:lstStyle/>
          <a:p>
            <a:r>
              <a:rPr lang="zh-CN" altLang="en-US" sz="2800" b="1" i="1" dirty="0">
                <a:solidFill>
                  <a:srgbClr val="0000FF"/>
                </a:solidFill>
              </a:rPr>
              <a:t>探究</a:t>
            </a:r>
            <a:r>
              <a:rPr lang="zh-CN" altLang="en-US" sz="2800" b="1" i="1" dirty="0" smtClean="0">
                <a:solidFill>
                  <a:srgbClr val="0000FF"/>
                </a:solidFill>
              </a:rPr>
              <a:t>主题：</a:t>
            </a:r>
            <a:r>
              <a:rPr lang="en-US" altLang="zh-CN" sz="2800" b="1" i="1" dirty="0" smtClean="0">
                <a:solidFill>
                  <a:srgbClr val="C00000"/>
                </a:solidFill>
              </a:rPr>
              <a:t>  </a:t>
            </a:r>
            <a:r>
              <a:rPr lang="zh-CN" altLang="en-US" sz="2800" b="1" i="1" dirty="0"/>
              <a:t>大湖效应</a:t>
            </a:r>
            <a:r>
              <a:rPr lang="en-US" altLang="zh-CN" sz="2800" b="1" i="1" dirty="0"/>
              <a:t>——</a:t>
            </a:r>
            <a:r>
              <a:rPr lang="zh-CN" altLang="en-US" sz="2800" b="1" i="1" dirty="0"/>
              <a:t>五大湖雪带</a:t>
            </a:r>
          </a:p>
        </p:txBody>
      </p:sp>
      <p:sp>
        <p:nvSpPr>
          <p:cNvPr id="3" name="文本框 2"/>
          <p:cNvSpPr txBox="1"/>
          <p:nvPr/>
        </p:nvSpPr>
        <p:spPr>
          <a:xfrm>
            <a:off x="5688812" y="87631"/>
            <a:ext cx="3415665" cy="1200329"/>
          </a:xfrm>
          <a:prstGeom prst="rect">
            <a:avLst/>
          </a:prstGeom>
          <a:noFill/>
        </p:spPr>
        <p:txBody>
          <a:bodyPr wrap="square" rtlCol="0">
            <a:spAutoFit/>
          </a:bodyPr>
          <a:lstStyle/>
          <a:p>
            <a:r>
              <a:rPr lang="zh-CN" altLang="en-US" sz="2400" b="1"/>
              <a:t>【探究问题】</a:t>
            </a:r>
          </a:p>
          <a:p>
            <a:r>
              <a:rPr lang="zh-CN" altLang="en-US" sz="2400" b="1"/>
              <a:t>（</a:t>
            </a:r>
            <a:r>
              <a:rPr lang="en-US" altLang="zh-CN" sz="2400" b="1"/>
              <a:t>1</a:t>
            </a:r>
            <a:r>
              <a:rPr lang="zh-CN" altLang="en-US" sz="2400" b="1"/>
              <a:t>）推断图示区域冬季盛行风的风向。</a:t>
            </a:r>
          </a:p>
        </p:txBody>
      </p:sp>
      <p:sp>
        <p:nvSpPr>
          <p:cNvPr id="4" name="文本框 3"/>
          <p:cNvSpPr txBox="1"/>
          <p:nvPr/>
        </p:nvSpPr>
        <p:spPr>
          <a:xfrm>
            <a:off x="5686431" y="1965965"/>
            <a:ext cx="3415665" cy="830997"/>
          </a:xfrm>
          <a:prstGeom prst="rect">
            <a:avLst/>
          </a:prstGeom>
          <a:noFill/>
        </p:spPr>
        <p:txBody>
          <a:bodyPr wrap="square" rtlCol="0">
            <a:spAutoFit/>
          </a:bodyPr>
          <a:lstStyle/>
          <a:p>
            <a:r>
              <a:rPr lang="zh-CN" altLang="en-US" sz="2400" b="1"/>
              <a:t>（</a:t>
            </a:r>
            <a:r>
              <a:rPr lang="en-US" altLang="zh-CN" sz="2400" b="1"/>
              <a:t>2</a:t>
            </a:r>
            <a:r>
              <a:rPr lang="zh-CN" altLang="en-US" sz="2400" b="1"/>
              <a:t>）说出湖泊对冬季过境气流的影响。</a:t>
            </a:r>
          </a:p>
        </p:txBody>
      </p:sp>
      <p:sp>
        <p:nvSpPr>
          <p:cNvPr id="6" name="文本框 5"/>
          <p:cNvSpPr txBox="1"/>
          <p:nvPr/>
        </p:nvSpPr>
        <p:spPr>
          <a:xfrm>
            <a:off x="5688812" y="3581405"/>
            <a:ext cx="3415665" cy="1200329"/>
          </a:xfrm>
          <a:prstGeom prst="rect">
            <a:avLst/>
          </a:prstGeom>
          <a:noFill/>
        </p:spPr>
        <p:txBody>
          <a:bodyPr wrap="square" rtlCol="0">
            <a:spAutoFit/>
          </a:bodyPr>
          <a:lstStyle/>
          <a:p>
            <a:r>
              <a:rPr lang="zh-CN" altLang="en-US" sz="2400" b="1" dirty="0"/>
              <a:t>（</a:t>
            </a:r>
            <a:r>
              <a:rPr lang="en-US" altLang="zh-CN" sz="2400" b="1" dirty="0"/>
              <a:t>3</a:t>
            </a:r>
            <a:r>
              <a:rPr lang="zh-CN" altLang="en-US" sz="2400" b="1" dirty="0"/>
              <a:t>）简述图中雪带的分布特征，并分析原因。</a:t>
            </a:r>
            <a:r>
              <a:rPr lang="zh-CN" altLang="en-US" sz="2400" b="1" dirty="0" smtClean="0"/>
              <a:t>（</a:t>
            </a:r>
            <a:r>
              <a:rPr lang="en-US" altLang="zh-CN" sz="2400" b="1" dirty="0" smtClean="0"/>
              <a:t>4</a:t>
            </a:r>
            <a:r>
              <a:rPr lang="zh-CN" altLang="en-US" sz="2400" b="1" dirty="0" smtClean="0"/>
              <a:t>分</a:t>
            </a:r>
            <a:r>
              <a:rPr lang="zh-CN" altLang="en-US" sz="2400" b="1" dirty="0"/>
              <a:t>）</a:t>
            </a:r>
          </a:p>
        </p:txBody>
      </p:sp>
      <p:sp>
        <p:nvSpPr>
          <p:cNvPr id="8" name="文本框 7"/>
          <p:cNvSpPr txBox="1"/>
          <p:nvPr/>
        </p:nvSpPr>
        <p:spPr>
          <a:xfrm>
            <a:off x="5981700" y="1119827"/>
            <a:ext cx="3162300" cy="954107"/>
          </a:xfrm>
          <a:prstGeom prst="rect">
            <a:avLst/>
          </a:prstGeom>
          <a:noFill/>
        </p:spPr>
        <p:txBody>
          <a:bodyPr wrap="square" rtlCol="0">
            <a:spAutoFit/>
          </a:bodyPr>
          <a:lstStyle/>
          <a:p>
            <a:r>
              <a:rPr lang="zh-CN" altLang="en-US" sz="2800" b="1" dirty="0">
                <a:solidFill>
                  <a:srgbClr val="C00000"/>
                </a:solidFill>
                <a:latin typeface="楷体" panose="02010609060101010101" charset="-122"/>
                <a:ea typeface="楷体" panose="02010609060101010101" charset="-122"/>
                <a:cs typeface="楷体" panose="02010609060101010101" charset="-122"/>
                <a:sym typeface="+mn-ea"/>
              </a:rPr>
              <a:t>西北风</a:t>
            </a:r>
            <a:r>
              <a:rPr lang="zh-CN" altLang="en-US" sz="2800" b="1" dirty="0">
                <a:solidFill>
                  <a:srgbClr val="C00000"/>
                </a:solidFill>
                <a:latin typeface="楷体" panose="02010609060101010101" charset="-122"/>
                <a:ea typeface="楷体" panose="02010609060101010101" charset="-122"/>
                <a:cs typeface="楷体" panose="02010609060101010101" charset="-122"/>
              </a:rPr>
              <a:t>（偏北风或偏西风）  </a:t>
            </a:r>
          </a:p>
        </p:txBody>
      </p:sp>
      <p:sp>
        <p:nvSpPr>
          <p:cNvPr id="9" name="文本框 8"/>
          <p:cNvSpPr txBox="1"/>
          <p:nvPr/>
        </p:nvSpPr>
        <p:spPr>
          <a:xfrm>
            <a:off x="6026468" y="2964821"/>
            <a:ext cx="1874520" cy="523220"/>
          </a:xfrm>
          <a:prstGeom prst="rect">
            <a:avLst/>
          </a:prstGeom>
          <a:noFill/>
        </p:spPr>
        <p:txBody>
          <a:bodyPr wrap="square" rtlCol="0">
            <a:spAutoFit/>
          </a:bodyPr>
          <a:lstStyle/>
          <a:p>
            <a:r>
              <a:rPr lang="zh-CN" altLang="en-US" sz="2800" b="1" dirty="0">
                <a:solidFill>
                  <a:srgbClr val="C00000"/>
                </a:solidFill>
                <a:latin typeface="楷体" panose="02010609060101010101" charset="-122"/>
                <a:ea typeface="楷体" panose="02010609060101010101" charset="-122"/>
                <a:cs typeface="楷体" panose="02010609060101010101" charset="-122"/>
                <a:sym typeface="+mn-ea"/>
              </a:rPr>
              <a:t>增温增湿</a:t>
            </a:r>
            <a:endParaRPr lang="zh-CN" altLang="en-US" sz="2800" b="1" dirty="0">
              <a:solidFill>
                <a:srgbClr val="C00000"/>
              </a:solidFill>
              <a:latin typeface="楷体" panose="02010609060101010101" charset="-122"/>
              <a:ea typeface="楷体" panose="02010609060101010101" charset="-122"/>
              <a:cs typeface="楷体" panose="02010609060101010101" charset="-122"/>
            </a:endParaRPr>
          </a:p>
        </p:txBody>
      </p:sp>
      <p:sp>
        <p:nvSpPr>
          <p:cNvPr id="10" name="文本框 9"/>
          <p:cNvSpPr txBox="1"/>
          <p:nvPr/>
        </p:nvSpPr>
        <p:spPr>
          <a:xfrm>
            <a:off x="5729287" y="4621851"/>
            <a:ext cx="3414713" cy="954107"/>
          </a:xfrm>
          <a:prstGeom prst="rect">
            <a:avLst/>
          </a:prstGeom>
          <a:noFill/>
        </p:spPr>
        <p:txBody>
          <a:bodyPr wrap="square" rtlCol="0">
            <a:spAutoFit/>
          </a:bodyPr>
          <a:lstStyle/>
          <a:p>
            <a:r>
              <a:rPr lang="zh-CN" altLang="en-US" sz="2800" b="1" dirty="0">
                <a:solidFill>
                  <a:srgbClr val="C00000"/>
                </a:solidFill>
                <a:latin typeface="楷体" panose="02010609060101010101" charset="-122"/>
                <a:ea typeface="楷体" panose="02010609060101010101" charset="-122"/>
                <a:cs typeface="楷体" panose="02010609060101010101" charset="-122"/>
                <a:sym typeface="+mn-ea"/>
              </a:rPr>
              <a:t>分布在湖的东、南岸</a:t>
            </a:r>
            <a:r>
              <a:rPr lang="zh-CN" altLang="en-US" sz="2800" b="1" i="1" dirty="0">
                <a:solidFill>
                  <a:srgbClr val="0000FF"/>
                </a:solidFill>
                <a:latin typeface="楷体" panose="02010609060101010101" charset="-122"/>
                <a:ea typeface="楷体" panose="02010609060101010101" charset="-122"/>
                <a:cs typeface="楷体" panose="02010609060101010101" charset="-122"/>
                <a:sym typeface="+mn-ea"/>
              </a:rPr>
              <a:t>（</a:t>
            </a:r>
            <a:r>
              <a:rPr lang="en-US" altLang="zh-CN" sz="2800" b="1" i="1" dirty="0">
                <a:solidFill>
                  <a:srgbClr val="0000FF"/>
                </a:solidFill>
                <a:latin typeface="楷体" panose="02010609060101010101" charset="-122"/>
                <a:ea typeface="楷体" panose="02010609060101010101" charset="-122"/>
                <a:cs typeface="楷体" panose="02010609060101010101" charset="-122"/>
                <a:sym typeface="+mn-ea"/>
              </a:rPr>
              <a:t>2</a:t>
            </a:r>
            <a:r>
              <a:rPr lang="zh-CN" altLang="en-US" sz="2800" b="1" i="1" dirty="0">
                <a:solidFill>
                  <a:srgbClr val="0000FF"/>
                </a:solidFill>
                <a:latin typeface="楷体" panose="02010609060101010101" charset="-122"/>
                <a:ea typeface="楷体" panose="02010609060101010101" charset="-122"/>
                <a:cs typeface="楷体" panose="02010609060101010101" charset="-122"/>
                <a:sym typeface="+mn-ea"/>
              </a:rPr>
              <a:t>分）</a:t>
            </a:r>
            <a:endParaRPr lang="zh-CN" altLang="en-US" sz="2800" b="1" dirty="0">
              <a:solidFill>
                <a:srgbClr val="C00000"/>
              </a:solidFill>
              <a:latin typeface="楷体" panose="02010609060101010101" charset="-122"/>
              <a:ea typeface="楷体" panose="02010609060101010101" charset="-122"/>
              <a:cs typeface="楷体" panose="02010609060101010101" charset="-122"/>
            </a:endParaRPr>
          </a:p>
        </p:txBody>
      </p:sp>
      <p:sp>
        <p:nvSpPr>
          <p:cNvPr id="11" name="文本框 10"/>
          <p:cNvSpPr txBox="1"/>
          <p:nvPr/>
        </p:nvSpPr>
        <p:spPr>
          <a:xfrm>
            <a:off x="-31432" y="5092705"/>
            <a:ext cx="9135904" cy="1384995"/>
          </a:xfrm>
          <a:prstGeom prst="rect">
            <a:avLst/>
          </a:prstGeom>
          <a:solidFill>
            <a:schemeClr val="bg1"/>
          </a:solidFill>
        </p:spPr>
        <p:txBody>
          <a:bodyPr wrap="square" rtlCol="0">
            <a:spAutoFit/>
          </a:bodyPr>
          <a:lstStyle/>
          <a:p>
            <a:r>
              <a:rPr lang="en-US" altLang="zh-CN" sz="2800" b="1" dirty="0">
                <a:solidFill>
                  <a:srgbClr val="C00000"/>
                </a:solidFill>
                <a:latin typeface="楷体" panose="02010609060101010101" charset="-122"/>
                <a:ea typeface="楷体" panose="02010609060101010101" charset="-122"/>
                <a:cs typeface="楷体" panose="02010609060101010101" charset="-122"/>
                <a:sym typeface="+mn-ea"/>
              </a:rPr>
              <a:t>   </a:t>
            </a:r>
            <a:r>
              <a:rPr lang="zh-CN" altLang="en-US" sz="2800" b="1" dirty="0">
                <a:solidFill>
                  <a:srgbClr val="C00000"/>
                </a:solidFill>
                <a:latin typeface="楷体" panose="02010609060101010101" charset="-122"/>
                <a:ea typeface="楷体" panose="02010609060101010101" charset="-122"/>
                <a:cs typeface="楷体" panose="02010609060101010101" charset="-122"/>
                <a:sym typeface="+mn-ea"/>
              </a:rPr>
              <a:t>原因：五大湖地区冬季多西风和西北风；</a:t>
            </a:r>
            <a:r>
              <a:rPr lang="zh-CN" altLang="en-US" sz="2800" b="1" i="1" dirty="0" smtClean="0">
                <a:solidFill>
                  <a:srgbClr val="0000FF"/>
                </a:solidFill>
                <a:latin typeface="楷体" panose="02010609060101010101" charset="-122"/>
                <a:ea typeface="楷体" panose="02010609060101010101" charset="-122"/>
                <a:cs typeface="楷体" panose="02010609060101010101" charset="-122"/>
                <a:sym typeface="+mn-ea"/>
              </a:rPr>
              <a:t>（</a:t>
            </a:r>
            <a:r>
              <a:rPr lang="en-US" altLang="zh-CN" sz="2800" b="1" i="1" dirty="0" smtClean="0">
                <a:solidFill>
                  <a:srgbClr val="0000FF"/>
                </a:solidFill>
                <a:latin typeface="楷体" panose="02010609060101010101" charset="-122"/>
                <a:ea typeface="楷体" panose="02010609060101010101" charset="-122"/>
                <a:cs typeface="楷体" panose="02010609060101010101" charset="-122"/>
                <a:sym typeface="+mn-ea"/>
              </a:rPr>
              <a:t>1</a:t>
            </a:r>
            <a:r>
              <a:rPr lang="zh-CN" altLang="en-US" sz="2800" b="1" i="1" dirty="0" smtClean="0">
                <a:solidFill>
                  <a:srgbClr val="0000FF"/>
                </a:solidFill>
                <a:latin typeface="楷体" panose="02010609060101010101" charset="-122"/>
                <a:ea typeface="楷体" panose="02010609060101010101" charset="-122"/>
                <a:cs typeface="楷体" panose="02010609060101010101" charset="-122"/>
                <a:sym typeface="+mn-ea"/>
              </a:rPr>
              <a:t>分</a:t>
            </a:r>
            <a:r>
              <a:rPr lang="zh-CN" altLang="en-US" sz="2800" b="1" i="1" dirty="0">
                <a:solidFill>
                  <a:srgbClr val="0000FF"/>
                </a:solidFill>
                <a:latin typeface="楷体" panose="02010609060101010101" charset="-122"/>
                <a:ea typeface="楷体" panose="02010609060101010101" charset="-122"/>
                <a:cs typeface="楷体" panose="02010609060101010101" charset="-122"/>
                <a:sym typeface="+mn-ea"/>
              </a:rPr>
              <a:t>）</a:t>
            </a:r>
            <a:r>
              <a:rPr lang="zh-CN" altLang="en-US" sz="2800" b="1" dirty="0">
                <a:solidFill>
                  <a:srgbClr val="C00000"/>
                </a:solidFill>
                <a:latin typeface="楷体" panose="02010609060101010101" charset="-122"/>
                <a:ea typeface="楷体" panose="02010609060101010101" charset="-122"/>
                <a:cs typeface="楷体" panose="02010609060101010101" charset="-122"/>
                <a:sym typeface="+mn-ea"/>
              </a:rPr>
              <a:t>冷空气经过湖面时，增温增湿；</a:t>
            </a:r>
            <a:r>
              <a:rPr lang="zh-CN" altLang="en-US" sz="2800" b="1" i="1" dirty="0" smtClean="0">
                <a:solidFill>
                  <a:srgbClr val="0000FF"/>
                </a:solidFill>
                <a:latin typeface="楷体" panose="02010609060101010101" charset="-122"/>
                <a:ea typeface="楷体" panose="02010609060101010101" charset="-122"/>
                <a:cs typeface="楷体" panose="02010609060101010101" charset="-122"/>
                <a:sym typeface="+mn-ea"/>
              </a:rPr>
              <a:t>（</a:t>
            </a:r>
            <a:r>
              <a:rPr lang="en-US" altLang="zh-CN" sz="2800" b="1" i="1" dirty="0" smtClean="0">
                <a:solidFill>
                  <a:srgbClr val="0000FF"/>
                </a:solidFill>
                <a:latin typeface="楷体" panose="02010609060101010101" charset="-122"/>
                <a:ea typeface="楷体" panose="02010609060101010101" charset="-122"/>
                <a:cs typeface="楷体" panose="02010609060101010101" charset="-122"/>
                <a:sym typeface="+mn-ea"/>
              </a:rPr>
              <a:t>1</a:t>
            </a:r>
            <a:r>
              <a:rPr lang="zh-CN" altLang="en-US" sz="2800" b="1" i="1" dirty="0" smtClean="0">
                <a:solidFill>
                  <a:srgbClr val="0000FF"/>
                </a:solidFill>
                <a:latin typeface="楷体" panose="02010609060101010101" charset="-122"/>
                <a:ea typeface="楷体" panose="02010609060101010101" charset="-122"/>
                <a:cs typeface="楷体" panose="02010609060101010101" charset="-122"/>
                <a:sym typeface="+mn-ea"/>
              </a:rPr>
              <a:t>分</a:t>
            </a:r>
            <a:r>
              <a:rPr lang="zh-CN" altLang="en-US" sz="2800" b="1" i="1" dirty="0">
                <a:solidFill>
                  <a:srgbClr val="0000FF"/>
                </a:solidFill>
                <a:latin typeface="楷体" panose="02010609060101010101" charset="-122"/>
                <a:ea typeface="楷体" panose="02010609060101010101" charset="-122"/>
                <a:cs typeface="楷体" panose="02010609060101010101" charset="-122"/>
                <a:sym typeface="+mn-ea"/>
              </a:rPr>
              <a:t>）</a:t>
            </a:r>
            <a:r>
              <a:rPr lang="zh-CN" altLang="en-US" sz="2800" b="1" dirty="0">
                <a:solidFill>
                  <a:srgbClr val="C00000"/>
                </a:solidFill>
                <a:latin typeface="楷体" panose="02010609060101010101" charset="-122"/>
                <a:ea typeface="楷体" panose="02010609060101010101" charset="-122"/>
                <a:cs typeface="楷体" panose="02010609060101010101" charset="-122"/>
                <a:sym typeface="+mn-ea"/>
              </a:rPr>
              <a:t>经过湖面后，暖空气上升，水汽凝结形成降雪，出现雪带。 </a:t>
            </a:r>
            <a:r>
              <a:rPr lang="zh-CN" altLang="en-US" sz="2800" b="1" dirty="0" smtClean="0">
                <a:solidFill>
                  <a:srgbClr val="0000FF"/>
                </a:solidFill>
                <a:latin typeface="楷体" panose="02010609060101010101" charset="-122"/>
                <a:ea typeface="楷体" panose="02010609060101010101" charset="-122"/>
                <a:cs typeface="楷体" panose="02010609060101010101" charset="-122"/>
                <a:sym typeface="+mn-ea"/>
              </a:rPr>
              <a:t>（</a:t>
            </a:r>
            <a:r>
              <a:rPr lang="en-US" altLang="zh-CN" sz="2800" b="1" dirty="0" smtClean="0">
                <a:solidFill>
                  <a:srgbClr val="0000FF"/>
                </a:solidFill>
                <a:latin typeface="楷体" panose="02010609060101010101" charset="-122"/>
                <a:ea typeface="楷体" panose="02010609060101010101" charset="-122"/>
                <a:cs typeface="楷体" panose="02010609060101010101" charset="-122"/>
                <a:sym typeface="+mn-ea"/>
              </a:rPr>
              <a:t>1</a:t>
            </a:r>
            <a:r>
              <a:rPr lang="zh-CN" altLang="en-US" sz="2800" b="1" dirty="0" smtClean="0">
                <a:solidFill>
                  <a:srgbClr val="0000FF"/>
                </a:solidFill>
                <a:latin typeface="楷体" panose="02010609060101010101" charset="-122"/>
                <a:ea typeface="楷体" panose="02010609060101010101" charset="-122"/>
                <a:cs typeface="楷体" panose="02010609060101010101" charset="-122"/>
                <a:sym typeface="+mn-ea"/>
              </a:rPr>
              <a:t>分</a:t>
            </a:r>
            <a:r>
              <a:rPr lang="zh-CN" altLang="en-US" sz="2800" b="1" dirty="0">
                <a:solidFill>
                  <a:srgbClr val="0000FF"/>
                </a:solidFill>
                <a:latin typeface="楷体" panose="02010609060101010101" charset="-122"/>
                <a:ea typeface="楷体" panose="02010609060101010101" charset="-122"/>
                <a:cs typeface="楷体" panose="02010609060101010101" charset="-122"/>
                <a:sym typeface="+mn-ea"/>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2000" fill="hold">
                                          <p:stCondLst>
                                            <p:cond delay="0"/>
                                          </p:stCondLst>
                                        </p:cTn>
                                        <p:tgtEl>
                                          <p:spTgt spid="10"/>
                                        </p:tgtEl>
                                        <p:attrNameLst>
                                          <p:attrName>style.visibility</p:attrName>
                                        </p:attrNameLst>
                                      </p:cBhvr>
                                      <p:to>
                                        <p:strVal val="visible"/>
                                      </p:to>
                                    </p:set>
                                    <p:animEffect transition="in" filter="box(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2000" fill="hold">
                                          <p:stCondLst>
                                            <p:cond delay="0"/>
                                          </p:stCondLst>
                                        </p:cTn>
                                        <p:tgtEl>
                                          <p:spTgt spid="11"/>
                                        </p:tgtEl>
                                        <p:attrNameLst>
                                          <p:attrName>style.visibility</p:attrName>
                                        </p:attrNameLst>
                                      </p:cBhvr>
                                      <p:to>
                                        <p:strVal val="visible"/>
                                      </p:to>
                                    </p:set>
                                    <p:animEffect transition="in" filter="box(in)">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rcRect b="9785"/>
          <a:stretch>
            <a:fillRect/>
          </a:stretch>
        </p:blipFill>
        <p:spPr>
          <a:xfrm>
            <a:off x="31433" y="35560"/>
            <a:ext cx="7193280" cy="6792595"/>
          </a:xfrm>
          <a:prstGeom prst="rect">
            <a:avLst/>
          </a:prstGeom>
        </p:spPr>
      </p:pic>
      <p:sp>
        <p:nvSpPr>
          <p:cNvPr id="6" name="文本框 5"/>
          <p:cNvSpPr txBox="1"/>
          <p:nvPr/>
        </p:nvSpPr>
        <p:spPr>
          <a:xfrm>
            <a:off x="7224719" y="35560"/>
            <a:ext cx="1879759" cy="2308324"/>
          </a:xfrm>
          <a:prstGeom prst="rect">
            <a:avLst/>
          </a:prstGeom>
          <a:noFill/>
        </p:spPr>
        <p:txBody>
          <a:bodyPr wrap="square" rtlCol="0">
            <a:spAutoFit/>
          </a:bodyPr>
          <a:lstStyle/>
          <a:p>
            <a:r>
              <a:rPr lang="zh-CN" altLang="en-US" sz="2400" b="1"/>
              <a:t>（4）在左图中画一画类似五大湖雪带的地区并说出你的理由。</a:t>
            </a:r>
          </a:p>
        </p:txBody>
      </p:sp>
      <p:sp>
        <p:nvSpPr>
          <p:cNvPr id="3" name="矩形 2"/>
          <p:cNvSpPr/>
          <p:nvPr/>
        </p:nvSpPr>
        <p:spPr>
          <a:xfrm>
            <a:off x="4369594" y="2749553"/>
            <a:ext cx="635794" cy="259715"/>
          </a:xfrm>
          <a:prstGeom prst="rect">
            <a:avLst/>
          </a:prstGeom>
          <a:noFill/>
          <a:ln w="28575">
            <a:solidFill>
              <a:srgbClr val="C0000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18900000">
            <a:off x="5670715" y="2664461"/>
            <a:ext cx="1048703" cy="259715"/>
          </a:xfrm>
          <a:prstGeom prst="rect">
            <a:avLst/>
          </a:prstGeom>
          <a:noFill/>
          <a:ln w="28575">
            <a:solidFill>
              <a:srgbClr val="C0000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65194" y="2262193"/>
            <a:ext cx="1878806" cy="3046988"/>
          </a:xfrm>
          <a:prstGeom prst="rect">
            <a:avLst/>
          </a:prstGeom>
          <a:noFill/>
        </p:spPr>
        <p:txBody>
          <a:bodyPr wrap="square" rtlCol="0">
            <a:spAutoFit/>
          </a:bodyPr>
          <a:lstStyle/>
          <a:p>
            <a:r>
              <a:rPr lang="zh-CN" altLang="en-US" sz="2400" b="1" i="1" dirty="0">
                <a:solidFill>
                  <a:srgbClr val="FF0000"/>
                </a:solidFill>
                <a:latin typeface="楷体" panose="02010609060101010101" charset="-122"/>
                <a:ea typeface="楷体" panose="02010609060101010101" charset="-122"/>
              </a:rPr>
              <a:t>中国山东半岛北部（威海、烟台等地）；</a:t>
            </a:r>
          </a:p>
          <a:p>
            <a:r>
              <a:rPr lang="zh-CN" altLang="en-US" sz="2400" b="1" i="1" dirty="0">
                <a:solidFill>
                  <a:srgbClr val="FF0000"/>
                </a:solidFill>
                <a:latin typeface="楷体" panose="02010609060101010101" charset="-122"/>
                <a:ea typeface="楷体" panose="02010609060101010101" charset="-122"/>
              </a:rPr>
              <a:t>日本北海道西侧，日本本州岛西北侧等。</a:t>
            </a:r>
          </a:p>
        </p:txBody>
      </p:sp>
      <p:pic>
        <p:nvPicPr>
          <p:cNvPr id="7" name="图片 6"/>
          <p:cNvPicPr>
            <a:picLocks noChangeAspect="1"/>
          </p:cNvPicPr>
          <p:nvPr/>
        </p:nvPicPr>
        <p:blipFill>
          <a:blip r:embed="rId4" cstate="print"/>
          <a:stretch>
            <a:fillRect/>
          </a:stretch>
        </p:blipFill>
        <p:spPr>
          <a:xfrm>
            <a:off x="31438" y="34927"/>
            <a:ext cx="7165181" cy="679323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30290" y="1097431"/>
            <a:ext cx="2939415" cy="4893647"/>
          </a:xfrm>
          <a:prstGeom prst="rect">
            <a:avLst/>
          </a:prstGeom>
          <a:noFill/>
        </p:spPr>
        <p:txBody>
          <a:bodyPr wrap="square" rtlCol="0">
            <a:spAutoFit/>
          </a:bodyPr>
          <a:lstStyle/>
          <a:p>
            <a:r>
              <a:rPr lang="en-US" altLang="zh-CN" sz="2000" b="1" i="1" dirty="0">
                <a:latin typeface="黑体" panose="02010609060101010101" charset="-122"/>
                <a:ea typeface="黑体" panose="02010609060101010101" charset="-122"/>
                <a:cs typeface="黑体" panose="02010609060101010101" charset="-122"/>
              </a:rPr>
              <a:t> </a:t>
            </a:r>
            <a:r>
              <a:rPr lang="en-US" altLang="zh-CN" sz="2000" b="1" dirty="0">
                <a:latin typeface="黑体" panose="02010609060101010101" charset="-122"/>
                <a:ea typeface="黑体" panose="02010609060101010101" charset="-122"/>
                <a:cs typeface="黑体" panose="02010609060101010101" charset="-122"/>
              </a:rPr>
              <a:t>    </a:t>
            </a:r>
            <a:r>
              <a:rPr lang="zh-CN" altLang="en-US" sz="2400" b="1" dirty="0">
                <a:latin typeface="黑体" panose="02010609060101010101" charset="-122"/>
                <a:ea typeface="黑体" panose="02010609060101010101" charset="-122"/>
                <a:cs typeface="黑体" panose="02010609060101010101" charset="-122"/>
              </a:rPr>
              <a:t>地处胶东半岛的烟台和威海，由于冬季降雪量远高于纬度相近的其他地区，因而有</a:t>
            </a:r>
            <a:r>
              <a:rPr lang="zh-CN" altLang="en-US" sz="2400" b="1" dirty="0">
                <a:solidFill>
                  <a:srgbClr val="FF0000"/>
                </a:solidFill>
                <a:latin typeface="黑体" panose="02010609060101010101" charset="-122"/>
                <a:ea typeface="黑体" panose="02010609060101010101" charset="-122"/>
                <a:cs typeface="黑体" panose="02010609060101010101" charset="-122"/>
              </a:rPr>
              <a:t>“雪窝”</a:t>
            </a:r>
            <a:r>
              <a:rPr lang="zh-CN" altLang="en-US" sz="2400" b="1" dirty="0">
                <a:latin typeface="黑体" panose="02010609060101010101" charset="-122"/>
                <a:ea typeface="黑体" panose="02010609060101010101" charset="-122"/>
                <a:cs typeface="黑体" panose="02010609060101010101" charset="-122"/>
              </a:rPr>
              <a:t>之称。</a:t>
            </a:r>
          </a:p>
          <a:p>
            <a:r>
              <a:rPr lang="zh-CN" altLang="en-US" sz="2400" b="1" dirty="0" smtClean="0">
                <a:solidFill>
                  <a:srgbClr val="FF0000"/>
                </a:solidFill>
                <a:latin typeface="黑体" panose="02010609060101010101" charset="-122"/>
                <a:ea typeface="黑体" panose="02010609060101010101" charset="-122"/>
                <a:cs typeface="黑体" panose="02010609060101010101" charset="-122"/>
              </a:rPr>
              <a:t>原因</a:t>
            </a:r>
            <a:r>
              <a:rPr lang="zh-CN" altLang="en-US" sz="2400" b="1" dirty="0">
                <a:solidFill>
                  <a:srgbClr val="FF0000"/>
                </a:solidFill>
                <a:latin typeface="黑体" panose="02010609060101010101" charset="-122"/>
                <a:ea typeface="黑体" panose="02010609060101010101" charset="-122"/>
                <a:cs typeface="黑体" panose="02010609060101010101" charset="-122"/>
              </a:rPr>
              <a:t>为：初冬时由于地面和海面的温度差较大，容易形成降雪。</a:t>
            </a:r>
            <a:r>
              <a:rPr lang="zh-CN" altLang="en-US" sz="2400" b="1" i="1" dirty="0">
                <a:solidFill>
                  <a:srgbClr val="0000FF"/>
                </a:solidFill>
                <a:latin typeface="黑体" panose="02010609060101010101" charset="-122"/>
                <a:ea typeface="黑体" panose="02010609060101010101" charset="-122"/>
                <a:cs typeface="黑体" panose="02010609060101010101" charset="-122"/>
              </a:rPr>
              <a:t>【偏北风经过渤海和黄海时，得到的水汽和热量较多】</a:t>
            </a:r>
          </a:p>
        </p:txBody>
      </p:sp>
      <p:pic>
        <p:nvPicPr>
          <p:cNvPr id="4" name="图片 3"/>
          <p:cNvPicPr>
            <a:picLocks noChangeAspect="1"/>
          </p:cNvPicPr>
          <p:nvPr/>
        </p:nvPicPr>
        <p:blipFill>
          <a:blip r:embed="rId3" cstate="print"/>
          <a:srcRect t="155" r="15116" b="-155"/>
          <a:stretch>
            <a:fillRect/>
          </a:stretch>
        </p:blipFill>
        <p:spPr>
          <a:xfrm>
            <a:off x="0" y="878525"/>
            <a:ext cx="6130290" cy="5331460"/>
          </a:xfrm>
          <a:prstGeom prst="rect">
            <a:avLst/>
          </a:prstGeom>
        </p:spPr>
      </p:pic>
      <p:sp>
        <p:nvSpPr>
          <p:cNvPr id="2" name="燕尾形箭头 1"/>
          <p:cNvSpPr/>
          <p:nvPr/>
        </p:nvSpPr>
        <p:spPr>
          <a:xfrm rot="2520000">
            <a:off x="982985" y="1958026"/>
            <a:ext cx="1894523" cy="399415"/>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燕尾形箭头 5"/>
          <p:cNvSpPr/>
          <p:nvPr/>
        </p:nvSpPr>
        <p:spPr>
          <a:xfrm rot="2520000">
            <a:off x="2162181" y="1828484"/>
            <a:ext cx="1894523" cy="401955"/>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燕尾形箭头 6"/>
          <p:cNvSpPr/>
          <p:nvPr/>
        </p:nvSpPr>
        <p:spPr>
          <a:xfrm rot="2520000">
            <a:off x="3383286" y="1824043"/>
            <a:ext cx="1894523" cy="433705"/>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094071" y="1671006"/>
            <a:ext cx="480060" cy="584775"/>
          </a:xfrm>
          <a:prstGeom prst="rect">
            <a:avLst/>
          </a:prstGeom>
          <a:noFill/>
        </p:spPr>
        <p:txBody>
          <a:bodyPr wrap="square" rtlCol="0">
            <a:spAutoFit/>
          </a:bodyPr>
          <a:lstStyle/>
          <a:p>
            <a:r>
              <a:rPr lang="zh-CN" altLang="en-US" sz="3200" b="1">
                <a:solidFill>
                  <a:srgbClr val="FF0000"/>
                </a:solidFill>
                <a:latin typeface="黑体" panose="02010609060101010101" charset="-122"/>
                <a:ea typeface="黑体" panose="02010609060101010101" charset="-122"/>
              </a:rPr>
              <a:t>冬</a:t>
            </a:r>
          </a:p>
        </p:txBody>
      </p:sp>
      <p:sp>
        <p:nvSpPr>
          <p:cNvPr id="9" name="文本框 8"/>
          <p:cNvSpPr txBox="1"/>
          <p:nvPr/>
        </p:nvSpPr>
        <p:spPr>
          <a:xfrm>
            <a:off x="3337084" y="1641162"/>
            <a:ext cx="480060" cy="584775"/>
          </a:xfrm>
          <a:prstGeom prst="rect">
            <a:avLst/>
          </a:prstGeom>
          <a:noFill/>
        </p:spPr>
        <p:txBody>
          <a:bodyPr wrap="square" rtlCol="0">
            <a:spAutoFit/>
          </a:bodyPr>
          <a:lstStyle/>
          <a:p>
            <a:r>
              <a:rPr lang="zh-CN" altLang="en-US" sz="3200" b="1">
                <a:solidFill>
                  <a:srgbClr val="FF0000"/>
                </a:solidFill>
                <a:latin typeface="黑体" panose="02010609060101010101" charset="-122"/>
                <a:ea typeface="黑体" panose="02010609060101010101" charset="-122"/>
              </a:rPr>
              <a:t>季</a:t>
            </a:r>
          </a:p>
        </p:txBody>
      </p:sp>
      <p:sp>
        <p:nvSpPr>
          <p:cNvPr id="10" name="文本框 9"/>
          <p:cNvSpPr txBox="1"/>
          <p:nvPr/>
        </p:nvSpPr>
        <p:spPr>
          <a:xfrm>
            <a:off x="4662964" y="1671006"/>
            <a:ext cx="480060" cy="584775"/>
          </a:xfrm>
          <a:prstGeom prst="rect">
            <a:avLst/>
          </a:prstGeom>
          <a:noFill/>
        </p:spPr>
        <p:txBody>
          <a:bodyPr wrap="square" rtlCol="0">
            <a:spAutoFit/>
          </a:bodyPr>
          <a:lstStyle/>
          <a:p>
            <a:r>
              <a:rPr lang="zh-CN" altLang="en-US" sz="3200" b="1">
                <a:solidFill>
                  <a:srgbClr val="FF0000"/>
                </a:solidFill>
                <a:latin typeface="黑体" panose="02010609060101010101" charset="-122"/>
                <a:ea typeface="黑体" panose="02010609060101010101" charset="-122"/>
              </a:rPr>
              <a:t>风</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北美气候07_副本"/>
          <p:cNvPicPr>
            <a:picLocks noChangeAspect="1"/>
          </p:cNvPicPr>
          <p:nvPr/>
        </p:nvPicPr>
        <p:blipFill>
          <a:blip r:embed="rId2" cstate="print"/>
          <a:stretch>
            <a:fillRect/>
          </a:stretch>
        </p:blipFill>
        <p:spPr>
          <a:xfrm>
            <a:off x="4120516" y="1100458"/>
            <a:ext cx="4928235" cy="5667375"/>
          </a:xfrm>
          <a:prstGeom prst="rect">
            <a:avLst/>
          </a:prstGeom>
          <a:ln>
            <a:solidFill>
              <a:schemeClr val="tx1">
                <a:lumMod val="95000"/>
                <a:lumOff val="5000"/>
              </a:schemeClr>
            </a:solidFill>
          </a:ln>
        </p:spPr>
      </p:pic>
      <p:sp>
        <p:nvSpPr>
          <p:cNvPr id="2"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5415" y="899795"/>
            <a:ext cx="379857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复杂多样的气候</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1" name="文本框 10"/>
          <p:cNvSpPr txBox="1"/>
          <p:nvPr/>
        </p:nvSpPr>
        <p:spPr>
          <a:xfrm>
            <a:off x="145415" y="1692015"/>
            <a:ext cx="3798570" cy="5084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dirty="0" smtClean="0">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dirty="0">
                <a:solidFill>
                  <a:srgbClr val="FF0000"/>
                </a:solidFill>
                <a:latin typeface="+mn-ea"/>
                <a:cs typeface="+mn-ea"/>
              </a:rPr>
              <a:t>温带大陆气候</a:t>
            </a:r>
            <a:r>
              <a:rPr lang="zh-CN" altLang="en-US" sz="2800" b="1" dirty="0">
                <a:solidFill>
                  <a:schemeClr val="tx1"/>
                </a:solidFill>
                <a:latin typeface="+mn-ea"/>
                <a:cs typeface="+mn-ea"/>
              </a:rPr>
              <a:t>为主</a:t>
            </a:r>
            <a:endParaRPr lang="zh-CN" altLang="en-US" sz="2800" b="1" dirty="0">
              <a:solidFill>
                <a:srgbClr val="FF0000"/>
              </a:solidFill>
              <a:latin typeface="+mn-ea"/>
              <a:cs typeface="+mn-ea"/>
            </a:endParaRPr>
          </a:p>
        </p:txBody>
      </p:sp>
      <p:sp>
        <p:nvSpPr>
          <p:cNvPr id="5" name="文本框 4"/>
          <p:cNvSpPr txBox="1"/>
          <p:nvPr/>
        </p:nvSpPr>
        <p:spPr>
          <a:xfrm>
            <a:off x="251463" y="2325373"/>
            <a:ext cx="3587115" cy="904863"/>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dirty="0">
                <a:solidFill>
                  <a:srgbClr val="0221DE"/>
                </a:solidFill>
              </a:rPr>
              <a:t>特点：</a:t>
            </a:r>
            <a:r>
              <a:rPr lang="zh-CN" altLang="en-US" sz="2400" dirty="0"/>
              <a:t>冬冷夏热，年较差大，夏雨稍多。</a:t>
            </a:r>
          </a:p>
        </p:txBody>
      </p:sp>
      <p:pic>
        <p:nvPicPr>
          <p:cNvPr id="15" name="Picture 2" descr="wen-1"/>
          <p:cNvPicPr>
            <a:picLocks noChangeAspect="1" noChangeArrowheads="1"/>
          </p:cNvPicPr>
          <p:nvPr/>
        </p:nvPicPr>
        <p:blipFill>
          <a:blip r:embed="rId3" cstate="print">
            <a:lum bright="-24000" contrast="18000"/>
          </a:blip>
          <a:srcRect/>
          <a:stretch>
            <a:fillRect/>
          </a:stretch>
        </p:blipFill>
        <p:spPr bwMode="auto">
          <a:xfrm>
            <a:off x="614364" y="3400425"/>
            <a:ext cx="2673748" cy="2857500"/>
          </a:xfrm>
          <a:prstGeom prst="rect">
            <a:avLst/>
          </a:prstGeom>
          <a:noFill/>
          <a:ln w="9525">
            <a:noFill/>
            <a:miter lim="800000"/>
            <a:headEnd/>
            <a:tailEnd/>
          </a:ln>
        </p:spPr>
      </p:pic>
      <p:sp>
        <p:nvSpPr>
          <p:cNvPr id="16" name="TextBox 15"/>
          <p:cNvSpPr txBox="1"/>
          <p:nvPr/>
        </p:nvSpPr>
        <p:spPr>
          <a:xfrm>
            <a:off x="814388" y="6443663"/>
            <a:ext cx="1828800" cy="369332"/>
          </a:xfrm>
          <a:prstGeom prst="rect">
            <a:avLst/>
          </a:prstGeom>
          <a:noFill/>
        </p:spPr>
        <p:txBody>
          <a:bodyPr wrap="square" rtlCol="0">
            <a:spAutoFit/>
          </a:bodyPr>
          <a:lstStyle/>
          <a:p>
            <a:pPr algn="ctr"/>
            <a:r>
              <a:rPr lang="zh-CN" altLang="en-US" b="1" dirty="0" smtClean="0"/>
              <a:t>芝加哥</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北美气候07_副本"/>
          <p:cNvPicPr>
            <a:picLocks noChangeAspect="1"/>
          </p:cNvPicPr>
          <p:nvPr/>
        </p:nvPicPr>
        <p:blipFill>
          <a:blip r:embed="rId2" cstate="print"/>
          <a:stretch>
            <a:fillRect/>
          </a:stretch>
        </p:blipFill>
        <p:spPr>
          <a:xfrm>
            <a:off x="4120516" y="1100458"/>
            <a:ext cx="4928235" cy="5667375"/>
          </a:xfrm>
          <a:prstGeom prst="rect">
            <a:avLst/>
          </a:prstGeom>
          <a:ln>
            <a:solidFill>
              <a:schemeClr val="tx1">
                <a:lumMod val="95000"/>
                <a:lumOff val="5000"/>
              </a:schemeClr>
            </a:solidFill>
          </a:ln>
        </p:spPr>
      </p:pic>
      <p:sp>
        <p:nvSpPr>
          <p:cNvPr id="2"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5415" y="899795"/>
            <a:ext cx="379857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复杂多样的气候</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1" name="文本框 10"/>
          <p:cNvSpPr txBox="1"/>
          <p:nvPr/>
        </p:nvSpPr>
        <p:spPr>
          <a:xfrm>
            <a:off x="145415" y="1692015"/>
            <a:ext cx="3798570" cy="5084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dirty="0" smtClean="0">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dirty="0">
                <a:solidFill>
                  <a:srgbClr val="FF0000"/>
                </a:solidFill>
                <a:latin typeface="+mn-ea"/>
                <a:cs typeface="+mn-ea"/>
              </a:rPr>
              <a:t>温带大陆气候</a:t>
            </a:r>
            <a:r>
              <a:rPr lang="zh-CN" altLang="en-US" sz="2800" b="1" dirty="0">
                <a:solidFill>
                  <a:schemeClr val="tx1"/>
                </a:solidFill>
                <a:latin typeface="+mn-ea"/>
                <a:cs typeface="+mn-ea"/>
              </a:rPr>
              <a:t>为主</a:t>
            </a:r>
            <a:endParaRPr lang="zh-CN" altLang="en-US" sz="2800" b="1" dirty="0">
              <a:solidFill>
                <a:srgbClr val="FF0000"/>
              </a:solidFill>
              <a:latin typeface="+mn-ea"/>
              <a:cs typeface="+mn-ea"/>
            </a:endParaRPr>
          </a:p>
        </p:txBody>
      </p:sp>
      <p:sp>
        <p:nvSpPr>
          <p:cNvPr id="12" name="矩形 11"/>
          <p:cNvSpPr/>
          <p:nvPr/>
        </p:nvSpPr>
        <p:spPr>
          <a:xfrm>
            <a:off x="1" y="2458379"/>
            <a:ext cx="4071938" cy="1938992"/>
          </a:xfrm>
          <a:prstGeom prst="rect">
            <a:avLst/>
          </a:prstGeom>
          <a:solidFill>
            <a:srgbClr val="8EFD5D"/>
          </a:solidFill>
        </p:spPr>
        <p:txBody>
          <a:bodyPr wrap="square">
            <a:spAutoFit/>
          </a:bodyPr>
          <a:lstStyle/>
          <a:p>
            <a:r>
              <a:rPr lang="zh-CN" altLang="en-US" sz="2400" b="1" dirty="0" smtClean="0">
                <a:solidFill>
                  <a:srgbClr val="FF0000"/>
                </a:solidFill>
                <a:latin typeface="黑体" pitchFamily="49" charset="-122"/>
                <a:ea typeface="黑体" pitchFamily="49" charset="-122"/>
              </a:rPr>
              <a:t>思考</a:t>
            </a:r>
            <a:r>
              <a:rPr lang="zh-CN" altLang="en-US" sz="2400" b="1" dirty="0" smtClean="0">
                <a:latin typeface="黑体" pitchFamily="49" charset="-122"/>
                <a:ea typeface="黑体" pitchFamily="49" charset="-122"/>
              </a:rPr>
              <a:t>：分析</a:t>
            </a:r>
            <a:r>
              <a:rPr lang="zh-CN" altLang="en-US" sz="2400" b="1" dirty="0">
                <a:latin typeface="黑体" pitchFamily="49" charset="-122"/>
                <a:ea typeface="黑体" pitchFamily="49" charset="-122"/>
              </a:rPr>
              <a:t>温带大陆性气候在美国分布广泛的原因。</a:t>
            </a:r>
          </a:p>
          <a:p>
            <a:r>
              <a:rPr lang="zh-CN" altLang="en-US" sz="2400" b="1" dirty="0">
                <a:latin typeface="黑体" pitchFamily="49" charset="-122"/>
                <a:ea typeface="黑体" pitchFamily="49" charset="-122"/>
              </a:rPr>
              <a:t>（提示：可从纬度、大气环流、地形、海陆位置、洋流等角度进行分析）</a:t>
            </a:r>
          </a:p>
        </p:txBody>
      </p:sp>
      <p:sp>
        <p:nvSpPr>
          <p:cNvPr id="13" name="矩形 12"/>
          <p:cNvSpPr/>
          <p:nvPr/>
        </p:nvSpPr>
        <p:spPr>
          <a:xfrm>
            <a:off x="0" y="4919008"/>
            <a:ext cx="9144000" cy="1938992"/>
          </a:xfrm>
          <a:prstGeom prst="rect">
            <a:avLst/>
          </a:prstGeom>
          <a:solidFill>
            <a:schemeClr val="bg1"/>
          </a:solidFill>
        </p:spPr>
        <p:txBody>
          <a:bodyPr wrap="square">
            <a:spAutoFit/>
          </a:bodyPr>
          <a:lstStyle/>
          <a:p>
            <a:pPr marL="342900" indent="-342900" algn="just">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美国主要位于温带地区；</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西部有高大的山地、高原，阻挡了太平洋水汽的进入；</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中部是南北畅通的大平原，有利于冬季寒冷的气流南下，导致中部和东部大部分地区冬季气温低于</a:t>
            </a:r>
            <a:r>
              <a:rPr lang="en-US" altLang="zh-CN" sz="2400" b="1" dirty="0">
                <a:solidFill>
                  <a:srgbClr val="FF0000"/>
                </a:solidFill>
                <a:latin typeface="微软雅黑" panose="020B0503020204020204" pitchFamily="34" charset="-122"/>
                <a:ea typeface="微软雅黑" panose="020B0503020204020204" pitchFamily="34" charset="-122"/>
              </a:rPr>
              <a:t>0</a:t>
            </a:r>
            <a:r>
              <a:rPr lang="zh-CN" altLang="en-US" sz="2400" b="1" dirty="0">
                <a:solidFill>
                  <a:srgbClr val="FF0000"/>
                </a:solidFill>
                <a:latin typeface="微软雅黑" panose="020B0503020204020204" pitchFamily="34" charset="-122"/>
                <a:ea typeface="微软雅黑" panose="020B0503020204020204" pitchFamily="34" charset="-122"/>
              </a:rPr>
              <a:t>℃，形成了面积广阔的温带大陆性气候。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639" y="2223915"/>
            <a:ext cx="2224967" cy="2062103"/>
          </a:xfrm>
          <a:prstGeom prst="rect">
            <a:avLst/>
          </a:prstGeom>
          <a:noFill/>
          <a:ln w="22225">
            <a:noFill/>
          </a:ln>
        </p:spPr>
        <p:txBody>
          <a:bodyPr wrap="square" rtlCol="0">
            <a:spAutoFit/>
          </a:bodyPr>
          <a:lstStyle/>
          <a:p>
            <a:pPr defTabSz="914400">
              <a:lnSpc>
                <a:spcPct val="150000"/>
              </a:lnSpc>
              <a:buFont typeface="Wingdings" panose="05000000000000000000" charset="0"/>
              <a:buNone/>
              <a:defRPr/>
            </a:pPr>
            <a:r>
              <a:rPr lang="zh-CN" altLang="en-US" sz="32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lt"/>
              </a:rPr>
              <a:t>   美国</a:t>
            </a:r>
          </a:p>
          <a:p>
            <a:pPr algn="just">
              <a:lnSpc>
                <a:spcPct val="125000"/>
              </a:lnSpc>
            </a:pPr>
            <a:r>
              <a:rPr lang="zh-CN" altLang="en-US" sz="32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lt"/>
              </a:rPr>
              <a:t>   加拿大</a:t>
            </a:r>
          </a:p>
          <a:p>
            <a:pPr algn="just">
              <a:lnSpc>
                <a:spcPct val="125000"/>
              </a:lnSpc>
            </a:pPr>
            <a:r>
              <a:rPr lang="zh-CN" altLang="en-US" sz="32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lt"/>
              </a:rPr>
              <a:t>   格陵兰岛</a:t>
            </a:r>
          </a:p>
        </p:txBody>
      </p:sp>
      <p:grpSp>
        <p:nvGrpSpPr>
          <p:cNvPr id="3" name="Group 277"/>
          <p:cNvGrpSpPr/>
          <p:nvPr/>
        </p:nvGrpSpPr>
        <p:grpSpPr>
          <a:xfrm>
            <a:off x="2460396" y="1630482"/>
            <a:ext cx="5861116" cy="4572359"/>
            <a:chOff x="1589670" y="960438"/>
            <a:chExt cx="2587043" cy="1492250"/>
          </a:xfrm>
          <a:solidFill>
            <a:schemeClr val="accent1">
              <a:lumMod val="75000"/>
            </a:schemeClr>
          </a:solidFill>
        </p:grpSpPr>
        <p:sp>
          <p:nvSpPr>
            <p:cNvPr id="57" name="Freeform 39"/>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58" name="Freeform 49"/>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solidFill>
              <a:srgbClr val="FF000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59" name="Freeform 50"/>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solidFill>
              <a:srgbClr val="7030A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60" name="Freeform 51"/>
            <p:cNvSpPr/>
            <p:nvPr/>
          </p:nvSpPr>
          <p:spPr bwMode="auto">
            <a:xfrm>
              <a:off x="1589670"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solidFill>
              <a:srgbClr val="FF000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61" name="Freeform 52"/>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solidFill>
              <a:srgbClr val="FF000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62" name="Freeform 53"/>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solidFill>
              <a:srgbClr val="FF000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63" name="Freeform 54"/>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64" name="Freeform 55"/>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65" name="Freeform 56"/>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66" name="Freeform 57"/>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67" name="Freeform 58"/>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68" name="Freeform 59"/>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69" name="Freeform 60"/>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70" name="Freeform 61"/>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71" name="Freeform 62"/>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72" name="Freeform 63"/>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73" name="Freeform 64"/>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74" name="Freeform 65"/>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75" name="Freeform 66"/>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76" name="Freeform 67"/>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77" name="Freeform 68"/>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79" name="Freeform 70"/>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80" name="Freeform 71"/>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81" name="Freeform 72"/>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82" name="Freeform 73"/>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83" name="Freeform 74"/>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84" name="Freeform 75"/>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85" name="Freeform 76"/>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86" name="Freeform 77"/>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87" name="Freeform 78"/>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88" name="Freeform 79"/>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89" name="Freeform 80"/>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90" name="Freeform 81"/>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91" name="Freeform 82"/>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92" name="Freeform 83"/>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93" name="Freeform 84"/>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94" name="Freeform 85"/>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95" name="Freeform 86"/>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96" name="Freeform 87"/>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97" name="Freeform 88"/>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98" name="Freeform 89"/>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99" name="Freeform 90"/>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100" name="Freeform 91"/>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solidFill>
              <a:srgbClr val="7030A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101" name="Freeform 93"/>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102" name="Freeform 94"/>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solidFill>
              <a:srgbClr val="7030A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103" name="Freeform 95"/>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solidFill>
              <a:srgbClr val="FF000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104" name="Freeform 96"/>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solidFill>
              <a:srgbClr val="FF000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105" name="Freeform 97"/>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solidFill>
              <a:srgbClr val="7030A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106" name="Freeform 98"/>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107" name="Freeform 99"/>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solidFill>
              <a:srgbClr val="7030A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sp>
          <p:nvSpPr>
            <p:cNvPr id="108" name="Freeform 100"/>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solidFill>
              <a:srgbClr val="FF0000"/>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等线" panose="020F0502020204030204"/>
                <a:ea typeface="+mn-ea"/>
                <a:cs typeface="+mn-cs"/>
              </a:endParaRPr>
            </a:p>
          </p:txBody>
        </p:sp>
      </p:grpSp>
      <p:sp>
        <p:nvSpPr>
          <p:cNvPr id="109" name="矩形 108"/>
          <p:cNvSpPr/>
          <p:nvPr/>
        </p:nvSpPr>
        <p:spPr>
          <a:xfrm>
            <a:off x="4350890" y="4951391"/>
            <a:ext cx="1575303" cy="592470"/>
          </a:xfrm>
          <a:prstGeom prst="rect">
            <a:avLst/>
          </a:prstGeom>
        </p:spPr>
        <p:txBody>
          <a:bodyPr wrap="square">
            <a:spAutoFit/>
          </a:bodyPr>
          <a:lstStyle/>
          <a:p>
            <a:pPr lvl="0" algn="just">
              <a:lnSpc>
                <a:spcPct val="125000"/>
              </a:lnSpc>
            </a:pPr>
            <a:r>
              <a:rPr lang="zh-CN" altLang="en-US" sz="2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美国本土</a:t>
            </a:r>
          </a:p>
        </p:txBody>
      </p:sp>
      <p:sp>
        <p:nvSpPr>
          <p:cNvPr id="111" name="矩形 110"/>
          <p:cNvSpPr/>
          <p:nvPr/>
        </p:nvSpPr>
        <p:spPr>
          <a:xfrm>
            <a:off x="3989363" y="3644974"/>
            <a:ext cx="1191710" cy="1169551"/>
          </a:xfrm>
          <a:prstGeom prst="rect">
            <a:avLst/>
          </a:prstGeom>
        </p:spPr>
        <p:txBody>
          <a:bodyPr wrap="square">
            <a:spAutoFit/>
          </a:bodyPr>
          <a:lstStyle/>
          <a:p>
            <a:pPr lvl="0" algn="just">
              <a:lnSpc>
                <a:spcPct val="125000"/>
              </a:lnSpc>
            </a:pPr>
            <a:r>
              <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加拿大</a:t>
            </a:r>
          </a:p>
        </p:txBody>
      </p:sp>
      <p:sp>
        <p:nvSpPr>
          <p:cNvPr id="112" name="矩形 111"/>
          <p:cNvSpPr/>
          <p:nvPr/>
        </p:nvSpPr>
        <p:spPr>
          <a:xfrm>
            <a:off x="6936732" y="1601850"/>
            <a:ext cx="815225" cy="2246769"/>
          </a:xfrm>
          <a:prstGeom prst="rect">
            <a:avLst/>
          </a:prstGeom>
        </p:spPr>
        <p:txBody>
          <a:bodyPr wrap="square">
            <a:spAutoFit/>
          </a:bodyPr>
          <a:lstStyle/>
          <a:p>
            <a:pPr lvl="0" algn="just">
              <a:lnSpc>
                <a:spcPct val="125000"/>
              </a:lnSpc>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格陵兰岛</a:t>
            </a:r>
          </a:p>
        </p:txBody>
      </p:sp>
      <p:sp>
        <p:nvSpPr>
          <p:cNvPr id="113" name="矩形 112"/>
          <p:cNvSpPr/>
          <p:nvPr/>
        </p:nvSpPr>
        <p:spPr>
          <a:xfrm>
            <a:off x="2632932" y="3320791"/>
            <a:ext cx="1000503" cy="784830"/>
          </a:xfrm>
          <a:prstGeom prst="rect">
            <a:avLst/>
          </a:prstGeom>
        </p:spPr>
        <p:txBody>
          <a:bodyPr wrap="square">
            <a:spAutoFit/>
          </a:bodyPr>
          <a:lstStyle/>
          <a:p>
            <a:pPr lvl="0" algn="just">
              <a:lnSpc>
                <a:spcPct val="125000"/>
              </a:lnSpc>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阿拉斯加</a:t>
            </a:r>
          </a:p>
        </p:txBody>
      </p:sp>
      <p:sp>
        <p:nvSpPr>
          <p:cNvPr id="114" name="矩形 113"/>
          <p:cNvSpPr/>
          <p:nvPr/>
        </p:nvSpPr>
        <p:spPr>
          <a:xfrm>
            <a:off x="0" y="0"/>
            <a:ext cx="9144000" cy="908723"/>
          </a:xfrm>
          <a:prstGeom prst="rect">
            <a:avLst/>
          </a:prstGeom>
          <a:solidFill>
            <a:srgbClr val="3366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117" name="箭头: 五边形 116"/>
          <p:cNvSpPr/>
          <p:nvPr/>
        </p:nvSpPr>
        <p:spPr>
          <a:xfrm>
            <a:off x="-6776" y="-4519"/>
            <a:ext cx="1174811" cy="908720"/>
          </a:xfrm>
          <a:prstGeom prst="homePlate">
            <a:avLst>
              <a:gd name="adj" fmla="val 18662"/>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pic>
        <p:nvPicPr>
          <p:cNvPr id="118" name="Picture 8" descr="C:\Users\ShiYanch\Desktop\PNG\System\White\MB_0006_back.png">
            <a:hlinkClick r:id="" action="ppaction://hlinkshowjump?jump=nextslide"/>
          </p:cNvPr>
          <p:cNvPicPr>
            <a:picLocks noChangeAspect="1" noChangeArrowheads="1"/>
          </p:cNvPicPr>
          <p:nvPr/>
        </p:nvPicPr>
        <p:blipFill rotWithShape="1">
          <a:blip r:embed="rId2" cstate="screen"/>
          <a:srcRect r="-1076" b="-1851"/>
          <a:stretch>
            <a:fillRect/>
          </a:stretch>
        </p:blipFill>
        <p:spPr bwMode="auto">
          <a:xfrm rot="10800000">
            <a:off x="379077" y="131812"/>
            <a:ext cx="473300" cy="636065"/>
          </a:xfrm>
          <a:prstGeom prst="rect">
            <a:avLst/>
          </a:prstGeom>
          <a:noFill/>
          <a:extLst>
            <a:ext uri="{909E8E84-426E-40DD-AFC4-6F175D3DCCD1}">
              <a14:hiddenFill xmlns:a14="http://schemas.microsoft.com/office/drawing/2010/main">
                <a:solidFill>
                  <a:srgbClr val="FFFFFF"/>
                </a:solidFill>
              </a14:hiddenFill>
            </a:ext>
          </a:extLst>
        </p:spPr>
      </p:pic>
      <p:sp>
        <p:nvSpPr>
          <p:cNvPr id="110" name="标题 1"/>
          <p:cNvSpPr txBox="1"/>
          <p:nvPr/>
        </p:nvSpPr>
        <p:spPr>
          <a:xfrm>
            <a:off x="1224917" y="189482"/>
            <a:ext cx="2154388" cy="529759"/>
          </a:xfrm>
          <a:prstGeom prst="rect">
            <a:avLst/>
          </a:prstGeom>
        </p:spPr>
        <p:txBody>
          <a:bodyPr vert="horz" lIns="91440" tIns="45720" rIns="91440" bIns="45720" rtlCol="0" anchor="ctr">
            <a:normAutofit fontScale="77500" lnSpcReduction="20000"/>
          </a:bodyPr>
          <a:lstStyle>
            <a:defPPr>
              <a:defRPr lang="zh-CN"/>
            </a:defPPr>
            <a:lvl1pPr lvl="0" defTabSz="914400">
              <a:spcBef>
                <a:spcPct val="0"/>
              </a:spcBef>
              <a:buNone/>
              <a:defRPr sz="2800" b="1" kern="0" spc="2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sym typeface="+mn-ea"/>
              </a:rPr>
              <a:t>一、位置范围</a:t>
            </a:r>
            <a:endParaRPr lang="zh-CN" altLang="en-US" dirty="0">
              <a:solidFill>
                <a:srgbClr val="FFFF00"/>
              </a:solidFill>
            </a:endParaRPr>
          </a:p>
        </p:txBody>
      </p:sp>
      <p:sp>
        <p:nvSpPr>
          <p:cNvPr id="4" name="矩形 3"/>
          <p:cNvSpPr/>
          <p:nvPr/>
        </p:nvSpPr>
        <p:spPr>
          <a:xfrm>
            <a:off x="460231" y="1285362"/>
            <a:ext cx="3057247" cy="830997"/>
          </a:xfrm>
          <a:prstGeom prst="rect">
            <a:avLst/>
          </a:prstGeom>
        </p:spPr>
        <p:txBody>
          <a:bodyPr wrap="none">
            <a:spAutoFit/>
          </a:bodyPr>
          <a:lstStyle/>
          <a:p>
            <a:pPr lvl="0" defTabSz="914400">
              <a:lnSpc>
                <a:spcPct val="150000"/>
              </a:lnSpc>
              <a:defRPr/>
            </a:pPr>
            <a:r>
              <a:rPr lang="zh-CN" altLang="en-US" sz="3200" b="1" kern="0" dirty="0" smtClean="0">
                <a:solidFill>
                  <a:srgbClr val="00B050"/>
                </a:solidFill>
                <a:latin typeface="微软雅黑" panose="020B0503020204020204" pitchFamily="34" charset="-122"/>
                <a:ea typeface="微软雅黑" panose="020B0503020204020204" pitchFamily="34" charset="-122"/>
                <a:sym typeface="+mn-lt"/>
              </a:rPr>
              <a:t>北美国家</a:t>
            </a:r>
            <a:r>
              <a:rPr lang="zh-CN" altLang="en-US" sz="3200" b="1" kern="0" dirty="0">
                <a:solidFill>
                  <a:srgbClr val="00B050"/>
                </a:solidFill>
                <a:latin typeface="微软雅黑" panose="020B0503020204020204" pitchFamily="34" charset="-122"/>
                <a:ea typeface="微软雅黑" panose="020B0503020204020204" pitchFamily="34" charset="-122"/>
                <a:sym typeface="+mn-lt"/>
              </a:rPr>
              <a:t>和地区</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p:tgtEl>
                                          <p:spTgt spid="2">
                                            <p:txEl>
                                              <p:pRg st="1" end="1"/>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p:tgtEl>
                                          <p:spTgt spid="2">
                                            <p:txEl>
                                              <p:pRg st="2" end="2"/>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求一张高清的世界气候类型分布图"/>
          <p:cNvPicPr>
            <a:picLocks noChangeAspect="1" noChangeArrowheads="1"/>
          </p:cNvPicPr>
          <p:nvPr/>
        </p:nvPicPr>
        <p:blipFill>
          <a:blip r:embed="rId2" cstate="print"/>
          <a:srcRect/>
          <a:stretch>
            <a:fillRect/>
          </a:stretch>
        </p:blipFill>
        <p:spPr bwMode="auto">
          <a:xfrm>
            <a:off x="0" y="0"/>
            <a:ext cx="9144000" cy="6379804"/>
          </a:xfrm>
          <a:prstGeom prst="rect">
            <a:avLst/>
          </a:prstGeom>
          <a:noFill/>
        </p:spPr>
      </p:pic>
      <p:sp>
        <p:nvSpPr>
          <p:cNvPr id="131081" name="Rectangle 9">
            <a:hlinkClick r:id="rId3" action="ppaction://hlinksldjump"/>
          </p:cNvPr>
          <p:cNvSpPr>
            <a:spLocks noChangeArrowheads="1"/>
          </p:cNvSpPr>
          <p:nvPr/>
        </p:nvSpPr>
        <p:spPr bwMode="auto">
          <a:xfrm>
            <a:off x="0" y="5288340"/>
            <a:ext cx="8958262" cy="1569660"/>
          </a:xfrm>
          <a:prstGeom prst="rect">
            <a:avLst/>
          </a:prstGeom>
          <a:solidFill>
            <a:schemeClr val="bg1"/>
          </a:solidFill>
          <a:ln w="9525">
            <a:noFill/>
            <a:miter lim="800000"/>
            <a:headEnd/>
            <a:tailEnd/>
          </a:ln>
        </p:spPr>
        <p:txBody>
          <a:bodyPr wrap="square">
            <a:spAutoFit/>
          </a:bodyPr>
          <a:lstStyle/>
          <a:p>
            <a:pPr marL="342900" indent="-342900">
              <a:buFontTx/>
              <a:buAutoNum type="arabicPeriod"/>
            </a:pPr>
            <a:r>
              <a:rPr lang="zh-CN" altLang="en-US" sz="3200" b="1" dirty="0">
                <a:solidFill>
                  <a:srgbClr val="FF0000"/>
                </a:solidFill>
                <a:latin typeface="宋体" pitchFamily="2" charset="-122"/>
                <a:ea typeface="楷体_GB2312" pitchFamily="1" charset="-122"/>
              </a:rPr>
              <a:t>海陆热力性质差异小</a:t>
            </a:r>
          </a:p>
          <a:p>
            <a:pPr marL="342900" indent="-342900">
              <a:buFontTx/>
              <a:buAutoNum type="arabicPeriod"/>
            </a:pPr>
            <a:r>
              <a:rPr lang="zh-CN" altLang="en-US" sz="3200" b="1" dirty="0">
                <a:solidFill>
                  <a:srgbClr val="FF0000"/>
                </a:solidFill>
                <a:latin typeface="宋体" pitchFamily="2" charset="-122"/>
                <a:ea typeface="楷体_GB2312" pitchFamily="1" charset="-122"/>
              </a:rPr>
              <a:t>阿巴拉契亚山脉的</a:t>
            </a:r>
            <a:r>
              <a:rPr lang="zh-CN" altLang="en-US" sz="3200" b="1" dirty="0" smtClean="0">
                <a:solidFill>
                  <a:srgbClr val="FF0000"/>
                </a:solidFill>
                <a:latin typeface="宋体" pitchFamily="2" charset="-122"/>
                <a:ea typeface="楷体_GB2312" pitchFamily="1" charset="-122"/>
              </a:rPr>
              <a:t>阻挡水汽</a:t>
            </a:r>
            <a:endParaRPr lang="zh-CN" altLang="en-US" sz="3200" b="1" dirty="0">
              <a:solidFill>
                <a:srgbClr val="FF0000"/>
              </a:solidFill>
              <a:latin typeface="宋体" pitchFamily="2" charset="-122"/>
              <a:ea typeface="楷体_GB2312" pitchFamily="1" charset="-122"/>
            </a:endParaRPr>
          </a:p>
          <a:p>
            <a:pPr marL="342900" indent="-342900">
              <a:buFontTx/>
              <a:buAutoNum type="arabicPeriod"/>
            </a:pPr>
            <a:r>
              <a:rPr lang="zh-CN" altLang="en-US" sz="3200" b="1" dirty="0" smtClean="0">
                <a:solidFill>
                  <a:srgbClr val="FF0000"/>
                </a:solidFill>
                <a:latin typeface="宋体" pitchFamily="2" charset="-122"/>
                <a:ea typeface="楷体_GB2312" pitchFamily="1" charset="-122"/>
              </a:rPr>
              <a:t>中央大平原</a:t>
            </a:r>
            <a:r>
              <a:rPr lang="zh-CN" altLang="en-US" sz="3200" b="1" dirty="0">
                <a:solidFill>
                  <a:srgbClr val="FF0000"/>
                </a:solidFill>
                <a:latin typeface="宋体" pitchFamily="2" charset="-122"/>
                <a:ea typeface="楷体_GB2312" pitchFamily="1" charset="-122"/>
              </a:rPr>
              <a:t>，南北贯通，冬夏温差大</a:t>
            </a:r>
          </a:p>
        </p:txBody>
      </p:sp>
      <p:sp>
        <p:nvSpPr>
          <p:cNvPr id="11" name="文本框 13"/>
          <p:cNvSpPr txBox="1"/>
          <p:nvPr/>
        </p:nvSpPr>
        <p:spPr>
          <a:xfrm>
            <a:off x="0" y="4158302"/>
            <a:ext cx="9143999" cy="1040285"/>
          </a:xfrm>
          <a:prstGeom prst="rect">
            <a:avLst/>
          </a:prstGeom>
          <a:gradFill>
            <a:gsLst>
              <a:gs pos="100000">
                <a:srgbClr val="8EFD5D"/>
              </a:gs>
              <a:gs pos="100000">
                <a:srgbClr val="0B6E38"/>
              </a:gs>
            </a:gsLst>
            <a:lin ang="5400000" scaled="0"/>
          </a:gra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800" b="1" dirty="0">
                <a:solidFill>
                  <a:srgbClr val="FF0000"/>
                </a:solidFill>
              </a:rPr>
              <a:t>【思考】</a:t>
            </a:r>
            <a:r>
              <a:rPr lang="zh-CN" altLang="en-US" sz="2800" b="1" dirty="0">
                <a:solidFill>
                  <a:schemeClr val="tx1"/>
                </a:solidFill>
              </a:rPr>
              <a:t>北美东北与亚洲东北纬度相当，且临海，为什么没有形成季风气候却形成了温带大陆气候？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grpId="0" nodeType="clickEffect">
                                  <p:stCondLst>
                                    <p:cond delay="0"/>
                                  </p:stCondLst>
                                  <p:childTnLst>
                                    <p:set>
                                      <p:cBhvr>
                                        <p:cTn id="10" dur="1" fill="hold">
                                          <p:stCondLst>
                                            <p:cond delay="0"/>
                                          </p:stCondLst>
                                        </p:cTn>
                                        <p:tgtEl>
                                          <p:spTgt spid="131081"/>
                                        </p:tgtEl>
                                        <p:attrNameLst>
                                          <p:attrName>style.visibility</p:attrName>
                                        </p:attrNameLst>
                                      </p:cBhvr>
                                      <p:to>
                                        <p:strVal val="visible"/>
                                      </p:to>
                                    </p:set>
                                    <p:animEffect transition="in" filter="diamond(in)">
                                      <p:cBhvr>
                                        <p:cTn id="11" dur="2000"/>
                                        <p:tgtEl>
                                          <p:spTgt spid="131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81"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矩形 163841"/>
          <p:cNvSpPr>
            <a:spLocks noChangeArrowheads="1"/>
          </p:cNvSpPr>
          <p:nvPr/>
        </p:nvSpPr>
        <p:spPr bwMode="auto">
          <a:xfrm>
            <a:off x="582292" y="434976"/>
            <a:ext cx="7884154" cy="460375"/>
          </a:xfrm>
          <a:prstGeom prst="rect">
            <a:avLst/>
          </a:prstGeom>
          <a:noFill/>
          <a:ln w="9525">
            <a:noFill/>
            <a:miter lim="800000"/>
            <a:headEnd/>
            <a:tailEnd/>
          </a:ln>
        </p:spPr>
        <p:txBody>
          <a:bodyPr anchor="ctr">
            <a:spAutoFit/>
          </a:bodyPr>
          <a:lstStyle/>
          <a:p>
            <a:r>
              <a:rPr lang="zh-CN" altLang="en-US" sz="2400" b="1" dirty="0">
                <a:solidFill>
                  <a:srgbClr val="0000FF"/>
                </a:solidFill>
                <a:latin typeface="宋体" pitchFamily="2" charset="-122"/>
              </a:rPr>
              <a:t>思考：</a:t>
            </a:r>
            <a:r>
              <a:rPr lang="zh-CN" altLang="en-US" sz="2400" b="1" dirty="0">
                <a:latin typeface="宋体" pitchFamily="2" charset="-122"/>
              </a:rPr>
              <a:t>分析北美、欧洲温带海洋性气候分布的异同及原因</a:t>
            </a:r>
          </a:p>
        </p:txBody>
      </p:sp>
      <p:pic>
        <p:nvPicPr>
          <p:cNvPr id="163843" name="Picture 7" descr="欧洲西部气候图2"/>
          <p:cNvPicPr>
            <a:picLocks noChangeAspect="1" noChangeArrowheads="1"/>
          </p:cNvPicPr>
          <p:nvPr/>
        </p:nvPicPr>
        <p:blipFill>
          <a:blip r:embed="rId2" cstate="print"/>
          <a:srcRect/>
          <a:stretch>
            <a:fillRect/>
          </a:stretch>
        </p:blipFill>
        <p:spPr bwMode="auto">
          <a:xfrm>
            <a:off x="4746449" y="1643064"/>
            <a:ext cx="3625925" cy="4054475"/>
          </a:xfrm>
          <a:prstGeom prst="rect">
            <a:avLst/>
          </a:prstGeom>
          <a:noFill/>
          <a:ln w="9525">
            <a:noFill/>
            <a:miter lim="800000"/>
            <a:headEnd/>
            <a:tailEnd/>
          </a:ln>
        </p:spPr>
      </p:pic>
      <p:pic>
        <p:nvPicPr>
          <p:cNvPr id="163844" name="Picture 2" descr="北美气侯11"/>
          <p:cNvPicPr>
            <a:picLocks noChangeAspect="1" noChangeArrowheads="1"/>
          </p:cNvPicPr>
          <p:nvPr/>
        </p:nvPicPr>
        <p:blipFill>
          <a:blip r:embed="rId3" cstate="print"/>
          <a:srcRect/>
          <a:stretch>
            <a:fillRect/>
          </a:stretch>
        </p:blipFill>
        <p:spPr bwMode="auto">
          <a:xfrm>
            <a:off x="796632" y="1643064"/>
            <a:ext cx="3594964" cy="4054475"/>
          </a:xfrm>
          <a:prstGeom prst="rect">
            <a:avLst/>
          </a:prstGeom>
          <a:noFill/>
          <a:ln w="9525">
            <a:noFill/>
            <a:miter lim="800000"/>
            <a:headEnd/>
            <a:tailEnd/>
          </a:ln>
        </p:spPr>
      </p:pic>
    </p:spTree>
  </p:cSld>
  <p:clrMapOvr>
    <a:masterClrMapping/>
  </p:clrMapOvr>
  <p:transition advTm="4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63844"/>
                                        </p:tgtEl>
                                        <p:attrNameLst>
                                          <p:attrName>ppt_x</p:attrName>
                                        </p:attrNameLst>
                                      </p:cBhvr>
                                      <p:tavLst>
                                        <p:tav tm="0">
                                          <p:val>
                                            <p:strVal val="ppt_x"/>
                                          </p:val>
                                        </p:tav>
                                        <p:tav tm="100000">
                                          <p:val>
                                            <p:strVal val="ppt_x"/>
                                          </p:val>
                                        </p:tav>
                                      </p:tavLst>
                                    </p:anim>
                                    <p:anim calcmode="lin" valueType="num">
                                      <p:cBhvr additive="base">
                                        <p:cTn id="7" dur="500"/>
                                        <p:tgtEl>
                                          <p:spTgt spid="163844"/>
                                        </p:tgtEl>
                                        <p:attrNameLst>
                                          <p:attrName>ppt_y</p:attrName>
                                        </p:attrNameLst>
                                      </p:cBhvr>
                                      <p:tavLst>
                                        <p:tav tm="0">
                                          <p:val>
                                            <p:strVal val="ppt_y"/>
                                          </p:val>
                                        </p:tav>
                                        <p:tav tm="100000">
                                          <p:val>
                                            <p:strVal val="1+ppt_h/2"/>
                                          </p:val>
                                        </p:tav>
                                      </p:tavLst>
                                    </p:anim>
                                    <p:set>
                                      <p:cBhvr>
                                        <p:cTn id="8" dur="1" fill="hold">
                                          <p:stCondLst>
                                            <p:cond delay="499"/>
                                          </p:stCondLst>
                                        </p:cTn>
                                        <p:tgtEl>
                                          <p:spTgt spid="163844"/>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63843"/>
                                        </p:tgtEl>
                                        <p:attrNameLst>
                                          <p:attrName>ppt_x</p:attrName>
                                        </p:attrNameLst>
                                      </p:cBhvr>
                                      <p:tavLst>
                                        <p:tav tm="0">
                                          <p:val>
                                            <p:strVal val="ppt_x"/>
                                          </p:val>
                                        </p:tav>
                                        <p:tav tm="100000">
                                          <p:val>
                                            <p:strVal val="ppt_x"/>
                                          </p:val>
                                        </p:tav>
                                      </p:tavLst>
                                    </p:anim>
                                    <p:anim calcmode="lin" valueType="num">
                                      <p:cBhvr additive="base">
                                        <p:cTn id="11" dur="500"/>
                                        <p:tgtEl>
                                          <p:spTgt spid="163843"/>
                                        </p:tgtEl>
                                        <p:attrNameLst>
                                          <p:attrName>ppt_y</p:attrName>
                                        </p:attrNameLst>
                                      </p:cBhvr>
                                      <p:tavLst>
                                        <p:tav tm="0">
                                          <p:val>
                                            <p:strVal val="ppt_y"/>
                                          </p:val>
                                        </p:tav>
                                        <p:tav tm="100000">
                                          <p:val>
                                            <p:strVal val="1+ppt_h/2"/>
                                          </p:val>
                                        </p:tav>
                                      </p:tavLst>
                                    </p:anim>
                                    <p:set>
                                      <p:cBhvr>
                                        <p:cTn id="12" dur="1" fill="hold">
                                          <p:stCondLst>
                                            <p:cond delay="499"/>
                                          </p:stCondLst>
                                        </p:cTn>
                                        <p:tgtEl>
                                          <p:spTgt spid="1638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5" name="Rectangle 3"/>
          <p:cNvSpPr>
            <a:spLocks noChangeArrowheads="1"/>
          </p:cNvSpPr>
          <p:nvPr/>
        </p:nvSpPr>
        <p:spPr bwMode="auto">
          <a:xfrm>
            <a:off x="4415432" y="2692400"/>
            <a:ext cx="4465637" cy="2794000"/>
          </a:xfrm>
          <a:prstGeom prst="rect">
            <a:avLst/>
          </a:prstGeom>
          <a:noFill/>
          <a:ln w="9525">
            <a:noFill/>
            <a:miter lim="800000"/>
            <a:headEnd/>
            <a:tailEnd/>
          </a:ln>
        </p:spPr>
        <p:txBody>
          <a:bodyPr lIns="91436" tIns="45717" rIns="91436" bIns="45717" anchor="ctr"/>
          <a:lstStyle/>
          <a:p>
            <a:pPr algn="just"/>
            <a:r>
              <a:rPr kumimoji="1" lang="zh-CN" altLang="en-US" sz="2400" b="1" dirty="0">
                <a:solidFill>
                  <a:srgbClr val="FF0000"/>
                </a:solidFill>
                <a:ea typeface="楷体_GB2312" pitchFamily="1" charset="-122"/>
              </a:rPr>
              <a:t>北大西洋暖流</a:t>
            </a:r>
            <a:r>
              <a:rPr kumimoji="1" lang="zh-CN" altLang="en-US" sz="2400" b="1" dirty="0">
                <a:ea typeface="楷体_GB2312" pitchFamily="1" charset="-122"/>
              </a:rPr>
              <a:t>对欧洲影响的纬度范围远大于北太平洋暖流对北美洲影响的纬度范围</a:t>
            </a:r>
            <a:r>
              <a:rPr kumimoji="1" lang="zh-CN" altLang="en-US" sz="2400" b="1" dirty="0" smtClean="0">
                <a:ea typeface="楷体_GB2312" pitchFamily="1" charset="-122"/>
              </a:rPr>
              <a:t>。</a:t>
            </a:r>
            <a:endParaRPr kumimoji="1" lang="en-US" altLang="zh-CN" sz="2400" b="1" dirty="0" smtClean="0">
              <a:ea typeface="楷体_GB2312" pitchFamily="1" charset="-122"/>
            </a:endParaRPr>
          </a:p>
          <a:p>
            <a:pPr algn="just"/>
            <a:r>
              <a:rPr kumimoji="1" lang="zh-CN" altLang="en-US" sz="2400" b="1" dirty="0" smtClean="0">
                <a:ea typeface="楷体_GB2312" pitchFamily="1" charset="-122"/>
              </a:rPr>
              <a:t>欧洲</a:t>
            </a:r>
            <a:r>
              <a:rPr kumimoji="1" lang="zh-CN" altLang="en-US" sz="2400" b="1" dirty="0">
                <a:ea typeface="楷体_GB2312" pitchFamily="1" charset="-122"/>
              </a:rPr>
              <a:t>中纬地区</a:t>
            </a:r>
            <a:r>
              <a:rPr kumimoji="1" lang="zh-CN" altLang="en-US" sz="2400" b="1" dirty="0">
                <a:solidFill>
                  <a:srgbClr val="FF0000"/>
                </a:solidFill>
                <a:ea typeface="楷体_GB2312" pitchFamily="1" charset="-122"/>
              </a:rPr>
              <a:t>平原</a:t>
            </a:r>
            <a:r>
              <a:rPr kumimoji="1" lang="zh-CN" altLang="en-US" sz="2400" b="1" dirty="0">
                <a:ea typeface="楷体_GB2312" pitchFamily="1" charset="-122"/>
              </a:rPr>
              <a:t>占优势，且东西延伸，利于西风影响的深人；北美洲西部有平行于海岸的</a:t>
            </a:r>
            <a:r>
              <a:rPr kumimoji="1" lang="zh-CN" altLang="en-US" sz="2400" b="1" dirty="0">
                <a:solidFill>
                  <a:srgbClr val="FF0000"/>
                </a:solidFill>
                <a:ea typeface="楷体_GB2312" pitchFamily="1" charset="-122"/>
              </a:rPr>
              <a:t>高大山系</a:t>
            </a:r>
            <a:r>
              <a:rPr kumimoji="1" lang="zh-CN" altLang="en-US" sz="2400" b="1" dirty="0">
                <a:ea typeface="楷体_GB2312" pitchFamily="1" charset="-122"/>
              </a:rPr>
              <a:t>，西风难以深入大陆内部。</a:t>
            </a:r>
            <a:endParaRPr lang="zh-CN" altLang="en-US" sz="2400" b="1" dirty="0">
              <a:ea typeface="楷体_GB2312" pitchFamily="1" charset="-122"/>
            </a:endParaRPr>
          </a:p>
        </p:txBody>
      </p:sp>
      <p:sp>
        <p:nvSpPr>
          <p:cNvPr id="37891" name="Rectangle 4"/>
          <p:cNvSpPr>
            <a:spLocks noChangeArrowheads="1"/>
          </p:cNvSpPr>
          <p:nvPr/>
        </p:nvSpPr>
        <p:spPr bwMode="auto">
          <a:xfrm>
            <a:off x="3830638" y="3081338"/>
            <a:ext cx="606425" cy="3009900"/>
          </a:xfrm>
          <a:prstGeom prst="rect">
            <a:avLst/>
          </a:prstGeom>
          <a:noFill/>
          <a:ln w="9525">
            <a:noFill/>
            <a:miter lim="800000"/>
            <a:headEnd/>
            <a:tailEnd/>
          </a:ln>
        </p:spPr>
        <p:txBody>
          <a:bodyPr vert="eaVert" lIns="91436" tIns="45717" rIns="91436" bIns="45717" anchor="ctr"/>
          <a:lstStyle/>
          <a:p>
            <a:pPr algn="ctr">
              <a:spcBef>
                <a:spcPct val="20000"/>
              </a:spcBef>
            </a:pPr>
            <a:r>
              <a:rPr kumimoji="1" lang="zh-CN" altLang="en-US" sz="3700">
                <a:ea typeface="黑体" pitchFamily="49" charset="-122"/>
              </a:rPr>
              <a:t>主 要 原 因</a:t>
            </a:r>
          </a:p>
        </p:txBody>
      </p:sp>
      <p:sp>
        <p:nvSpPr>
          <p:cNvPr id="125957" name="Rectangle 5"/>
          <p:cNvSpPr>
            <a:spLocks noChangeArrowheads="1"/>
          </p:cNvSpPr>
          <p:nvPr/>
        </p:nvSpPr>
        <p:spPr bwMode="auto">
          <a:xfrm>
            <a:off x="976771" y="2692400"/>
            <a:ext cx="3206750" cy="2505075"/>
          </a:xfrm>
          <a:prstGeom prst="rect">
            <a:avLst/>
          </a:prstGeom>
          <a:noFill/>
          <a:ln w="9525">
            <a:noFill/>
            <a:miter lim="800000"/>
            <a:headEnd/>
            <a:tailEnd/>
          </a:ln>
        </p:spPr>
        <p:txBody>
          <a:bodyPr lIns="91436" tIns="45717" rIns="91436" bIns="45717" anchor="ctr"/>
          <a:lstStyle/>
          <a:p>
            <a:pPr>
              <a:spcBef>
                <a:spcPct val="20000"/>
              </a:spcBef>
            </a:pPr>
            <a:r>
              <a:rPr kumimoji="1" lang="zh-CN" altLang="en-US" sz="2400" b="1" dirty="0">
                <a:ea typeface="楷体_GB2312" pitchFamily="1" charset="-122"/>
              </a:rPr>
              <a:t>其分布北界的</a:t>
            </a:r>
            <a:r>
              <a:rPr kumimoji="1" lang="zh-CN" altLang="en-US" sz="2400" b="1" dirty="0">
                <a:solidFill>
                  <a:srgbClr val="FF0000"/>
                </a:solidFill>
                <a:ea typeface="楷体_GB2312" pitchFamily="1" charset="-122"/>
              </a:rPr>
              <a:t>纬度</a:t>
            </a:r>
            <a:r>
              <a:rPr kumimoji="1" lang="zh-CN" altLang="en-US" sz="2400" b="1" dirty="0">
                <a:ea typeface="楷体_GB2312" pitchFamily="1" charset="-122"/>
              </a:rPr>
              <a:t>，在欧洲比在北美洲高；</a:t>
            </a:r>
          </a:p>
          <a:p>
            <a:pPr>
              <a:spcBef>
                <a:spcPct val="20000"/>
              </a:spcBef>
            </a:pPr>
            <a:r>
              <a:rPr kumimoji="1" lang="zh-CN" altLang="en-US" sz="2400" b="1" dirty="0">
                <a:ea typeface="楷体_GB2312" pitchFamily="1" charset="-122"/>
              </a:rPr>
              <a:t>其分布区的东西</a:t>
            </a:r>
            <a:r>
              <a:rPr kumimoji="1" lang="zh-CN" altLang="en-US" sz="2400" b="1" dirty="0">
                <a:solidFill>
                  <a:srgbClr val="FF0000"/>
                </a:solidFill>
                <a:ea typeface="楷体_GB2312" pitchFamily="1" charset="-122"/>
              </a:rPr>
              <a:t>宽度</a:t>
            </a:r>
            <a:r>
              <a:rPr kumimoji="1" lang="zh-CN" altLang="en-US" sz="2400" b="1" dirty="0">
                <a:ea typeface="楷体_GB2312" pitchFamily="1" charset="-122"/>
              </a:rPr>
              <a:t>，在欧洲比在北美洲宽许多。</a:t>
            </a:r>
          </a:p>
        </p:txBody>
      </p:sp>
      <p:sp>
        <p:nvSpPr>
          <p:cNvPr id="37893" name="Rectangle 6"/>
          <p:cNvSpPr>
            <a:spLocks noChangeArrowheads="1"/>
          </p:cNvSpPr>
          <p:nvPr/>
        </p:nvSpPr>
        <p:spPr bwMode="auto">
          <a:xfrm>
            <a:off x="228600" y="3081338"/>
            <a:ext cx="682625" cy="3009900"/>
          </a:xfrm>
          <a:prstGeom prst="rect">
            <a:avLst/>
          </a:prstGeom>
          <a:noFill/>
          <a:ln w="9525">
            <a:noFill/>
            <a:miter lim="800000"/>
            <a:headEnd/>
            <a:tailEnd/>
          </a:ln>
        </p:spPr>
        <p:txBody>
          <a:bodyPr vert="eaVert" lIns="91436" tIns="45717" rIns="91436" bIns="45717" anchor="ctr"/>
          <a:lstStyle/>
          <a:p>
            <a:pPr algn="ctr">
              <a:spcBef>
                <a:spcPct val="20000"/>
              </a:spcBef>
            </a:pPr>
            <a:r>
              <a:rPr kumimoji="1" lang="zh-CN" altLang="en-US" sz="3700">
                <a:ea typeface="黑体" pitchFamily="49" charset="-122"/>
              </a:rPr>
              <a:t>不 同 特 点</a:t>
            </a:r>
          </a:p>
        </p:txBody>
      </p:sp>
      <p:sp>
        <p:nvSpPr>
          <p:cNvPr id="125959" name="Rectangle 7"/>
          <p:cNvSpPr>
            <a:spLocks noChangeArrowheads="1"/>
          </p:cNvSpPr>
          <p:nvPr/>
        </p:nvSpPr>
        <p:spPr bwMode="auto">
          <a:xfrm>
            <a:off x="4478338" y="1062038"/>
            <a:ext cx="4168775" cy="1284287"/>
          </a:xfrm>
          <a:prstGeom prst="rect">
            <a:avLst/>
          </a:prstGeom>
          <a:noFill/>
          <a:ln w="9525">
            <a:noFill/>
            <a:miter lim="800000"/>
            <a:headEnd/>
            <a:tailEnd/>
          </a:ln>
        </p:spPr>
        <p:txBody>
          <a:bodyPr lIns="91436" tIns="45717" rIns="91436" bIns="45717" anchor="ctr"/>
          <a:lstStyle/>
          <a:p>
            <a:pPr>
              <a:spcBef>
                <a:spcPct val="20000"/>
              </a:spcBef>
            </a:pPr>
            <a:r>
              <a:rPr kumimoji="1" lang="zh-CN" altLang="en-US" sz="2400" b="1" dirty="0">
                <a:ea typeface="楷体_GB2312" pitchFamily="1" charset="-122"/>
              </a:rPr>
              <a:t>常年受来自暖流上空的</a:t>
            </a:r>
            <a:r>
              <a:rPr kumimoji="1" lang="zh-CN" altLang="en-US" sz="2400" b="1" dirty="0">
                <a:solidFill>
                  <a:srgbClr val="FF0000"/>
                </a:solidFill>
                <a:ea typeface="楷体_GB2312" pitchFamily="1" charset="-122"/>
              </a:rPr>
              <a:t>盛行西风</a:t>
            </a:r>
            <a:r>
              <a:rPr kumimoji="1" lang="zh-CN" altLang="en-US" sz="2400" b="1" dirty="0">
                <a:ea typeface="楷体_GB2312" pitchFamily="1" charset="-122"/>
              </a:rPr>
              <a:t>的影响</a:t>
            </a:r>
          </a:p>
        </p:txBody>
      </p:sp>
      <p:sp>
        <p:nvSpPr>
          <p:cNvPr id="37895" name="Rectangle 8"/>
          <p:cNvSpPr>
            <a:spLocks noChangeArrowheads="1"/>
          </p:cNvSpPr>
          <p:nvPr/>
        </p:nvSpPr>
        <p:spPr bwMode="auto">
          <a:xfrm>
            <a:off x="3902075" y="906463"/>
            <a:ext cx="576263" cy="1800225"/>
          </a:xfrm>
          <a:prstGeom prst="rect">
            <a:avLst/>
          </a:prstGeom>
          <a:noFill/>
          <a:ln w="9525">
            <a:noFill/>
            <a:miter lim="800000"/>
            <a:headEnd/>
            <a:tailEnd/>
          </a:ln>
        </p:spPr>
        <p:txBody>
          <a:bodyPr vert="eaVert" lIns="91436" tIns="45717" rIns="91436" bIns="45717" anchor="ctr"/>
          <a:lstStyle/>
          <a:p>
            <a:pPr algn="ctr">
              <a:spcBef>
                <a:spcPct val="20000"/>
              </a:spcBef>
            </a:pPr>
            <a:r>
              <a:rPr kumimoji="1" lang="zh-CN" altLang="en-US" sz="3300">
                <a:ea typeface="黑体" pitchFamily="49" charset="-122"/>
              </a:rPr>
              <a:t>主要原因</a:t>
            </a:r>
          </a:p>
        </p:txBody>
      </p:sp>
      <p:sp>
        <p:nvSpPr>
          <p:cNvPr id="125961" name="Rectangle 9"/>
          <p:cNvSpPr>
            <a:spLocks noChangeArrowheads="1"/>
          </p:cNvSpPr>
          <p:nvPr/>
        </p:nvSpPr>
        <p:spPr bwMode="auto">
          <a:xfrm>
            <a:off x="1055688" y="1206500"/>
            <a:ext cx="2917825" cy="1068388"/>
          </a:xfrm>
          <a:prstGeom prst="rect">
            <a:avLst/>
          </a:prstGeom>
          <a:noFill/>
          <a:ln w="9525">
            <a:noFill/>
            <a:miter lim="800000"/>
            <a:headEnd/>
            <a:tailEnd/>
          </a:ln>
        </p:spPr>
        <p:txBody>
          <a:bodyPr lIns="91436" tIns="45717" rIns="91436" bIns="45717" anchor="ctr"/>
          <a:lstStyle/>
          <a:p>
            <a:pPr>
              <a:spcBef>
                <a:spcPct val="20000"/>
              </a:spcBef>
            </a:pPr>
            <a:r>
              <a:rPr kumimoji="1" lang="zh-CN" altLang="en-US" sz="2400" b="1" dirty="0">
                <a:ea typeface="楷体_GB2312" pitchFamily="1" charset="-122"/>
              </a:rPr>
              <a:t>大体分布于中纬地带的大陆西岸</a:t>
            </a:r>
          </a:p>
        </p:txBody>
      </p:sp>
      <p:sp>
        <p:nvSpPr>
          <p:cNvPr id="37897" name="Rectangle 10"/>
          <p:cNvSpPr>
            <a:spLocks noChangeArrowheads="1"/>
          </p:cNvSpPr>
          <p:nvPr/>
        </p:nvSpPr>
        <p:spPr bwMode="auto">
          <a:xfrm>
            <a:off x="228600" y="762000"/>
            <a:ext cx="682625" cy="2090738"/>
          </a:xfrm>
          <a:prstGeom prst="rect">
            <a:avLst/>
          </a:prstGeom>
          <a:noFill/>
          <a:ln w="9525">
            <a:noFill/>
            <a:miter lim="800000"/>
            <a:headEnd/>
            <a:tailEnd/>
          </a:ln>
        </p:spPr>
        <p:txBody>
          <a:bodyPr vert="eaVert" lIns="91436" tIns="45717" rIns="91436" bIns="45717" anchor="ctr"/>
          <a:lstStyle/>
          <a:p>
            <a:pPr algn="ctr">
              <a:spcBef>
                <a:spcPct val="20000"/>
              </a:spcBef>
            </a:pPr>
            <a:r>
              <a:rPr kumimoji="1" lang="zh-CN" altLang="en-US" sz="3300">
                <a:ea typeface="黑体" pitchFamily="49" charset="-122"/>
              </a:rPr>
              <a:t>共同特点</a:t>
            </a:r>
          </a:p>
        </p:txBody>
      </p:sp>
      <p:sp>
        <p:nvSpPr>
          <p:cNvPr id="37898" name="Line 11"/>
          <p:cNvSpPr>
            <a:spLocks noChangeShapeType="1"/>
          </p:cNvSpPr>
          <p:nvPr/>
        </p:nvSpPr>
        <p:spPr bwMode="auto">
          <a:xfrm>
            <a:off x="228600" y="990600"/>
            <a:ext cx="8642350" cy="0"/>
          </a:xfrm>
          <a:prstGeom prst="line">
            <a:avLst/>
          </a:prstGeom>
          <a:noFill/>
          <a:ln w="28575" cap="sq">
            <a:solidFill>
              <a:schemeClr val="tx1"/>
            </a:solidFill>
            <a:round/>
            <a:headEnd/>
            <a:tailEnd/>
          </a:ln>
        </p:spPr>
        <p:txBody>
          <a:bodyPr vert="eaVert"/>
          <a:lstStyle/>
          <a:p>
            <a:endParaRPr lang="zh-CN" altLang="en-US"/>
          </a:p>
        </p:txBody>
      </p:sp>
      <p:sp>
        <p:nvSpPr>
          <p:cNvPr id="37899" name="Line 12"/>
          <p:cNvSpPr>
            <a:spLocks noChangeShapeType="1"/>
          </p:cNvSpPr>
          <p:nvPr/>
        </p:nvSpPr>
        <p:spPr bwMode="auto">
          <a:xfrm>
            <a:off x="228600" y="2633663"/>
            <a:ext cx="8642350" cy="0"/>
          </a:xfrm>
          <a:prstGeom prst="line">
            <a:avLst/>
          </a:prstGeom>
          <a:noFill/>
          <a:ln w="12700">
            <a:solidFill>
              <a:schemeClr val="tx1"/>
            </a:solidFill>
            <a:round/>
            <a:headEnd/>
            <a:tailEnd/>
          </a:ln>
        </p:spPr>
        <p:txBody>
          <a:bodyPr vert="eaVert"/>
          <a:lstStyle/>
          <a:p>
            <a:endParaRPr lang="zh-CN" altLang="en-US"/>
          </a:p>
        </p:txBody>
      </p:sp>
      <p:sp>
        <p:nvSpPr>
          <p:cNvPr id="37900" name="Line 13"/>
          <p:cNvSpPr>
            <a:spLocks noChangeShapeType="1"/>
          </p:cNvSpPr>
          <p:nvPr/>
        </p:nvSpPr>
        <p:spPr bwMode="auto">
          <a:xfrm>
            <a:off x="228600" y="6667500"/>
            <a:ext cx="8642350" cy="0"/>
          </a:xfrm>
          <a:prstGeom prst="line">
            <a:avLst/>
          </a:prstGeom>
          <a:noFill/>
          <a:ln w="28575" cap="sq">
            <a:solidFill>
              <a:schemeClr val="tx1"/>
            </a:solidFill>
            <a:round/>
            <a:headEnd/>
            <a:tailEnd/>
          </a:ln>
        </p:spPr>
        <p:txBody>
          <a:bodyPr vert="eaVert"/>
          <a:lstStyle/>
          <a:p>
            <a:endParaRPr lang="zh-CN" altLang="en-US"/>
          </a:p>
        </p:txBody>
      </p:sp>
      <p:sp>
        <p:nvSpPr>
          <p:cNvPr id="37901" name="Line 14"/>
          <p:cNvSpPr>
            <a:spLocks noChangeShapeType="1"/>
          </p:cNvSpPr>
          <p:nvPr/>
        </p:nvSpPr>
        <p:spPr bwMode="auto">
          <a:xfrm>
            <a:off x="228600" y="990600"/>
            <a:ext cx="0" cy="5676900"/>
          </a:xfrm>
          <a:prstGeom prst="line">
            <a:avLst/>
          </a:prstGeom>
          <a:noFill/>
          <a:ln w="28575" cap="sq">
            <a:solidFill>
              <a:schemeClr val="tx1"/>
            </a:solidFill>
            <a:round/>
            <a:headEnd/>
            <a:tailEnd/>
          </a:ln>
        </p:spPr>
        <p:txBody>
          <a:bodyPr vert="eaVert"/>
          <a:lstStyle/>
          <a:p>
            <a:endParaRPr lang="zh-CN" altLang="en-US"/>
          </a:p>
        </p:txBody>
      </p:sp>
      <p:sp>
        <p:nvSpPr>
          <p:cNvPr id="37902" name="Line 15"/>
          <p:cNvSpPr>
            <a:spLocks noChangeShapeType="1"/>
          </p:cNvSpPr>
          <p:nvPr/>
        </p:nvSpPr>
        <p:spPr bwMode="auto">
          <a:xfrm>
            <a:off x="911225" y="990600"/>
            <a:ext cx="38100" cy="5603875"/>
          </a:xfrm>
          <a:prstGeom prst="line">
            <a:avLst/>
          </a:prstGeom>
          <a:noFill/>
          <a:ln w="12700">
            <a:solidFill>
              <a:schemeClr val="tx1"/>
            </a:solidFill>
            <a:round/>
            <a:headEnd/>
            <a:tailEnd/>
          </a:ln>
        </p:spPr>
        <p:txBody>
          <a:bodyPr vert="eaVert"/>
          <a:lstStyle/>
          <a:p>
            <a:endParaRPr lang="zh-CN" altLang="en-US"/>
          </a:p>
        </p:txBody>
      </p:sp>
      <p:sp>
        <p:nvSpPr>
          <p:cNvPr id="37903" name="Line 16"/>
          <p:cNvSpPr>
            <a:spLocks noChangeShapeType="1"/>
          </p:cNvSpPr>
          <p:nvPr/>
        </p:nvSpPr>
        <p:spPr bwMode="auto">
          <a:xfrm>
            <a:off x="3903663" y="990600"/>
            <a:ext cx="0" cy="5676900"/>
          </a:xfrm>
          <a:prstGeom prst="line">
            <a:avLst/>
          </a:prstGeom>
          <a:noFill/>
          <a:ln w="12700">
            <a:solidFill>
              <a:schemeClr val="tx1"/>
            </a:solidFill>
            <a:round/>
            <a:headEnd/>
            <a:tailEnd/>
          </a:ln>
        </p:spPr>
        <p:txBody>
          <a:bodyPr vert="eaVert"/>
          <a:lstStyle/>
          <a:p>
            <a:endParaRPr lang="zh-CN" altLang="en-US"/>
          </a:p>
        </p:txBody>
      </p:sp>
      <p:sp>
        <p:nvSpPr>
          <p:cNvPr id="37904" name="Line 17"/>
          <p:cNvSpPr>
            <a:spLocks noChangeShapeType="1"/>
          </p:cNvSpPr>
          <p:nvPr/>
        </p:nvSpPr>
        <p:spPr bwMode="auto">
          <a:xfrm>
            <a:off x="4405313" y="990600"/>
            <a:ext cx="0" cy="5676900"/>
          </a:xfrm>
          <a:prstGeom prst="line">
            <a:avLst/>
          </a:prstGeom>
          <a:noFill/>
          <a:ln w="12700">
            <a:solidFill>
              <a:schemeClr val="tx1"/>
            </a:solidFill>
            <a:round/>
            <a:headEnd/>
            <a:tailEnd/>
          </a:ln>
        </p:spPr>
        <p:txBody>
          <a:bodyPr vert="eaVert"/>
          <a:lstStyle/>
          <a:p>
            <a:endParaRPr lang="zh-CN" altLang="en-US"/>
          </a:p>
        </p:txBody>
      </p:sp>
      <p:sp>
        <p:nvSpPr>
          <p:cNvPr id="37905" name="Line 18"/>
          <p:cNvSpPr>
            <a:spLocks noChangeShapeType="1"/>
          </p:cNvSpPr>
          <p:nvPr/>
        </p:nvSpPr>
        <p:spPr bwMode="auto">
          <a:xfrm>
            <a:off x="8870950" y="990600"/>
            <a:ext cx="0" cy="5676900"/>
          </a:xfrm>
          <a:prstGeom prst="line">
            <a:avLst/>
          </a:prstGeom>
          <a:noFill/>
          <a:ln w="28575" cap="sq">
            <a:solidFill>
              <a:schemeClr val="tx1"/>
            </a:solidFill>
            <a:round/>
            <a:headEnd/>
            <a:tailEnd/>
          </a:ln>
        </p:spPr>
        <p:txBody>
          <a:bodyPr vert="eaVert"/>
          <a:lstStyle/>
          <a:p>
            <a:endParaRPr lang="zh-CN" altLang="en-US"/>
          </a:p>
        </p:txBody>
      </p:sp>
      <p:sp>
        <p:nvSpPr>
          <p:cNvPr id="37906" name="Rectangle 19"/>
          <p:cNvSpPr>
            <a:spLocks noChangeArrowheads="1"/>
          </p:cNvSpPr>
          <p:nvPr/>
        </p:nvSpPr>
        <p:spPr bwMode="auto">
          <a:xfrm>
            <a:off x="684213" y="260350"/>
            <a:ext cx="7696200" cy="519113"/>
          </a:xfrm>
          <a:prstGeom prst="rect">
            <a:avLst/>
          </a:prstGeom>
          <a:noFill/>
          <a:ln w="9525">
            <a:noFill/>
            <a:miter lim="800000"/>
            <a:headEnd/>
            <a:tailEnd/>
          </a:ln>
        </p:spPr>
        <p:txBody>
          <a:bodyPr lIns="91436" tIns="45717" rIns="91436" bIns="45717">
            <a:spAutoFit/>
          </a:bodyPr>
          <a:lstStyle/>
          <a:p>
            <a:pPr>
              <a:spcBef>
                <a:spcPct val="50000"/>
              </a:spcBef>
            </a:pPr>
            <a:r>
              <a:rPr kumimoji="1" lang="zh-CN" altLang="en-US" sz="2800" dirty="0">
                <a:latin typeface="Times New Roman" pitchFamily="18" charset="0"/>
                <a:ea typeface="黑体" pitchFamily="49" charset="-122"/>
              </a:rPr>
              <a:t>北美洲、欧洲温带海洋性气候分布的异同及原因</a:t>
            </a:r>
          </a:p>
        </p:txBody>
      </p:sp>
      <p:pic>
        <p:nvPicPr>
          <p:cNvPr id="19" name="Picture 7" descr="欧洲西部气候图2"/>
          <p:cNvPicPr>
            <a:picLocks noChangeAspect="1" noChangeArrowheads="1"/>
          </p:cNvPicPr>
          <p:nvPr/>
        </p:nvPicPr>
        <p:blipFill>
          <a:blip r:embed="rId2" cstate="print"/>
          <a:srcRect/>
          <a:stretch>
            <a:fillRect/>
          </a:stretch>
        </p:blipFill>
        <p:spPr bwMode="auto">
          <a:xfrm>
            <a:off x="7167542" y="5210031"/>
            <a:ext cx="1591490" cy="1384444"/>
          </a:xfrm>
          <a:prstGeom prst="rect">
            <a:avLst/>
          </a:prstGeom>
          <a:noFill/>
          <a:ln w="9525">
            <a:noFill/>
            <a:miter lim="800000"/>
            <a:headEnd/>
            <a:tailEnd/>
          </a:ln>
        </p:spPr>
      </p:pic>
      <p:pic>
        <p:nvPicPr>
          <p:cNvPr id="20" name="Picture 2" descr="北美气侯11"/>
          <p:cNvPicPr>
            <a:picLocks noChangeAspect="1" noChangeArrowheads="1"/>
          </p:cNvPicPr>
          <p:nvPr/>
        </p:nvPicPr>
        <p:blipFill>
          <a:blip r:embed="rId3" cstate="print"/>
          <a:srcRect/>
          <a:stretch>
            <a:fillRect/>
          </a:stretch>
        </p:blipFill>
        <p:spPr bwMode="auto">
          <a:xfrm>
            <a:off x="2493818" y="5076742"/>
            <a:ext cx="1378096" cy="155424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5961"/>
                                        </p:tgtEl>
                                        <p:attrNameLst>
                                          <p:attrName>style.visibility</p:attrName>
                                        </p:attrNameLst>
                                      </p:cBhvr>
                                      <p:to>
                                        <p:strVal val="visible"/>
                                      </p:to>
                                    </p:set>
                                    <p:animEffect transition="in" filter="blinds(horizontal)">
                                      <p:cBhvr>
                                        <p:cTn id="7" dur="500"/>
                                        <p:tgtEl>
                                          <p:spTgt spid="1259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5959"/>
                                        </p:tgtEl>
                                        <p:attrNameLst>
                                          <p:attrName>style.visibility</p:attrName>
                                        </p:attrNameLst>
                                      </p:cBhvr>
                                      <p:to>
                                        <p:strVal val="visible"/>
                                      </p:to>
                                    </p:set>
                                    <p:animEffect transition="in" filter="blinds(horizontal)">
                                      <p:cBhvr>
                                        <p:cTn id="12" dur="500"/>
                                        <p:tgtEl>
                                          <p:spTgt spid="1259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5957"/>
                                        </p:tgtEl>
                                        <p:attrNameLst>
                                          <p:attrName>style.visibility</p:attrName>
                                        </p:attrNameLst>
                                      </p:cBhvr>
                                      <p:to>
                                        <p:strVal val="visible"/>
                                      </p:to>
                                    </p:set>
                                    <p:animEffect transition="in" filter="blinds(horizontal)">
                                      <p:cBhvr>
                                        <p:cTn id="17" dur="500"/>
                                        <p:tgtEl>
                                          <p:spTgt spid="1259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5955"/>
                                        </p:tgtEl>
                                        <p:attrNameLst>
                                          <p:attrName>style.visibility</p:attrName>
                                        </p:attrNameLst>
                                      </p:cBhvr>
                                      <p:to>
                                        <p:strVal val="visible"/>
                                      </p:to>
                                    </p:set>
                                    <p:animEffect transition="in" filter="blinds(horizontal)">
                                      <p:cBhvr>
                                        <p:cTn id="22" dur="500"/>
                                        <p:tgtEl>
                                          <p:spTgt spid="12595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0"/>
                                        </p:tgtEl>
                                        <p:attrNameLst>
                                          <p:attrName>ppt_x</p:attrName>
                                        </p:attrNameLst>
                                      </p:cBhvr>
                                      <p:tavLst>
                                        <p:tav tm="0">
                                          <p:val>
                                            <p:strVal val="ppt_x"/>
                                          </p:val>
                                        </p:tav>
                                        <p:tav tm="100000">
                                          <p:val>
                                            <p:strVal val="ppt_x"/>
                                          </p:val>
                                        </p:tav>
                                      </p:tavLst>
                                    </p:anim>
                                    <p:anim calcmode="lin" valueType="num">
                                      <p:cBhvr additive="base">
                                        <p:cTn id="27" dur="500"/>
                                        <p:tgtEl>
                                          <p:spTgt spid="20"/>
                                        </p:tgtEl>
                                        <p:attrNameLst>
                                          <p:attrName>ppt_y</p:attrName>
                                        </p:attrNameLst>
                                      </p:cBhvr>
                                      <p:tavLst>
                                        <p:tav tm="0">
                                          <p:val>
                                            <p:strVal val="ppt_y"/>
                                          </p:val>
                                        </p:tav>
                                        <p:tav tm="100000">
                                          <p:val>
                                            <p:strVal val="1+ppt_h/2"/>
                                          </p:val>
                                        </p:tav>
                                      </p:tavLst>
                                    </p:anim>
                                    <p:set>
                                      <p:cBhvr>
                                        <p:cTn id="28" dur="1" fill="hold">
                                          <p:stCondLst>
                                            <p:cond delay="499"/>
                                          </p:stCondLst>
                                        </p:cTn>
                                        <p:tgtEl>
                                          <p:spTgt spid="20"/>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19"/>
                                        </p:tgtEl>
                                        <p:attrNameLst>
                                          <p:attrName>ppt_x</p:attrName>
                                        </p:attrNameLst>
                                      </p:cBhvr>
                                      <p:tavLst>
                                        <p:tav tm="0">
                                          <p:val>
                                            <p:strVal val="ppt_x"/>
                                          </p:val>
                                        </p:tav>
                                        <p:tav tm="100000">
                                          <p:val>
                                            <p:strVal val="ppt_x"/>
                                          </p:val>
                                        </p:tav>
                                      </p:tavLst>
                                    </p:anim>
                                    <p:anim calcmode="lin" valueType="num">
                                      <p:cBhvr additive="base">
                                        <p:cTn id="31" dur="500"/>
                                        <p:tgtEl>
                                          <p:spTgt spid="19"/>
                                        </p:tgtEl>
                                        <p:attrNameLst>
                                          <p:attrName>ppt_y</p:attrName>
                                        </p:attrNameLst>
                                      </p:cBhvr>
                                      <p:tavLst>
                                        <p:tav tm="0">
                                          <p:val>
                                            <p:strVal val="ppt_y"/>
                                          </p:val>
                                        </p:tav>
                                        <p:tav tm="100000">
                                          <p:val>
                                            <p:strVal val="1+ppt_h/2"/>
                                          </p:val>
                                        </p:tav>
                                      </p:tavLst>
                                    </p:anim>
                                    <p:set>
                                      <p:cBhvr>
                                        <p:cTn id="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p:bldP spid="125957" grpId="0"/>
      <p:bldP spid="125959" grpId="0"/>
      <p:bldP spid="125961"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02" name="图片 124933" descr="5a18c50fgdea596bc1d1c&amp;690"/>
          <p:cNvPicPr>
            <a:picLocks noChangeAspect="1" noChangeArrowheads="1"/>
          </p:cNvPicPr>
          <p:nvPr/>
        </p:nvPicPr>
        <p:blipFill>
          <a:blip r:embed="rId3" cstate="print">
            <a:lum bright="-4000"/>
          </a:blip>
          <a:srcRect/>
          <a:stretch>
            <a:fillRect/>
          </a:stretch>
        </p:blipFill>
        <p:spPr bwMode="auto">
          <a:xfrm>
            <a:off x="2128973" y="779464"/>
            <a:ext cx="6624310" cy="3557587"/>
          </a:xfrm>
          <a:prstGeom prst="rect">
            <a:avLst/>
          </a:prstGeom>
          <a:noFill/>
          <a:ln w="9525">
            <a:noFill/>
            <a:miter lim="800000"/>
            <a:headEnd/>
            <a:tailEnd/>
          </a:ln>
        </p:spPr>
      </p:pic>
      <p:sp>
        <p:nvSpPr>
          <p:cNvPr id="102403" name="矩形 92168"/>
          <p:cNvSpPr>
            <a:spLocks noChangeArrowheads="1"/>
          </p:cNvSpPr>
          <p:nvPr/>
        </p:nvSpPr>
        <p:spPr bwMode="auto">
          <a:xfrm>
            <a:off x="0" y="274638"/>
            <a:ext cx="7922362" cy="830997"/>
          </a:xfrm>
          <a:prstGeom prst="rect">
            <a:avLst/>
          </a:prstGeom>
          <a:noFill/>
          <a:ln w="9525">
            <a:noFill/>
            <a:miter lim="800000"/>
            <a:headEnd/>
            <a:tailEnd/>
          </a:ln>
        </p:spPr>
        <p:txBody>
          <a:bodyPr wrap="none">
            <a:spAutoFit/>
          </a:bodyPr>
          <a:lstStyle/>
          <a:p>
            <a:r>
              <a:rPr lang="zh-CN" altLang="en-US" sz="2400" b="1" dirty="0" smtClean="0">
                <a:latin typeface="宋体" pitchFamily="2" charset="-122"/>
              </a:rPr>
              <a:t>（</a:t>
            </a:r>
            <a:r>
              <a:rPr lang="en-US" altLang="zh-CN" sz="2400" b="1" dirty="0" smtClean="0">
                <a:latin typeface="宋体" pitchFamily="2" charset="-122"/>
              </a:rPr>
              <a:t>2013</a:t>
            </a:r>
            <a:r>
              <a:rPr lang="zh-CN" altLang="en-US" sz="2400" b="1" dirty="0" smtClean="0">
                <a:latin typeface="宋体" pitchFamily="2" charset="-122"/>
              </a:rPr>
              <a:t>浙江）⑵</a:t>
            </a:r>
            <a:r>
              <a:rPr lang="zh-CN" altLang="en-US" sz="2400" b="1" dirty="0">
                <a:latin typeface="宋体" pitchFamily="2" charset="-122"/>
              </a:rPr>
              <a:t>描述美国西部年降水量的空间分布特点</a:t>
            </a:r>
            <a:r>
              <a:rPr lang="zh-CN" altLang="en-US" sz="2400" b="1" dirty="0" smtClean="0">
                <a:latin typeface="宋体" pitchFamily="2" charset="-122"/>
              </a:rPr>
              <a:t>，</a:t>
            </a:r>
            <a:endParaRPr lang="en-US" altLang="zh-CN" sz="2400" b="1" dirty="0" smtClean="0">
              <a:latin typeface="宋体" pitchFamily="2" charset="-122"/>
            </a:endParaRPr>
          </a:p>
          <a:p>
            <a:r>
              <a:rPr lang="zh-CN" altLang="en-US" sz="2400" b="1" dirty="0" smtClean="0">
                <a:latin typeface="宋体" pitchFamily="2" charset="-122"/>
              </a:rPr>
              <a:t>并</a:t>
            </a:r>
            <a:r>
              <a:rPr lang="zh-CN" altLang="en-US" sz="2400" b="1" dirty="0">
                <a:latin typeface="宋体" pitchFamily="2" charset="-122"/>
              </a:rPr>
              <a:t>分析其成因。</a:t>
            </a:r>
            <a:endParaRPr lang="en-US" altLang="zh-CN" sz="2400" b="1" dirty="0">
              <a:latin typeface="宋体" pitchFamily="2" charset="-122"/>
            </a:endParaRPr>
          </a:p>
        </p:txBody>
      </p:sp>
      <p:sp>
        <p:nvSpPr>
          <p:cNvPr id="124932" name="矩形 124931"/>
          <p:cNvSpPr>
            <a:spLocks noChangeArrowheads="1"/>
          </p:cNvSpPr>
          <p:nvPr/>
        </p:nvSpPr>
        <p:spPr bwMode="auto">
          <a:xfrm>
            <a:off x="251255" y="4365625"/>
            <a:ext cx="8674832" cy="1791260"/>
          </a:xfrm>
          <a:prstGeom prst="rect">
            <a:avLst/>
          </a:prstGeom>
          <a:noFill/>
          <a:ln w="9525">
            <a:noFill/>
            <a:miter lim="800000"/>
            <a:headEnd/>
            <a:tailEnd/>
          </a:ln>
        </p:spPr>
        <p:txBody>
          <a:bodyPr>
            <a:spAutoFit/>
          </a:bodyPr>
          <a:lstStyle/>
          <a:p>
            <a:pPr>
              <a:lnSpc>
                <a:spcPct val="115000"/>
              </a:lnSpc>
            </a:pPr>
            <a:r>
              <a:rPr lang="zh-CN" altLang="en-US" sz="2400" b="1">
                <a:solidFill>
                  <a:srgbClr val="0000CC"/>
                </a:solidFill>
                <a:latin typeface="宋体" pitchFamily="2" charset="-122"/>
              </a:rPr>
              <a:t>分布特点：</a:t>
            </a:r>
            <a:r>
              <a:rPr lang="zh-CN" altLang="en-US" sz="2400" b="1">
                <a:solidFill>
                  <a:srgbClr val="FF0000"/>
                </a:solidFill>
                <a:latin typeface="宋体" pitchFamily="2" charset="-122"/>
              </a:rPr>
              <a:t>大致由沿海向内陆递减；西北部降水空间差异大。</a:t>
            </a:r>
          </a:p>
          <a:p>
            <a:pPr eaLnBrk="0" hangingPunct="0">
              <a:lnSpc>
                <a:spcPct val="115000"/>
              </a:lnSpc>
            </a:pPr>
            <a:r>
              <a:rPr lang="zh-CN" altLang="en-US" sz="2400" b="1">
                <a:solidFill>
                  <a:srgbClr val="0000CC"/>
                </a:solidFill>
                <a:latin typeface="宋体" pitchFamily="2" charset="-122"/>
              </a:rPr>
              <a:t>成因：</a:t>
            </a:r>
            <a:r>
              <a:rPr lang="zh-CN" altLang="en-US" sz="2400" b="1">
                <a:solidFill>
                  <a:srgbClr val="FF0000"/>
                </a:solidFill>
                <a:latin typeface="宋体" pitchFamily="2" charset="-122"/>
              </a:rPr>
              <a:t>西部南北走向的高大山脉阻挡来自太平洋的湿润气流，山脉西侧地处迎风坡，降水多；西部的山间高原盆地，水汽难以进入，降水稀少。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932"/>
                                        </p:tgtEl>
                                        <p:attrNameLst>
                                          <p:attrName>style.visibility</p:attrName>
                                        </p:attrNameLst>
                                      </p:cBhvr>
                                      <p:to>
                                        <p:strVal val="visible"/>
                                      </p:to>
                                    </p:set>
                                    <p:animEffect transition="in" filter="blinds(horizontal)">
                                      <p:cBhvr>
                                        <p:cTn id="7" dur="500"/>
                                        <p:tgtEl>
                                          <p:spTgt spid="124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6" descr="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810490"/>
            <a:ext cx="9191625" cy="631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北美气候07_副本"/>
          <p:cNvPicPr>
            <a:picLocks noChangeAspect="1"/>
          </p:cNvPicPr>
          <p:nvPr/>
        </p:nvPicPr>
        <p:blipFill>
          <a:blip r:embed="rId3" cstate="print"/>
          <a:stretch>
            <a:fillRect/>
          </a:stretch>
        </p:blipFill>
        <p:spPr>
          <a:xfrm>
            <a:off x="234316" y="1143000"/>
            <a:ext cx="4782813" cy="4946073"/>
          </a:xfrm>
          <a:prstGeom prst="rect">
            <a:avLst/>
          </a:prstGeom>
          <a:ln>
            <a:solidFill>
              <a:schemeClr val="tx1">
                <a:lumMod val="95000"/>
                <a:lumOff val="5000"/>
              </a:schemeClr>
            </a:solidFill>
          </a:ln>
        </p:spPr>
      </p:pic>
      <p:sp>
        <p:nvSpPr>
          <p:cNvPr id="3" name="文本框 2"/>
          <p:cNvSpPr txBox="1"/>
          <p:nvPr/>
        </p:nvSpPr>
        <p:spPr>
          <a:xfrm>
            <a:off x="234316" y="197428"/>
            <a:ext cx="4301836" cy="523220"/>
          </a:xfrm>
          <a:prstGeom prst="rect">
            <a:avLst/>
          </a:prstGeom>
          <a:noFill/>
        </p:spPr>
        <p:txBody>
          <a:bodyPr wrap="square" rtlCol="0">
            <a:spAutoFit/>
          </a:bodyPr>
          <a:lstStyle/>
          <a:p>
            <a:r>
              <a:rPr lang="zh-CN" altLang="en-US" sz="2800" b="1" dirty="0" smtClean="0"/>
              <a:t>北美自然带</a:t>
            </a:r>
            <a:endParaRPr lang="zh-CN" altLang="en-US" sz="2800" b="1"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7129" y="1143000"/>
            <a:ext cx="3880744" cy="4946073"/>
          </a:xfrm>
          <a:prstGeom prst="rect">
            <a:avLst/>
          </a:prstGeom>
        </p:spPr>
      </p:pic>
    </p:spTree>
    <p:extLst>
      <p:ext uri="{BB962C8B-B14F-4D97-AF65-F5344CB8AC3E}">
        <p14:creationId xmlns:p14="http://schemas.microsoft.com/office/powerpoint/2010/main" val="1282226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173"/>
          <p:cNvPicPr>
            <a:picLocks noChangeAspect="1" noChangeArrowheads="1"/>
          </p:cNvPicPr>
          <p:nvPr/>
        </p:nvPicPr>
        <p:blipFill>
          <a:blip r:embed="rId2">
            <a:extLst>
              <a:ext uri="{28A0092B-C50C-407E-A947-70E740481C1C}">
                <a14:useLocalDpi xmlns:a14="http://schemas.microsoft.com/office/drawing/2010/main" val="0"/>
              </a:ext>
            </a:extLst>
          </a:blip>
          <a:srcRect b="11877"/>
          <a:stretch>
            <a:fillRect/>
          </a:stretch>
        </p:blipFill>
        <p:spPr bwMode="auto">
          <a:xfrm>
            <a:off x="1798796" y="2545774"/>
            <a:ext cx="6959297" cy="351212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31"/>
          <p:cNvSpPr txBox="1"/>
          <p:nvPr/>
        </p:nvSpPr>
        <p:spPr>
          <a:xfrm>
            <a:off x="2488565" y="8602345"/>
            <a:ext cx="886460" cy="27622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noAutofit/>
          </a:bodyPr>
          <a:lstStyle/>
          <a:p>
            <a:pPr algn="just">
              <a:spcBef>
                <a:spcPts val="600"/>
              </a:spcBef>
              <a:spcAft>
                <a:spcPts val="1200"/>
              </a:spcAft>
            </a:pPr>
            <a:r>
              <a:rPr lang="zh-CN" sz="1050">
                <a:effectLst/>
                <a:ea typeface="宋体" panose="02010600030101010101" pitchFamily="2" charset="-122"/>
                <a:cs typeface="宋体" panose="02010600030101010101" pitchFamily="2" charset="-122"/>
              </a:rPr>
              <a:t>第</a:t>
            </a:r>
            <a:r>
              <a:rPr lang="en-US" sz="1050">
                <a:effectLst/>
                <a:ea typeface="宋体" panose="02010600030101010101" pitchFamily="2" charset="-122"/>
                <a:cs typeface="宋体" panose="02010600030101010101" pitchFamily="2" charset="-122"/>
              </a:rPr>
              <a:t>12</a:t>
            </a:r>
            <a:r>
              <a:rPr lang="zh-CN" sz="1050">
                <a:effectLst/>
                <a:ea typeface="宋体" panose="02010600030101010101" pitchFamily="2" charset="-122"/>
                <a:cs typeface="宋体" panose="02010600030101010101" pitchFamily="2" charset="-122"/>
              </a:rPr>
              <a:t>、</a:t>
            </a:r>
            <a:r>
              <a:rPr lang="en-US" sz="1050">
                <a:effectLst/>
                <a:ea typeface="宋体" panose="02010600030101010101" pitchFamily="2" charset="-122"/>
                <a:cs typeface="宋体" panose="02010600030101010101" pitchFamily="2" charset="-122"/>
              </a:rPr>
              <a:t>13</a:t>
            </a:r>
            <a:r>
              <a:rPr lang="zh-CN" sz="1050">
                <a:effectLst/>
                <a:ea typeface="宋体" panose="02010600030101010101" pitchFamily="2" charset="-122"/>
                <a:cs typeface="宋体" panose="02010600030101010101" pitchFamily="2" charset="-122"/>
              </a:rPr>
              <a:t>题图</a:t>
            </a:r>
            <a:endParaRPr lang="zh-CN" sz="1100">
              <a:effectLst/>
              <a:ea typeface="宋体" panose="02010600030101010101" pitchFamily="2" charset="-122"/>
              <a:cs typeface="Times New Roman" panose="02020603050405020304" pitchFamily="18" charset="0"/>
            </a:endParaRPr>
          </a:p>
        </p:txBody>
      </p:sp>
      <p:sp>
        <p:nvSpPr>
          <p:cNvPr id="4" name="Rectangle 4"/>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5"/>
          <p:cNvSpPr>
            <a:spLocks noChangeArrowheads="1"/>
          </p:cNvSpPr>
          <p:nvPr/>
        </p:nvSpPr>
        <p:spPr bwMode="auto">
          <a:xfrm>
            <a:off x="72737" y="590584"/>
            <a:ext cx="723437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(2020.7</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浙江</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a:t>
            </a:r>
            <a:r>
              <a:rPr lang="zh-CN" altLang="zh-CN" sz="2400" b="1" dirty="0" smtClean="0">
                <a:latin typeface="楷体" panose="02010609060101010101" pitchFamily="49" charset="-122"/>
                <a:ea typeface="楷体" panose="02010609060101010101" pitchFamily="49" charset="-122"/>
                <a:cs typeface="Times New Roman" panose="02020603050405020304" pitchFamily="18" charset="0"/>
              </a:rPr>
              <a:t>下</a:t>
            </a:r>
            <a:r>
              <a:rPr lang="zh-CN" altLang="zh-CN" sz="2400" b="1" dirty="0">
                <a:latin typeface="楷体" panose="02010609060101010101" pitchFamily="49" charset="-122"/>
                <a:ea typeface="楷体" panose="02010609060101010101" pitchFamily="49" charset="-122"/>
                <a:cs typeface="Times New Roman" panose="02020603050405020304" pitchFamily="18" charset="0"/>
              </a:rPr>
              <a:t>图为美国本土部分地理要素分布示意图，</a:t>
            </a:r>
            <a:r>
              <a:rPr lang="zh-CN" altLang="zh-CN" sz="2400" b="1" dirty="0">
                <a:latin typeface="Times New Roman" panose="02020603050405020304" pitchFamily="18" charset="0"/>
                <a:cs typeface="Times New Roman" panose="02020603050405020304" pitchFamily="18" charset="0"/>
              </a:rPr>
              <a:t>完成 </a:t>
            </a:r>
            <a:r>
              <a:rPr lang="en-US" altLang="zh-CN" sz="2400" b="1" dirty="0">
                <a:latin typeface="Times New Roman" panose="02020603050405020304" pitchFamily="18" charset="0"/>
                <a:cs typeface="Times New Roman" panose="02020603050405020304" pitchFamily="18" charset="0"/>
              </a:rPr>
              <a:t>12</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13 </a:t>
            </a:r>
            <a:r>
              <a:rPr lang="zh-CN" altLang="en-US" sz="2400" b="1" dirty="0">
                <a:latin typeface="Times New Roman" panose="02020603050405020304" pitchFamily="18" charset="0"/>
                <a:cs typeface="Times New Roman" panose="02020603050405020304" pitchFamily="18" charset="0"/>
              </a:rPr>
              <a:t>题</a:t>
            </a:r>
            <a:endParaRPr lang="zh-CN" altLang="en-US" sz="2400" b="1"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图中序号所在区域自然带相同的是</a:t>
            </a:r>
            <a:endParaRPr kumimoji="0" lang="zh-CN" altLang="en-US" sz="24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4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宋体" panose="02010600030101010101" pitchFamily="2" charset="-122"/>
              </a:rPr>
              <a:t>①②</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24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宋体" panose="02010600030101010101" pitchFamily="2" charset="-122"/>
              </a:rPr>
              <a:t>①④</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宋体" panose="02010600030101010101" pitchFamily="2" charset="-122"/>
              </a:rPr>
              <a:t>②③</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2400"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宋体" panose="02010600030101010101" pitchFamily="2" charset="-122"/>
              </a:rPr>
              <a:t>③④</a:t>
            </a:r>
            <a:endParaRPr kumimoji="0" lang="en-US" altLang="zh-CN" sz="2400" b="1" i="0" u="none" strike="noStrike" cap="none" normalizeH="0" baseline="0" dirty="0" smtClean="0">
              <a:ln>
                <a:noFill/>
              </a:ln>
              <a:solidFill>
                <a:schemeClr val="tx1"/>
              </a:solidFill>
              <a:effectLst/>
            </a:endParaRPr>
          </a:p>
        </p:txBody>
      </p:sp>
      <p:sp>
        <p:nvSpPr>
          <p:cNvPr id="6" name="文本框 5"/>
          <p:cNvSpPr txBox="1"/>
          <p:nvPr/>
        </p:nvSpPr>
        <p:spPr>
          <a:xfrm>
            <a:off x="5866822" y="1238217"/>
            <a:ext cx="2358736" cy="707886"/>
          </a:xfrm>
          <a:prstGeom prst="rect">
            <a:avLst/>
          </a:prstGeom>
          <a:noFill/>
        </p:spPr>
        <p:txBody>
          <a:bodyPr wrap="square" rtlCol="0">
            <a:spAutoFit/>
          </a:bodyPr>
          <a:lstStyle/>
          <a:p>
            <a:r>
              <a:rPr lang="en-US" altLang="zh-CN" sz="4000" dirty="0" smtClean="0">
                <a:solidFill>
                  <a:srgbClr val="FF0000"/>
                </a:solidFill>
              </a:rPr>
              <a:t>A</a:t>
            </a:r>
            <a:endParaRPr lang="zh-CN" altLang="en-US" sz="4000" dirty="0">
              <a:solidFill>
                <a:srgbClr val="FF0000"/>
              </a:solidFill>
            </a:endParaRPr>
          </a:p>
        </p:txBody>
      </p:sp>
    </p:spTree>
    <p:extLst>
      <p:ext uri="{BB962C8B-B14F-4D97-AF65-F5344CB8AC3E}">
        <p14:creationId xmlns:p14="http://schemas.microsoft.com/office/powerpoint/2010/main" val="409759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图片 127000" descr="5a18c50fgdea596bc1d1c&amp;690"/>
          <p:cNvPicPr>
            <a:picLocks noChangeAspect="1" noChangeArrowheads="1"/>
          </p:cNvPicPr>
          <p:nvPr/>
        </p:nvPicPr>
        <p:blipFill>
          <a:blip r:embed="rId3" cstate="print"/>
          <a:srcRect/>
          <a:stretch>
            <a:fillRect/>
          </a:stretch>
        </p:blipFill>
        <p:spPr bwMode="auto">
          <a:xfrm>
            <a:off x="1763545" y="404814"/>
            <a:ext cx="6624309" cy="3248025"/>
          </a:xfrm>
          <a:prstGeom prst="rect">
            <a:avLst/>
          </a:prstGeom>
          <a:noFill/>
          <a:ln w="9525">
            <a:noFill/>
            <a:miter lim="800000"/>
            <a:headEnd/>
            <a:tailEnd/>
          </a:ln>
        </p:spPr>
      </p:pic>
      <p:sp>
        <p:nvSpPr>
          <p:cNvPr id="103427" name="矩形 125957"/>
          <p:cNvSpPr>
            <a:spLocks noChangeArrowheads="1"/>
          </p:cNvSpPr>
          <p:nvPr/>
        </p:nvSpPr>
        <p:spPr bwMode="auto">
          <a:xfrm>
            <a:off x="358426" y="0"/>
            <a:ext cx="7561453" cy="830997"/>
          </a:xfrm>
          <a:prstGeom prst="rect">
            <a:avLst/>
          </a:prstGeom>
          <a:noFill/>
          <a:ln w="9525">
            <a:noFill/>
            <a:miter lim="800000"/>
            <a:headEnd/>
            <a:tailEnd/>
          </a:ln>
        </p:spPr>
        <p:txBody>
          <a:bodyPr>
            <a:spAutoFit/>
          </a:bodyPr>
          <a:lstStyle/>
          <a:p>
            <a:r>
              <a:rPr lang="zh-CN" altLang="en-US" sz="2400" b="1" dirty="0" smtClean="0">
                <a:solidFill>
                  <a:srgbClr val="FF0000"/>
                </a:solidFill>
              </a:rPr>
              <a:t>（</a:t>
            </a:r>
            <a:r>
              <a:rPr lang="en-US" altLang="zh-CN" sz="2400" b="1" dirty="0" smtClean="0">
                <a:solidFill>
                  <a:srgbClr val="FF0000"/>
                </a:solidFill>
              </a:rPr>
              <a:t>2013</a:t>
            </a:r>
            <a:r>
              <a:rPr lang="zh-CN" altLang="en-US" sz="2400" b="1" dirty="0" smtClean="0">
                <a:solidFill>
                  <a:srgbClr val="FF0000"/>
                </a:solidFill>
              </a:rPr>
              <a:t>浙江）</a:t>
            </a:r>
            <a:r>
              <a:rPr lang="zh-CN" altLang="en-US" sz="2400" b="1" dirty="0" smtClean="0"/>
              <a:t>⑶</a:t>
            </a:r>
            <a:r>
              <a:rPr lang="zh-CN" altLang="en-US" sz="2400" b="1" dirty="0"/>
              <a:t>据表比较甲、乙两城市的气温差异，并解释其原因。</a:t>
            </a:r>
          </a:p>
        </p:txBody>
      </p:sp>
      <p:sp>
        <p:nvSpPr>
          <p:cNvPr id="125959" name="矩形 125958"/>
          <p:cNvSpPr>
            <a:spLocks noChangeArrowheads="1"/>
          </p:cNvSpPr>
          <p:nvPr/>
        </p:nvSpPr>
        <p:spPr bwMode="auto">
          <a:xfrm>
            <a:off x="0" y="5157789"/>
            <a:ext cx="9144000" cy="1862048"/>
          </a:xfrm>
          <a:prstGeom prst="rect">
            <a:avLst/>
          </a:prstGeom>
          <a:noFill/>
          <a:ln w="9525">
            <a:noFill/>
            <a:miter lim="800000"/>
            <a:headEnd/>
            <a:tailEnd/>
          </a:ln>
        </p:spPr>
        <p:txBody>
          <a:bodyPr wrap="square">
            <a:spAutoFit/>
          </a:bodyPr>
          <a:lstStyle/>
          <a:p>
            <a:pPr>
              <a:lnSpc>
                <a:spcPct val="115000"/>
              </a:lnSpc>
            </a:pPr>
            <a:r>
              <a:rPr lang="zh-CN" altLang="en-US" sz="2000" b="1" dirty="0">
                <a:solidFill>
                  <a:srgbClr val="0000CC"/>
                </a:solidFill>
                <a:latin typeface="宋体" pitchFamily="2" charset="-122"/>
              </a:rPr>
              <a:t>差异：</a:t>
            </a:r>
            <a:r>
              <a:rPr lang="zh-CN" altLang="en-US" sz="2000" b="1" dirty="0">
                <a:solidFill>
                  <a:srgbClr val="FF0000"/>
                </a:solidFill>
                <a:latin typeface="宋体" pitchFamily="2" charset="-122"/>
              </a:rPr>
              <a:t>甲城比乙城冬季（</a:t>
            </a:r>
            <a:r>
              <a:rPr lang="en-US" altLang="zh-CN" sz="2000" b="1" dirty="0">
                <a:solidFill>
                  <a:srgbClr val="FF0000"/>
                </a:solidFill>
                <a:latin typeface="宋体" pitchFamily="2" charset="-122"/>
              </a:rPr>
              <a:t>1</a:t>
            </a:r>
            <a:r>
              <a:rPr lang="zh-CN" altLang="en-US" sz="2000" b="1" dirty="0">
                <a:solidFill>
                  <a:srgbClr val="FF0000"/>
                </a:solidFill>
                <a:latin typeface="宋体" pitchFamily="2" charset="-122"/>
              </a:rPr>
              <a:t>月）气温高，夏季（</a:t>
            </a:r>
            <a:r>
              <a:rPr lang="en-US" altLang="zh-CN" sz="2000" b="1" dirty="0">
                <a:solidFill>
                  <a:srgbClr val="FF0000"/>
                </a:solidFill>
                <a:latin typeface="宋体" pitchFamily="2" charset="-122"/>
              </a:rPr>
              <a:t>7</a:t>
            </a:r>
            <a:r>
              <a:rPr lang="zh-CN" altLang="en-US" sz="2000" b="1" dirty="0">
                <a:solidFill>
                  <a:srgbClr val="FF0000"/>
                </a:solidFill>
                <a:latin typeface="宋体" pitchFamily="2" charset="-122"/>
              </a:rPr>
              <a:t>月）气温低。甲城气温年较差小。</a:t>
            </a:r>
          </a:p>
          <a:p>
            <a:pPr eaLnBrk="0" hangingPunct="0">
              <a:lnSpc>
                <a:spcPct val="115000"/>
              </a:lnSpc>
            </a:pPr>
            <a:r>
              <a:rPr lang="zh-CN" altLang="en-US" sz="2000" b="1" dirty="0">
                <a:solidFill>
                  <a:srgbClr val="0000CC"/>
                </a:solidFill>
                <a:latin typeface="宋体" pitchFamily="2" charset="-122"/>
              </a:rPr>
              <a:t>冬季：</a:t>
            </a:r>
            <a:r>
              <a:rPr lang="zh-CN" altLang="en-US" sz="2000" b="1" dirty="0">
                <a:solidFill>
                  <a:srgbClr val="FF0000"/>
                </a:solidFill>
                <a:latin typeface="宋体" pitchFamily="2" charset="-122"/>
              </a:rPr>
              <a:t>甲城有高大山脉阻挡，受北冰洋的寒冷气流影响较弱，气温较高。美国东部为低缓山地，乙城易受北方冷空气影响，气温较低。</a:t>
            </a:r>
          </a:p>
          <a:p>
            <a:pPr eaLnBrk="0" hangingPunct="0">
              <a:lnSpc>
                <a:spcPct val="115000"/>
              </a:lnSpc>
            </a:pPr>
            <a:r>
              <a:rPr lang="zh-CN" altLang="en-US" sz="2000" b="1" dirty="0">
                <a:solidFill>
                  <a:srgbClr val="0000CC"/>
                </a:solidFill>
                <a:latin typeface="宋体" pitchFamily="2" charset="-122"/>
              </a:rPr>
              <a:t>夏季：</a:t>
            </a:r>
            <a:r>
              <a:rPr lang="zh-CN" altLang="en-US" sz="2000" b="1" dirty="0">
                <a:solidFill>
                  <a:srgbClr val="FF0000"/>
                </a:solidFill>
                <a:latin typeface="宋体" pitchFamily="2" charset="-122"/>
              </a:rPr>
              <a:t>甲城受寒流影响，气温较低。乙城受暖流和东南暖湿气流影响，气温较高。 </a:t>
            </a:r>
          </a:p>
        </p:txBody>
      </p:sp>
      <p:graphicFrame>
        <p:nvGraphicFramePr>
          <p:cNvPr id="126981" name="表格 126980"/>
          <p:cNvGraphicFramePr/>
          <p:nvPr/>
        </p:nvGraphicFramePr>
        <p:xfrm>
          <a:off x="790678" y="3600450"/>
          <a:ext cx="7471307" cy="1512168"/>
        </p:xfrm>
        <a:graphic>
          <a:graphicData uri="http://schemas.openxmlformats.org/drawingml/2006/table">
            <a:tbl>
              <a:tblPr/>
              <a:tblGrid>
                <a:gridCol w="2346757"/>
                <a:gridCol w="2610169"/>
                <a:gridCol w="2514381"/>
              </a:tblGrid>
              <a:tr h="648072">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endParaRPr lang="en-US" altLang="en-US" sz="2400" b="1" dirty="0">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zh-CN" altLang="en-US" sz="2400" b="1">
                          <a:latin typeface="宋体" panose="02010600030101010101" pitchFamily="2" charset="-122"/>
                        </a:rPr>
                        <a:t>甲</a:t>
                      </a:r>
                      <a:r>
                        <a:rPr lang="en-US" altLang="en-US" sz="2400" b="1">
                          <a:latin typeface="宋体" panose="02010600030101010101" pitchFamily="2" charset="-122"/>
                        </a:rPr>
                        <a:t>(37°48′N)</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zh-CN" altLang="en-US" sz="2400" b="1">
                          <a:latin typeface="宋体" panose="02010600030101010101" pitchFamily="2" charset="-122"/>
                        </a:rPr>
                        <a:t>乙</a:t>
                      </a:r>
                      <a:r>
                        <a:rPr lang="en-US" altLang="en-US" sz="2400" b="1">
                          <a:latin typeface="宋体" panose="02010600030101010101" pitchFamily="2" charset="-122"/>
                        </a:rPr>
                        <a:t>(36°54′N)</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2048">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a:latin typeface="宋体" panose="02010600030101010101" pitchFamily="2" charset="-122"/>
                        </a:rPr>
                        <a:t>1</a:t>
                      </a:r>
                      <a:r>
                        <a:rPr lang="zh-CN" altLang="en-US" sz="2400" b="1">
                          <a:latin typeface="宋体" panose="02010600030101010101" pitchFamily="2" charset="-122"/>
                        </a:rPr>
                        <a:t>月气温</a:t>
                      </a:r>
                      <a:r>
                        <a:rPr lang="en-US" altLang="en-US" sz="2400" b="1">
                          <a:latin typeface="宋体" panose="02010600030101010101" pitchFamily="2" charset="-122"/>
                        </a:rPr>
                        <a:t>(℃)</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a:latin typeface="宋体" panose="02010600030101010101" pitchFamily="2" charset="-122"/>
                        </a:rPr>
                        <a:t>9</a:t>
                      </a:r>
                      <a:r>
                        <a:rPr lang="zh-CN" altLang="en-US" sz="2400" b="1">
                          <a:latin typeface="宋体" panose="02010600030101010101" pitchFamily="2" charset="-122"/>
                        </a:rPr>
                        <a:t>．</a:t>
                      </a:r>
                      <a:r>
                        <a:rPr lang="en-US" altLang="en-US" sz="2400" b="1">
                          <a:latin typeface="宋体" panose="02010600030101010101" pitchFamily="2" charset="-122"/>
                        </a:rPr>
                        <a:t>3</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dirty="0">
                          <a:latin typeface="宋体" panose="02010600030101010101" pitchFamily="2" charset="-122"/>
                        </a:rPr>
                        <a:t>4</a:t>
                      </a:r>
                      <a:r>
                        <a:rPr lang="zh-CN" altLang="en-US" sz="2400" b="1" dirty="0">
                          <a:latin typeface="宋体" panose="02010600030101010101" pitchFamily="2" charset="-122"/>
                        </a:rPr>
                        <a:t>．</a:t>
                      </a:r>
                      <a:r>
                        <a:rPr lang="en-US" altLang="en-US" sz="2400" b="1" dirty="0">
                          <a:latin typeface="宋体" panose="02010600030101010101" pitchFamily="2" charset="-122"/>
                        </a:rPr>
                        <a:t>7</a:t>
                      </a:r>
                      <a:endParaRPr lang="zh-CN" altLang="en-US" sz="2400" b="1" dirty="0">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2048">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a:latin typeface="宋体" panose="02010600030101010101" pitchFamily="2" charset="-122"/>
                        </a:rPr>
                        <a:t>7</a:t>
                      </a:r>
                      <a:r>
                        <a:rPr lang="zh-CN" altLang="en-US" sz="2400" b="1">
                          <a:latin typeface="宋体" panose="02010600030101010101" pitchFamily="2" charset="-122"/>
                        </a:rPr>
                        <a:t>月气温</a:t>
                      </a:r>
                      <a:r>
                        <a:rPr lang="en-US" altLang="en-US" sz="2400" b="1">
                          <a:latin typeface="宋体" panose="02010600030101010101" pitchFamily="2" charset="-122"/>
                        </a:rPr>
                        <a:t>(℃)</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a:latin typeface="宋体" panose="02010600030101010101" pitchFamily="2" charset="-122"/>
                        </a:rPr>
                        <a:t>17</a:t>
                      </a:r>
                      <a:r>
                        <a:rPr lang="zh-CN" altLang="en-US" sz="2400" b="1">
                          <a:latin typeface="宋体" panose="02010600030101010101" pitchFamily="2" charset="-122"/>
                        </a:rPr>
                        <a:t>．</a:t>
                      </a:r>
                      <a:r>
                        <a:rPr lang="en-US" altLang="en-US" sz="2400" b="1">
                          <a:latin typeface="宋体" panose="02010600030101010101" pitchFamily="2" charset="-122"/>
                        </a:rPr>
                        <a:t>1</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dirty="0">
                          <a:latin typeface="宋体" panose="02010600030101010101" pitchFamily="2" charset="-122"/>
                        </a:rPr>
                        <a:t>25</a:t>
                      </a:r>
                      <a:r>
                        <a:rPr lang="zh-CN" altLang="en-US" sz="2400" b="1" dirty="0">
                          <a:latin typeface="宋体" panose="02010600030101010101" pitchFamily="2" charset="-122"/>
                        </a:rPr>
                        <a:t>．</a:t>
                      </a:r>
                      <a:r>
                        <a:rPr lang="en-US" altLang="en-US" sz="2400" b="1" dirty="0">
                          <a:latin typeface="宋体" panose="02010600030101010101" pitchFamily="2" charset="-122"/>
                        </a:rPr>
                        <a:t>7</a:t>
                      </a:r>
                      <a:endParaRPr lang="zh-CN" altLang="en-US" sz="2400" b="1" dirty="0">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5959"/>
                                        </p:tgtEl>
                                        <p:attrNameLst>
                                          <p:attrName>style.visibility</p:attrName>
                                        </p:attrNameLst>
                                      </p:cBhvr>
                                      <p:to>
                                        <p:strVal val="visible"/>
                                      </p:to>
                                    </p:set>
                                    <p:animEffect transition="in" filter="blinds(horizontal)">
                                      <p:cBhvr>
                                        <p:cTn id="7" dur="500"/>
                                        <p:tgtEl>
                                          <p:spTgt spid="125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北美气候图_副本"/>
          <p:cNvPicPr>
            <a:picLocks noChangeAspect="1"/>
          </p:cNvPicPr>
          <p:nvPr/>
        </p:nvPicPr>
        <p:blipFill>
          <a:blip r:embed="rId2" cstate="print"/>
          <a:stretch>
            <a:fillRect/>
          </a:stretch>
        </p:blipFill>
        <p:spPr>
          <a:xfrm>
            <a:off x="4120515" y="903609"/>
            <a:ext cx="4927600" cy="5768975"/>
          </a:xfrm>
          <a:prstGeom prst="rect">
            <a:avLst/>
          </a:prstGeom>
          <a:ln>
            <a:solidFill>
              <a:schemeClr val="tx1">
                <a:lumMod val="95000"/>
                <a:lumOff val="5000"/>
              </a:schemeClr>
            </a:solidFill>
          </a:ln>
        </p:spPr>
      </p:pic>
      <p:sp>
        <p:nvSpPr>
          <p:cNvPr id="2"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5418" y="1116008"/>
            <a:ext cx="3016885"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3</a:t>
            </a:r>
            <a:r>
              <a:rPr lang="zh-CN" altLang="en-US" sz="2800" b="1">
                <a:solidFill>
                  <a:schemeClr val="tx1"/>
                </a:solidFill>
                <a:effectLst/>
                <a:latin typeface="+mn-ea"/>
                <a:cs typeface="+mn-ea"/>
              </a:rPr>
              <a:t>、</a:t>
            </a:r>
            <a:r>
              <a:rPr lang="zh-CN" sz="3200">
                <a:solidFill>
                  <a:schemeClr val="tx1"/>
                </a:solidFill>
                <a:effectLst/>
                <a:latin typeface="+mn-ea"/>
                <a:cs typeface="+mn-ea"/>
              </a:rPr>
              <a:t>北美的洋流</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7" name="文本框 6"/>
          <p:cNvSpPr txBox="1"/>
          <p:nvPr/>
        </p:nvSpPr>
        <p:spPr>
          <a:xfrm>
            <a:off x="145417" y="2016018"/>
            <a:ext cx="2817495"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chemeClr val="tx1"/>
                </a:solidFill>
                <a:latin typeface="+mn-ea"/>
                <a:cs typeface="+mn-ea"/>
              </a:rPr>
              <a:t>洋流与气候：</a:t>
            </a:r>
          </a:p>
        </p:txBody>
      </p:sp>
      <p:sp>
        <p:nvSpPr>
          <p:cNvPr id="18" name="文本框 17"/>
          <p:cNvSpPr txBox="1"/>
          <p:nvPr/>
        </p:nvSpPr>
        <p:spPr>
          <a:xfrm>
            <a:off x="145418" y="2700025"/>
            <a:ext cx="3870325" cy="1717393"/>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40000"/>
              </a:lnSpc>
            </a:pPr>
            <a:r>
              <a:rPr lang="zh-CN" altLang="en-US" sz="2400" b="1">
                <a:solidFill>
                  <a:srgbClr val="FF0000"/>
                </a:solidFill>
              </a:rPr>
              <a:t>阿拉斯加暖流：</a:t>
            </a:r>
            <a:r>
              <a:rPr lang="zh-CN" altLang="en-US" sz="2400" b="1"/>
              <a:t>温带海洋</a:t>
            </a:r>
            <a:endParaRPr lang="zh-CN" altLang="en-US" sz="2400"/>
          </a:p>
          <a:p>
            <a:pPr>
              <a:lnSpc>
                <a:spcPct val="140000"/>
              </a:lnSpc>
            </a:pPr>
            <a:r>
              <a:rPr lang="zh-CN" altLang="en-US" sz="2400" b="1">
                <a:solidFill>
                  <a:srgbClr val="0221DE"/>
                </a:solidFill>
                <a:sym typeface="+mn-ea"/>
              </a:rPr>
              <a:t>拉布拉多寒流：</a:t>
            </a:r>
            <a:r>
              <a:rPr lang="zh-CN" altLang="en-US" sz="2400" b="1">
                <a:sym typeface="+mn-ea"/>
              </a:rPr>
              <a:t>极地气候</a:t>
            </a:r>
            <a:endParaRPr lang="zh-CN" altLang="en-US" sz="2400" b="1">
              <a:solidFill>
                <a:srgbClr val="0221DE"/>
              </a:solidFill>
              <a:sym typeface="+mn-ea"/>
            </a:endParaRPr>
          </a:p>
          <a:p>
            <a:pPr>
              <a:lnSpc>
                <a:spcPct val="140000"/>
              </a:lnSpc>
            </a:pPr>
            <a:r>
              <a:rPr lang="zh-CN" altLang="en-US" sz="2400" b="1">
                <a:solidFill>
                  <a:srgbClr val="0221DE"/>
                </a:solidFill>
                <a:sym typeface="+mn-ea"/>
              </a:rPr>
              <a:t>加利福尼亚寒流：</a:t>
            </a:r>
            <a:r>
              <a:rPr lang="zh-CN" altLang="en-US" sz="2400" b="1">
                <a:sym typeface="+mn-ea"/>
              </a:rPr>
              <a:t>热带沙漠</a:t>
            </a:r>
          </a:p>
          <a:p>
            <a:pPr>
              <a:lnSpc>
                <a:spcPct val="20000"/>
              </a:lnSpc>
            </a:pPr>
            <a:endParaRPr lang="zh-CN" altLang="en-US" sz="2400" b="1">
              <a:sym typeface="+mn-ea"/>
            </a:endParaRPr>
          </a:p>
        </p:txBody>
      </p:sp>
      <p:sp>
        <p:nvSpPr>
          <p:cNvPr id="4" name="文本框 3"/>
          <p:cNvSpPr txBox="1"/>
          <p:nvPr/>
        </p:nvSpPr>
        <p:spPr>
          <a:xfrm>
            <a:off x="145417" y="4680037"/>
            <a:ext cx="2817495"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solidFill>
                <a:latin typeface="+mn-ea"/>
                <a:cs typeface="+mn-ea"/>
              </a:rPr>
              <a:t>洋流与渔业：</a:t>
            </a:r>
          </a:p>
        </p:txBody>
      </p:sp>
      <p:sp>
        <p:nvSpPr>
          <p:cNvPr id="10" name="文本框 9"/>
          <p:cNvSpPr txBox="1"/>
          <p:nvPr/>
        </p:nvSpPr>
        <p:spPr>
          <a:xfrm>
            <a:off x="145415" y="5364044"/>
            <a:ext cx="3869690" cy="1015663"/>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20000"/>
              </a:lnSpc>
            </a:pPr>
            <a:r>
              <a:rPr lang="zh-CN" altLang="en-US" sz="2400" b="1">
                <a:solidFill>
                  <a:srgbClr val="FF0000"/>
                </a:solidFill>
              </a:rPr>
              <a:t>寒暖流交汇：</a:t>
            </a:r>
            <a:r>
              <a:rPr lang="zh-CN" altLang="en-US" sz="2400" b="1"/>
              <a:t>纽芬兰渔场</a:t>
            </a:r>
            <a:endParaRPr lang="zh-CN" altLang="en-US" sz="2400"/>
          </a:p>
          <a:p>
            <a:pPr>
              <a:lnSpc>
                <a:spcPct val="120000"/>
              </a:lnSpc>
            </a:pPr>
            <a:r>
              <a:rPr lang="zh-CN" altLang="en-US" sz="2400" b="1">
                <a:solidFill>
                  <a:srgbClr val="FF0000"/>
                </a:solidFill>
                <a:sym typeface="+mn-ea"/>
              </a:rPr>
              <a:t>上升补偿流：</a:t>
            </a:r>
            <a:r>
              <a:rPr lang="zh-CN" altLang="en-US" sz="2400" b="1">
                <a:sym typeface="+mn-ea"/>
              </a:rPr>
              <a:t>美国西南渔场</a:t>
            </a:r>
          </a:p>
          <a:p>
            <a:pPr>
              <a:lnSpc>
                <a:spcPct val="10000"/>
              </a:lnSpc>
            </a:pPr>
            <a:endParaRPr lang="zh-CN" altLang="en-US" sz="2400" b="1">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8" grpId="0" bldLvl="0" animBg="1"/>
      <p:bldP spid="4" grpId="0" bldLvl="0" animBg="1"/>
      <p:bldP spid="10"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图片 164865" descr="20053775436024569"/>
          <p:cNvPicPr>
            <a:picLocks noChangeAspect="1" noChangeArrowheads="1"/>
          </p:cNvPicPr>
          <p:nvPr/>
        </p:nvPicPr>
        <p:blipFill>
          <a:blip r:embed="rId2" cstate="print"/>
          <a:srcRect/>
          <a:stretch>
            <a:fillRect/>
          </a:stretch>
        </p:blipFill>
        <p:spPr bwMode="auto">
          <a:xfrm>
            <a:off x="0" y="1524000"/>
            <a:ext cx="5414477" cy="5334000"/>
          </a:xfrm>
          <a:prstGeom prst="rect">
            <a:avLst/>
          </a:prstGeom>
          <a:noFill/>
          <a:ln w="9525">
            <a:noFill/>
            <a:miter lim="800000"/>
            <a:headEnd/>
            <a:tailEnd/>
          </a:ln>
        </p:spPr>
      </p:pic>
      <p:sp>
        <p:nvSpPr>
          <p:cNvPr id="164875" name="直接连接符 164874"/>
          <p:cNvSpPr>
            <a:spLocks noChangeShapeType="1"/>
          </p:cNvSpPr>
          <p:nvPr/>
        </p:nvSpPr>
        <p:spPr bwMode="auto">
          <a:xfrm>
            <a:off x="1907630" y="3644901"/>
            <a:ext cx="728757" cy="2320925"/>
          </a:xfrm>
          <a:prstGeom prst="line">
            <a:avLst/>
          </a:prstGeom>
          <a:noFill/>
          <a:ln w="57150">
            <a:solidFill>
              <a:srgbClr val="FF0000"/>
            </a:solidFill>
            <a:round/>
            <a:headEnd/>
            <a:tailEnd/>
          </a:ln>
        </p:spPr>
        <p:txBody>
          <a:bodyPr/>
          <a:lstStyle/>
          <a:p>
            <a:endParaRPr lang="zh-CN" altLang="en-US"/>
          </a:p>
        </p:txBody>
      </p:sp>
      <p:grpSp>
        <p:nvGrpSpPr>
          <p:cNvPr id="2" name="组合 164868"/>
          <p:cNvGrpSpPr>
            <a:grpSpLocks/>
          </p:cNvGrpSpPr>
          <p:nvPr/>
        </p:nvGrpSpPr>
        <p:grpSpPr bwMode="auto">
          <a:xfrm>
            <a:off x="2124352" y="4221164"/>
            <a:ext cx="1583737" cy="1208087"/>
            <a:chOff x="0" y="0"/>
            <a:chExt cx="998" cy="761"/>
          </a:xfrm>
        </p:grpSpPr>
        <p:sp>
          <p:nvSpPr>
            <p:cNvPr id="34828" name="任意多边形 164869"/>
            <p:cNvSpPr>
              <a:spLocks noChangeArrowheads="1"/>
            </p:cNvSpPr>
            <p:nvPr/>
          </p:nvSpPr>
          <p:spPr bwMode="auto">
            <a:xfrm>
              <a:off x="0" y="0"/>
              <a:ext cx="755" cy="761"/>
            </a:xfrm>
            <a:custGeom>
              <a:avLst/>
              <a:gdLst>
                <a:gd name="T0" fmla="*/ 1416 w 713"/>
                <a:gd name="T1" fmla="*/ 187 h 865"/>
                <a:gd name="T2" fmla="*/ 1272 w 713"/>
                <a:gd name="T3" fmla="*/ 177 h 865"/>
                <a:gd name="T4" fmla="*/ 1326 w 713"/>
                <a:gd name="T5" fmla="*/ 129 h 865"/>
                <a:gd name="T6" fmla="*/ 1344 w 713"/>
                <a:gd name="T7" fmla="*/ 106 h 865"/>
                <a:gd name="T8" fmla="*/ 1036 w 713"/>
                <a:gd name="T9" fmla="*/ 93 h 865"/>
                <a:gd name="T10" fmla="*/ 943 w 713"/>
                <a:gd name="T11" fmla="*/ 84 h 865"/>
                <a:gd name="T12" fmla="*/ 784 w 713"/>
                <a:gd name="T13" fmla="*/ 60 h 865"/>
                <a:gd name="T14" fmla="*/ 689 w 713"/>
                <a:gd name="T15" fmla="*/ 53 h 865"/>
                <a:gd name="T16" fmla="*/ 636 w 713"/>
                <a:gd name="T17" fmla="*/ 33 h 865"/>
                <a:gd name="T18" fmla="*/ 509 w 713"/>
                <a:gd name="T19" fmla="*/ 18 h 865"/>
                <a:gd name="T20" fmla="*/ 487 w 713"/>
                <a:gd name="T21" fmla="*/ 11 h 865"/>
                <a:gd name="T22" fmla="*/ 217 w 713"/>
                <a:gd name="T23" fmla="*/ 5 h 865"/>
                <a:gd name="T24" fmla="*/ 0 w 713"/>
                <a:gd name="T25" fmla="*/ 18 h 8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13"/>
                <a:gd name="T40" fmla="*/ 0 h 865"/>
                <a:gd name="T41" fmla="*/ 713 w 713"/>
                <a:gd name="T42" fmla="*/ 865 h 8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13" h="865">
                  <a:moveTo>
                    <a:pt x="713" y="865"/>
                  </a:moveTo>
                  <a:cubicBezTo>
                    <a:pt x="672" y="852"/>
                    <a:pt x="655" y="865"/>
                    <a:pt x="640" y="820"/>
                  </a:cubicBezTo>
                  <a:cubicBezTo>
                    <a:pt x="629" y="748"/>
                    <a:pt x="613" y="657"/>
                    <a:pt x="667" y="600"/>
                  </a:cubicBezTo>
                  <a:cubicBezTo>
                    <a:pt x="655" y="563"/>
                    <a:pt x="664" y="536"/>
                    <a:pt x="676" y="500"/>
                  </a:cubicBezTo>
                  <a:cubicBezTo>
                    <a:pt x="633" y="454"/>
                    <a:pt x="580" y="446"/>
                    <a:pt x="521" y="436"/>
                  </a:cubicBezTo>
                  <a:cubicBezTo>
                    <a:pt x="506" y="421"/>
                    <a:pt x="479" y="411"/>
                    <a:pt x="475" y="390"/>
                  </a:cubicBezTo>
                  <a:cubicBezTo>
                    <a:pt x="464" y="325"/>
                    <a:pt x="455" y="301"/>
                    <a:pt x="393" y="280"/>
                  </a:cubicBezTo>
                  <a:cubicBezTo>
                    <a:pt x="379" y="267"/>
                    <a:pt x="357" y="261"/>
                    <a:pt x="347" y="244"/>
                  </a:cubicBezTo>
                  <a:cubicBezTo>
                    <a:pt x="293" y="157"/>
                    <a:pt x="355" y="221"/>
                    <a:pt x="320" y="152"/>
                  </a:cubicBezTo>
                  <a:cubicBezTo>
                    <a:pt x="294" y="99"/>
                    <a:pt x="293" y="104"/>
                    <a:pt x="256" y="79"/>
                  </a:cubicBezTo>
                  <a:cubicBezTo>
                    <a:pt x="253" y="70"/>
                    <a:pt x="253" y="59"/>
                    <a:pt x="246" y="52"/>
                  </a:cubicBezTo>
                  <a:cubicBezTo>
                    <a:pt x="230" y="36"/>
                    <a:pt x="127" y="26"/>
                    <a:pt x="109" y="24"/>
                  </a:cubicBezTo>
                  <a:cubicBezTo>
                    <a:pt x="36" y="0"/>
                    <a:pt x="0" y="2"/>
                    <a:pt x="0" y="79"/>
                  </a:cubicBezTo>
                </a:path>
              </a:pathLst>
            </a:custGeom>
            <a:noFill/>
            <a:ln w="25400">
              <a:solidFill>
                <a:srgbClr val="0000FF"/>
              </a:solidFill>
              <a:round/>
              <a:headEnd/>
              <a:tailEnd/>
            </a:ln>
          </p:spPr>
          <p:txBody>
            <a:bodyPr/>
            <a:lstStyle/>
            <a:p>
              <a:endParaRPr lang="zh-CN" altLang="en-US"/>
            </a:p>
          </p:txBody>
        </p:sp>
        <p:sp>
          <p:nvSpPr>
            <p:cNvPr id="34829" name="任意多边形 164870"/>
            <p:cNvSpPr>
              <a:spLocks noChangeArrowheads="1"/>
            </p:cNvSpPr>
            <p:nvPr/>
          </p:nvSpPr>
          <p:spPr bwMode="auto">
            <a:xfrm>
              <a:off x="499" y="0"/>
              <a:ext cx="177" cy="387"/>
            </a:xfrm>
            <a:custGeom>
              <a:avLst/>
              <a:gdLst>
                <a:gd name="T0" fmla="*/ 336 w 167"/>
                <a:gd name="T1" fmla="*/ 96 h 439"/>
                <a:gd name="T2" fmla="*/ 207 w 167"/>
                <a:gd name="T3" fmla="*/ 75 h 439"/>
                <a:gd name="T4" fmla="*/ 299 w 167"/>
                <a:gd name="T5" fmla="*/ 58 h 439"/>
                <a:gd name="T6" fmla="*/ 228 w 167"/>
                <a:gd name="T7" fmla="*/ 47 h 439"/>
                <a:gd name="T8" fmla="*/ 134 w 167"/>
                <a:gd name="T9" fmla="*/ 37 h 439"/>
                <a:gd name="T10" fmla="*/ 98 w 167"/>
                <a:gd name="T11" fmla="*/ 33 h 439"/>
                <a:gd name="T12" fmla="*/ 77 w 167"/>
                <a:gd name="T13" fmla="*/ 16 h 439"/>
                <a:gd name="T14" fmla="*/ 24 w 167"/>
                <a:gd name="T15" fmla="*/ 12 h 439"/>
                <a:gd name="T16" fmla="*/ 3 w 167"/>
                <a:gd name="T17" fmla="*/ 0 h 4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7"/>
                <a:gd name="T28" fmla="*/ 0 h 439"/>
                <a:gd name="T29" fmla="*/ 167 w 167"/>
                <a:gd name="T30" fmla="*/ 439 h 4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7" h="439">
                  <a:moveTo>
                    <a:pt x="167" y="439"/>
                  </a:moveTo>
                  <a:cubicBezTo>
                    <a:pt x="143" y="404"/>
                    <a:pt x="134" y="369"/>
                    <a:pt x="103" y="338"/>
                  </a:cubicBezTo>
                  <a:cubicBezTo>
                    <a:pt x="118" y="298"/>
                    <a:pt x="136" y="306"/>
                    <a:pt x="149" y="265"/>
                  </a:cubicBezTo>
                  <a:cubicBezTo>
                    <a:pt x="132" y="181"/>
                    <a:pt x="158" y="244"/>
                    <a:pt x="113" y="210"/>
                  </a:cubicBezTo>
                  <a:cubicBezTo>
                    <a:pt x="96" y="197"/>
                    <a:pt x="82" y="180"/>
                    <a:pt x="67" y="165"/>
                  </a:cubicBezTo>
                  <a:cubicBezTo>
                    <a:pt x="61" y="159"/>
                    <a:pt x="49" y="146"/>
                    <a:pt x="49" y="146"/>
                  </a:cubicBezTo>
                  <a:cubicBezTo>
                    <a:pt x="46" y="122"/>
                    <a:pt x="48" y="96"/>
                    <a:pt x="39" y="73"/>
                  </a:cubicBezTo>
                  <a:cubicBezTo>
                    <a:pt x="35" y="63"/>
                    <a:pt x="19" y="63"/>
                    <a:pt x="12" y="55"/>
                  </a:cubicBezTo>
                  <a:cubicBezTo>
                    <a:pt x="0" y="40"/>
                    <a:pt x="3" y="17"/>
                    <a:pt x="3" y="0"/>
                  </a:cubicBezTo>
                </a:path>
              </a:pathLst>
            </a:custGeom>
            <a:noFill/>
            <a:ln w="25400">
              <a:solidFill>
                <a:srgbClr val="0000FF"/>
              </a:solidFill>
              <a:round/>
              <a:headEnd/>
              <a:tailEnd/>
            </a:ln>
          </p:spPr>
          <p:txBody>
            <a:bodyPr/>
            <a:lstStyle/>
            <a:p>
              <a:endParaRPr lang="zh-CN" altLang="en-US"/>
            </a:p>
          </p:txBody>
        </p:sp>
        <p:sp>
          <p:nvSpPr>
            <p:cNvPr id="34830" name="任意多边形 164871"/>
            <p:cNvSpPr>
              <a:spLocks noChangeArrowheads="1"/>
            </p:cNvSpPr>
            <p:nvPr/>
          </p:nvSpPr>
          <p:spPr bwMode="auto">
            <a:xfrm>
              <a:off x="681" y="227"/>
              <a:ext cx="317" cy="181"/>
            </a:xfrm>
            <a:custGeom>
              <a:avLst/>
              <a:gdLst>
                <a:gd name="T0" fmla="*/ 0 w 317"/>
                <a:gd name="T1" fmla="*/ 181 h 181"/>
                <a:gd name="T2" fmla="*/ 136 w 317"/>
                <a:gd name="T3" fmla="*/ 136 h 181"/>
                <a:gd name="T4" fmla="*/ 227 w 317"/>
                <a:gd name="T5" fmla="*/ 90 h 181"/>
                <a:gd name="T6" fmla="*/ 272 w 317"/>
                <a:gd name="T7" fmla="*/ 45 h 181"/>
                <a:gd name="T8" fmla="*/ 317 w 317"/>
                <a:gd name="T9" fmla="*/ 0 h 181"/>
                <a:gd name="T10" fmla="*/ 0 60000 65536"/>
                <a:gd name="T11" fmla="*/ 0 60000 65536"/>
                <a:gd name="T12" fmla="*/ 0 60000 65536"/>
                <a:gd name="T13" fmla="*/ 0 60000 65536"/>
                <a:gd name="T14" fmla="*/ 0 60000 65536"/>
                <a:gd name="T15" fmla="*/ 0 w 317"/>
                <a:gd name="T16" fmla="*/ 0 h 181"/>
                <a:gd name="T17" fmla="*/ 317 w 317"/>
                <a:gd name="T18" fmla="*/ 181 h 181"/>
              </a:gdLst>
              <a:ahLst/>
              <a:cxnLst>
                <a:cxn ang="T10">
                  <a:pos x="T0" y="T1"/>
                </a:cxn>
                <a:cxn ang="T11">
                  <a:pos x="T2" y="T3"/>
                </a:cxn>
                <a:cxn ang="T12">
                  <a:pos x="T4" y="T5"/>
                </a:cxn>
                <a:cxn ang="T13">
                  <a:pos x="T6" y="T7"/>
                </a:cxn>
                <a:cxn ang="T14">
                  <a:pos x="T8" y="T9"/>
                </a:cxn>
              </a:cxnLst>
              <a:rect l="T15" t="T16" r="T17" b="T18"/>
              <a:pathLst>
                <a:path w="317" h="181">
                  <a:moveTo>
                    <a:pt x="0" y="181"/>
                  </a:moveTo>
                  <a:cubicBezTo>
                    <a:pt x="49" y="166"/>
                    <a:pt x="98" y="151"/>
                    <a:pt x="136" y="136"/>
                  </a:cubicBezTo>
                  <a:cubicBezTo>
                    <a:pt x="174" y="121"/>
                    <a:pt x="204" y="105"/>
                    <a:pt x="227" y="90"/>
                  </a:cubicBezTo>
                  <a:cubicBezTo>
                    <a:pt x="250" y="75"/>
                    <a:pt x="257" y="60"/>
                    <a:pt x="272" y="45"/>
                  </a:cubicBezTo>
                  <a:cubicBezTo>
                    <a:pt x="287" y="30"/>
                    <a:pt x="310" y="7"/>
                    <a:pt x="317" y="0"/>
                  </a:cubicBezTo>
                </a:path>
              </a:pathLst>
            </a:custGeom>
            <a:noFill/>
            <a:ln w="25400">
              <a:solidFill>
                <a:srgbClr val="0000FF"/>
              </a:solidFill>
              <a:round/>
              <a:headEnd/>
              <a:tailEnd/>
            </a:ln>
          </p:spPr>
          <p:txBody>
            <a:bodyPr/>
            <a:lstStyle/>
            <a:p>
              <a:endParaRPr lang="zh-CN" altLang="en-US"/>
            </a:p>
          </p:txBody>
        </p:sp>
      </p:grpSp>
      <p:sp>
        <p:nvSpPr>
          <p:cNvPr id="34822" name="任意多边形 164867"/>
          <p:cNvSpPr>
            <a:spLocks noChangeArrowheads="1"/>
          </p:cNvSpPr>
          <p:nvPr/>
        </p:nvSpPr>
        <p:spPr bwMode="auto">
          <a:xfrm>
            <a:off x="3924811" y="3789364"/>
            <a:ext cx="277452" cy="536575"/>
          </a:xfrm>
          <a:custGeom>
            <a:avLst/>
            <a:gdLst>
              <a:gd name="T0" fmla="*/ 2147483647 w 165"/>
              <a:gd name="T1" fmla="*/ 0 h 384"/>
              <a:gd name="T2" fmla="*/ 2147483647 w 165"/>
              <a:gd name="T3" fmla="*/ 2147483647 h 384"/>
              <a:gd name="T4" fmla="*/ 2147483647 w 165"/>
              <a:gd name="T5" fmla="*/ 2147483647 h 384"/>
              <a:gd name="T6" fmla="*/ 2147483647 w 165"/>
              <a:gd name="T7" fmla="*/ 2147483647 h 384"/>
              <a:gd name="T8" fmla="*/ 2147483647 w 165"/>
              <a:gd name="T9" fmla="*/ 2147483647 h 384"/>
              <a:gd name="T10" fmla="*/ 0 w 165"/>
              <a:gd name="T11" fmla="*/ 2147483647 h 384"/>
              <a:gd name="T12" fmla="*/ 0 60000 65536"/>
              <a:gd name="T13" fmla="*/ 0 60000 65536"/>
              <a:gd name="T14" fmla="*/ 0 60000 65536"/>
              <a:gd name="T15" fmla="*/ 0 60000 65536"/>
              <a:gd name="T16" fmla="*/ 0 60000 65536"/>
              <a:gd name="T17" fmla="*/ 0 60000 65536"/>
              <a:gd name="T18" fmla="*/ 0 w 165"/>
              <a:gd name="T19" fmla="*/ 0 h 384"/>
              <a:gd name="T20" fmla="*/ 165 w 165"/>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165" h="384">
                <a:moveTo>
                  <a:pt x="165" y="0"/>
                </a:moveTo>
                <a:cubicBezTo>
                  <a:pt x="159" y="9"/>
                  <a:pt x="151" y="17"/>
                  <a:pt x="147" y="27"/>
                </a:cubicBezTo>
                <a:cubicBezTo>
                  <a:pt x="142" y="39"/>
                  <a:pt x="145" y="54"/>
                  <a:pt x="137" y="64"/>
                </a:cubicBezTo>
                <a:cubicBezTo>
                  <a:pt x="123" y="80"/>
                  <a:pt x="83" y="100"/>
                  <a:pt x="83" y="100"/>
                </a:cubicBezTo>
                <a:cubicBezTo>
                  <a:pt x="112" y="191"/>
                  <a:pt x="87" y="288"/>
                  <a:pt x="9" y="338"/>
                </a:cubicBezTo>
                <a:cubicBezTo>
                  <a:pt x="6" y="353"/>
                  <a:pt x="0" y="384"/>
                  <a:pt x="0" y="384"/>
                </a:cubicBezTo>
              </a:path>
            </a:pathLst>
          </a:custGeom>
          <a:noFill/>
          <a:ln w="25400">
            <a:solidFill>
              <a:srgbClr val="0000FF"/>
            </a:solidFill>
            <a:round/>
            <a:headEnd/>
            <a:tailEnd/>
          </a:ln>
        </p:spPr>
        <p:txBody>
          <a:bodyPr/>
          <a:lstStyle/>
          <a:p>
            <a:endParaRPr lang="zh-CN" altLang="en-US"/>
          </a:p>
        </p:txBody>
      </p:sp>
      <p:sp>
        <p:nvSpPr>
          <p:cNvPr id="34823" name="任意多边形 164866"/>
          <p:cNvSpPr>
            <a:spLocks noChangeArrowheads="1"/>
          </p:cNvSpPr>
          <p:nvPr/>
        </p:nvSpPr>
        <p:spPr bwMode="auto">
          <a:xfrm>
            <a:off x="1763546" y="4652963"/>
            <a:ext cx="375095" cy="677862"/>
          </a:xfrm>
          <a:custGeom>
            <a:avLst/>
            <a:gdLst>
              <a:gd name="T0" fmla="*/ 2147483647 w 223"/>
              <a:gd name="T1" fmla="*/ 2147483647 h 485"/>
              <a:gd name="T2" fmla="*/ 2147483647 w 223"/>
              <a:gd name="T3" fmla="*/ 2147483647 h 485"/>
              <a:gd name="T4" fmla="*/ 2147483647 w 223"/>
              <a:gd name="T5" fmla="*/ 2147483647 h 485"/>
              <a:gd name="T6" fmla="*/ 2147483647 w 223"/>
              <a:gd name="T7" fmla="*/ 2147483647 h 485"/>
              <a:gd name="T8" fmla="*/ 2147483647 w 223"/>
              <a:gd name="T9" fmla="*/ 2147483647 h 485"/>
              <a:gd name="T10" fmla="*/ 2147483647 w 223"/>
              <a:gd name="T11" fmla="*/ 2147483647 h 485"/>
              <a:gd name="T12" fmla="*/ 2147483647 w 223"/>
              <a:gd name="T13" fmla="*/ 0 h 485"/>
              <a:gd name="T14" fmla="*/ 0 60000 65536"/>
              <a:gd name="T15" fmla="*/ 0 60000 65536"/>
              <a:gd name="T16" fmla="*/ 0 60000 65536"/>
              <a:gd name="T17" fmla="*/ 0 60000 65536"/>
              <a:gd name="T18" fmla="*/ 0 60000 65536"/>
              <a:gd name="T19" fmla="*/ 0 60000 65536"/>
              <a:gd name="T20" fmla="*/ 0 60000 65536"/>
              <a:gd name="T21" fmla="*/ 0 w 223"/>
              <a:gd name="T22" fmla="*/ 0 h 485"/>
              <a:gd name="T23" fmla="*/ 223 w 223"/>
              <a:gd name="T24" fmla="*/ 485 h 4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3" h="485">
                <a:moveTo>
                  <a:pt x="12" y="485"/>
                </a:moveTo>
                <a:cubicBezTo>
                  <a:pt x="27" y="408"/>
                  <a:pt x="0" y="374"/>
                  <a:pt x="48" y="302"/>
                </a:cubicBezTo>
                <a:cubicBezTo>
                  <a:pt x="27" y="238"/>
                  <a:pt x="12" y="253"/>
                  <a:pt x="57" y="238"/>
                </a:cubicBezTo>
                <a:cubicBezTo>
                  <a:pt x="98" y="251"/>
                  <a:pt x="97" y="270"/>
                  <a:pt x="140" y="256"/>
                </a:cubicBezTo>
                <a:cubicBezTo>
                  <a:pt x="169" y="227"/>
                  <a:pt x="170" y="205"/>
                  <a:pt x="204" y="183"/>
                </a:cubicBezTo>
                <a:cubicBezTo>
                  <a:pt x="223" y="125"/>
                  <a:pt x="223" y="113"/>
                  <a:pt x="204" y="55"/>
                </a:cubicBezTo>
                <a:cubicBezTo>
                  <a:pt x="207" y="37"/>
                  <a:pt x="213" y="0"/>
                  <a:pt x="213" y="0"/>
                </a:cubicBezTo>
              </a:path>
            </a:pathLst>
          </a:custGeom>
          <a:noFill/>
          <a:ln w="31750">
            <a:solidFill>
              <a:srgbClr val="0000FF"/>
            </a:solidFill>
            <a:round/>
            <a:headEnd/>
            <a:tailEnd/>
          </a:ln>
        </p:spPr>
        <p:txBody>
          <a:bodyPr/>
          <a:lstStyle/>
          <a:p>
            <a:endParaRPr lang="zh-CN" altLang="en-US"/>
          </a:p>
        </p:txBody>
      </p:sp>
      <p:sp>
        <p:nvSpPr>
          <p:cNvPr id="164874" name="矩形 164873"/>
          <p:cNvSpPr>
            <a:spLocks noChangeArrowheads="1"/>
          </p:cNvSpPr>
          <p:nvPr/>
        </p:nvSpPr>
        <p:spPr bwMode="auto">
          <a:xfrm>
            <a:off x="5456541" y="1264373"/>
            <a:ext cx="3585855" cy="3914918"/>
          </a:xfrm>
          <a:prstGeom prst="rect">
            <a:avLst/>
          </a:prstGeom>
          <a:noFill/>
          <a:ln w="9525">
            <a:noFill/>
            <a:miter lim="800000"/>
            <a:headEnd/>
            <a:tailEnd/>
          </a:ln>
        </p:spPr>
        <p:txBody>
          <a:bodyPr wrap="square">
            <a:spAutoFit/>
          </a:bodyPr>
          <a:lstStyle/>
          <a:p>
            <a:pPr>
              <a:lnSpc>
                <a:spcPct val="115000"/>
              </a:lnSpc>
            </a:pPr>
            <a:r>
              <a:rPr lang="en-US" altLang="zh-CN" sz="2400" b="1" dirty="0">
                <a:latin typeface="宋体" pitchFamily="2" charset="-122"/>
              </a:rPr>
              <a:t>(1)</a:t>
            </a:r>
            <a:r>
              <a:rPr lang="zh-CN" altLang="en-US" sz="2400" b="1" dirty="0">
                <a:latin typeface="宋体" pitchFamily="2" charset="-122"/>
              </a:rPr>
              <a:t>河流：</a:t>
            </a:r>
          </a:p>
          <a:p>
            <a:pPr>
              <a:lnSpc>
                <a:spcPct val="115000"/>
              </a:lnSpc>
            </a:pPr>
            <a:r>
              <a:rPr lang="zh-CN" altLang="en-US" sz="2400" b="1" dirty="0">
                <a:latin typeface="宋体" pitchFamily="2" charset="-122"/>
              </a:rPr>
              <a:t>以</a:t>
            </a:r>
            <a:r>
              <a:rPr lang="zh-CN" altLang="en-US" sz="2400" b="1" dirty="0">
                <a:solidFill>
                  <a:srgbClr val="FF0000"/>
                </a:solidFill>
                <a:latin typeface="宋体" pitchFamily="2" charset="-122"/>
              </a:rPr>
              <a:t>落基山</a:t>
            </a:r>
            <a:r>
              <a:rPr lang="zh-CN" altLang="en-US" sz="2400" b="1" dirty="0">
                <a:latin typeface="宋体" pitchFamily="2" charset="-122"/>
              </a:rPr>
              <a:t>为分水岭，西侧河流都注入太平洋；东侧河流都注入大西洋和北冰洋。 </a:t>
            </a:r>
          </a:p>
          <a:p>
            <a:pPr>
              <a:lnSpc>
                <a:spcPct val="115000"/>
              </a:lnSpc>
            </a:pPr>
            <a:r>
              <a:rPr lang="zh-CN" altLang="en-US" sz="2400" b="1" dirty="0">
                <a:solidFill>
                  <a:srgbClr val="FF0000"/>
                </a:solidFill>
                <a:latin typeface="宋体" pitchFamily="2" charset="-122"/>
              </a:rPr>
              <a:t>中部平原</a:t>
            </a:r>
            <a:r>
              <a:rPr lang="zh-CN" altLang="en-US" sz="2400" b="1" dirty="0">
                <a:latin typeface="宋体" pitchFamily="2" charset="-122"/>
              </a:rPr>
              <a:t>河流水流平稳，</a:t>
            </a:r>
            <a:r>
              <a:rPr lang="zh-CN" altLang="en-US" sz="2400" b="1" dirty="0">
                <a:solidFill>
                  <a:srgbClr val="0000CC"/>
                </a:solidFill>
                <a:latin typeface="宋体" pitchFamily="2" charset="-122"/>
              </a:rPr>
              <a:t>航运便利</a:t>
            </a:r>
            <a:r>
              <a:rPr lang="zh-CN" altLang="en-US" sz="2400" b="1" dirty="0">
                <a:latin typeface="宋体" pitchFamily="2" charset="-122"/>
              </a:rPr>
              <a:t>；</a:t>
            </a:r>
          </a:p>
          <a:p>
            <a:pPr>
              <a:lnSpc>
                <a:spcPct val="115000"/>
              </a:lnSpc>
            </a:pPr>
            <a:r>
              <a:rPr lang="zh-CN" altLang="en-US" sz="2400" b="1" dirty="0">
                <a:solidFill>
                  <a:srgbClr val="FF0000"/>
                </a:solidFill>
                <a:latin typeface="宋体" pitchFamily="2" charset="-122"/>
              </a:rPr>
              <a:t>西部山区和东部沿海</a:t>
            </a:r>
            <a:r>
              <a:rPr lang="zh-CN" altLang="en-US" sz="2400" b="1" dirty="0">
                <a:latin typeface="宋体" pitchFamily="2" charset="-122"/>
              </a:rPr>
              <a:t>河流短小流急，</a:t>
            </a:r>
            <a:r>
              <a:rPr lang="zh-CN" altLang="en-US" sz="2400" b="1" dirty="0">
                <a:solidFill>
                  <a:srgbClr val="0000CC"/>
                </a:solidFill>
                <a:latin typeface="宋体" pitchFamily="2" charset="-122"/>
              </a:rPr>
              <a:t>水能丰富。</a:t>
            </a:r>
          </a:p>
        </p:txBody>
      </p:sp>
      <p:sp>
        <p:nvSpPr>
          <p:cNvPr id="164873" name="文本框 164872"/>
          <p:cNvSpPr txBox="1">
            <a:spLocks noChangeArrowheads="1"/>
          </p:cNvSpPr>
          <p:nvPr/>
        </p:nvSpPr>
        <p:spPr bwMode="auto">
          <a:xfrm>
            <a:off x="6149799" y="5141985"/>
            <a:ext cx="2592328" cy="1790700"/>
          </a:xfrm>
          <a:prstGeom prst="rect">
            <a:avLst/>
          </a:prstGeom>
          <a:noFill/>
          <a:ln w="9525">
            <a:noFill/>
            <a:miter lim="800000"/>
            <a:headEnd/>
            <a:tailEnd/>
          </a:ln>
        </p:spPr>
        <p:txBody>
          <a:bodyPr>
            <a:spAutoFit/>
          </a:bodyPr>
          <a:lstStyle/>
          <a:p>
            <a:pPr>
              <a:lnSpc>
                <a:spcPct val="115000"/>
              </a:lnSpc>
              <a:buFont typeface="Arial" pitchFamily="34" charset="0"/>
              <a:buChar char="•"/>
            </a:pPr>
            <a:r>
              <a:rPr lang="zh-CN" altLang="en-US" sz="2400" b="1" dirty="0">
                <a:solidFill>
                  <a:srgbClr val="0000FF"/>
                </a:solidFill>
                <a:latin typeface="仿宋_GB2312" pitchFamily="1" charset="-122"/>
              </a:rPr>
              <a:t>密西西比河</a:t>
            </a:r>
          </a:p>
          <a:p>
            <a:pPr>
              <a:lnSpc>
                <a:spcPct val="115000"/>
              </a:lnSpc>
              <a:buFont typeface="Arial" pitchFamily="34" charset="0"/>
              <a:buChar char="•"/>
            </a:pPr>
            <a:r>
              <a:rPr lang="zh-CN" altLang="en-US" sz="2400" b="1" dirty="0">
                <a:solidFill>
                  <a:srgbClr val="0000FF"/>
                </a:solidFill>
                <a:latin typeface="仿宋_GB2312" pitchFamily="1" charset="-122"/>
              </a:rPr>
              <a:t>圣劳伦斯河</a:t>
            </a:r>
          </a:p>
          <a:p>
            <a:pPr>
              <a:lnSpc>
                <a:spcPct val="115000"/>
              </a:lnSpc>
              <a:buFont typeface="Arial" pitchFamily="34" charset="0"/>
              <a:buChar char="•"/>
            </a:pPr>
            <a:r>
              <a:rPr lang="zh-CN" altLang="en-US" sz="2400" b="1" dirty="0">
                <a:solidFill>
                  <a:srgbClr val="0000FF"/>
                </a:solidFill>
                <a:latin typeface="仿宋_GB2312" pitchFamily="1" charset="-122"/>
              </a:rPr>
              <a:t>科罗拉多河</a:t>
            </a:r>
          </a:p>
          <a:p>
            <a:pPr>
              <a:lnSpc>
                <a:spcPct val="115000"/>
              </a:lnSpc>
              <a:buFont typeface="Arial" pitchFamily="34" charset="0"/>
              <a:buChar char="•"/>
            </a:pPr>
            <a:r>
              <a:rPr lang="zh-CN" altLang="en-US" sz="2400" b="1" dirty="0">
                <a:solidFill>
                  <a:srgbClr val="0000FF"/>
                </a:solidFill>
                <a:latin typeface="仿宋_GB2312" pitchFamily="1" charset="-122"/>
              </a:rPr>
              <a:t>马更些河</a:t>
            </a:r>
          </a:p>
        </p:txBody>
      </p:sp>
      <p:sp>
        <p:nvSpPr>
          <p:cNvPr id="34826" name="任意多边形 22540"/>
          <p:cNvSpPr>
            <a:spLocks noChangeArrowheads="1"/>
          </p:cNvSpPr>
          <p:nvPr/>
        </p:nvSpPr>
        <p:spPr bwMode="auto">
          <a:xfrm>
            <a:off x="1834992" y="2708276"/>
            <a:ext cx="519180" cy="1027113"/>
          </a:xfrm>
          <a:custGeom>
            <a:avLst/>
            <a:gdLst>
              <a:gd name="T0" fmla="*/ 2147483647 w 327"/>
              <a:gd name="T1" fmla="*/ 2147483647 h 601"/>
              <a:gd name="T2" fmla="*/ 2147483647 w 327"/>
              <a:gd name="T3" fmla="*/ 2147483647 h 601"/>
              <a:gd name="T4" fmla="*/ 2147483647 w 327"/>
              <a:gd name="T5" fmla="*/ 2147483647 h 601"/>
              <a:gd name="T6" fmla="*/ 2147483647 w 327"/>
              <a:gd name="T7" fmla="*/ 2147483647 h 601"/>
              <a:gd name="T8" fmla="*/ 2147483647 w 327"/>
              <a:gd name="T9" fmla="*/ 2147483647 h 601"/>
              <a:gd name="T10" fmla="*/ 2147483647 w 327"/>
              <a:gd name="T11" fmla="*/ 2147483647 h 601"/>
              <a:gd name="T12" fmla="*/ 2147483647 w 327"/>
              <a:gd name="T13" fmla="*/ 2147483647 h 601"/>
              <a:gd name="T14" fmla="*/ 2147483647 w 327"/>
              <a:gd name="T15" fmla="*/ 2147483647 h 601"/>
              <a:gd name="T16" fmla="*/ 2147483647 w 327"/>
              <a:gd name="T17" fmla="*/ 2147483647 h 601"/>
              <a:gd name="T18" fmla="*/ 2147483647 w 327"/>
              <a:gd name="T19" fmla="*/ 2147483647 h 601"/>
              <a:gd name="T20" fmla="*/ 2147483647 w 327"/>
              <a:gd name="T21" fmla="*/ 2147483647 h 601"/>
              <a:gd name="T22" fmla="*/ 2147483647 w 327"/>
              <a:gd name="T23" fmla="*/ 0 h 6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7"/>
              <a:gd name="T37" fmla="*/ 0 h 601"/>
              <a:gd name="T38" fmla="*/ 327 w 327"/>
              <a:gd name="T39" fmla="*/ 601 h 6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7" h="601">
                <a:moveTo>
                  <a:pt x="33" y="567"/>
                </a:moveTo>
                <a:cubicBezTo>
                  <a:pt x="95" y="589"/>
                  <a:pt x="23" y="564"/>
                  <a:pt x="85" y="584"/>
                </a:cubicBezTo>
                <a:cubicBezTo>
                  <a:pt x="102" y="590"/>
                  <a:pt x="136" y="601"/>
                  <a:pt x="136" y="601"/>
                </a:cubicBezTo>
                <a:cubicBezTo>
                  <a:pt x="142" y="584"/>
                  <a:pt x="139" y="560"/>
                  <a:pt x="154" y="550"/>
                </a:cubicBezTo>
                <a:cubicBezTo>
                  <a:pt x="194" y="523"/>
                  <a:pt x="267" y="511"/>
                  <a:pt x="317" y="498"/>
                </a:cubicBezTo>
                <a:cubicBezTo>
                  <a:pt x="294" y="432"/>
                  <a:pt x="327" y="511"/>
                  <a:pt x="283" y="455"/>
                </a:cubicBezTo>
                <a:cubicBezTo>
                  <a:pt x="277" y="448"/>
                  <a:pt x="280" y="436"/>
                  <a:pt x="274" y="429"/>
                </a:cubicBezTo>
                <a:cubicBezTo>
                  <a:pt x="252" y="402"/>
                  <a:pt x="206" y="407"/>
                  <a:pt x="179" y="404"/>
                </a:cubicBezTo>
                <a:cubicBezTo>
                  <a:pt x="145" y="368"/>
                  <a:pt x="124" y="388"/>
                  <a:pt x="102" y="326"/>
                </a:cubicBezTo>
                <a:cubicBezTo>
                  <a:pt x="77" y="253"/>
                  <a:pt x="58" y="177"/>
                  <a:pt x="33" y="103"/>
                </a:cubicBezTo>
                <a:cubicBezTo>
                  <a:pt x="30" y="93"/>
                  <a:pt x="16" y="92"/>
                  <a:pt x="7" y="86"/>
                </a:cubicBezTo>
                <a:cubicBezTo>
                  <a:pt x="17" y="9"/>
                  <a:pt x="0" y="33"/>
                  <a:pt x="33" y="0"/>
                </a:cubicBezTo>
              </a:path>
            </a:pathLst>
          </a:custGeom>
          <a:noFill/>
          <a:ln w="25400">
            <a:solidFill>
              <a:srgbClr val="0000CC"/>
            </a:solidFill>
            <a:round/>
            <a:headEnd/>
            <a:tailEnd/>
          </a:ln>
        </p:spPr>
        <p:txBody>
          <a:bodyPr/>
          <a:lstStyle/>
          <a:p>
            <a:endParaRPr lang="zh-CN" altLang="en-US"/>
          </a:p>
        </p:txBody>
      </p:sp>
      <p:sp>
        <p:nvSpPr>
          <p:cNvPr id="22542" name="矩形 22541"/>
          <p:cNvSpPr>
            <a:spLocks noChangeArrowheads="1"/>
          </p:cNvSpPr>
          <p:nvPr/>
        </p:nvSpPr>
        <p:spPr bwMode="auto">
          <a:xfrm>
            <a:off x="2843181" y="755195"/>
            <a:ext cx="5184656" cy="5238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spAutoFit/>
          </a:bodyPr>
          <a:lstStyle/>
          <a:p>
            <a:r>
              <a:rPr lang="zh-CN" altLang="en-US" sz="2800" b="1" dirty="0">
                <a:latin typeface="宋体" pitchFamily="2" charset="-122"/>
              </a:rPr>
              <a:t>河湖众多</a:t>
            </a:r>
            <a:r>
              <a:rPr lang="en-US" altLang="zh-CN" sz="2800" b="1" dirty="0">
                <a:latin typeface="宋体" pitchFamily="2" charset="-122"/>
              </a:rPr>
              <a:t>(</a:t>
            </a:r>
            <a:r>
              <a:rPr lang="zh-CN" altLang="en-US" sz="2800" b="1" dirty="0">
                <a:latin typeface="宋体" pitchFamily="2" charset="-122"/>
              </a:rPr>
              <a:t>多外流河、冰蚀湖</a:t>
            </a:r>
            <a:r>
              <a:rPr lang="en-US" altLang="zh-CN" sz="2800" b="1" dirty="0">
                <a:latin typeface="宋体" pitchFamily="2" charset="-122"/>
              </a:rPr>
              <a:t>)</a:t>
            </a:r>
            <a:endParaRPr lang="zh-CN" altLang="en-US" sz="2800" b="1" dirty="0">
              <a:latin typeface="宋体" pitchFamily="2" charset="-122"/>
            </a:endParaRPr>
          </a:p>
        </p:txBody>
      </p:sp>
      <p:sp>
        <p:nvSpPr>
          <p:cNvPr id="15" name="文本框 14"/>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16" name="文本框 15"/>
          <p:cNvSpPr txBox="1"/>
          <p:nvPr/>
        </p:nvSpPr>
        <p:spPr>
          <a:xfrm>
            <a:off x="71029" y="850872"/>
            <a:ext cx="2621436" cy="566309"/>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200" b="1" dirty="0">
                <a:solidFill>
                  <a:schemeClr val="tx1"/>
                </a:solidFill>
                <a:effectLst/>
                <a:latin typeface="+mn-ea"/>
                <a:cs typeface="+mn-ea"/>
              </a:rPr>
              <a:t> </a:t>
            </a:r>
            <a:r>
              <a:rPr lang="en-US" altLang="zh-CN" sz="2800" dirty="0">
                <a:solidFill>
                  <a:schemeClr val="tx1"/>
                </a:solidFill>
                <a:effectLst/>
                <a:latin typeface="+mn-ea"/>
                <a:cs typeface="+mn-ea"/>
              </a:rPr>
              <a:t>4</a:t>
            </a:r>
            <a:r>
              <a:rPr lang="zh-CN" altLang="en-US" sz="2400" b="1" dirty="0">
                <a:solidFill>
                  <a:schemeClr val="tx1"/>
                </a:solidFill>
                <a:effectLst/>
                <a:latin typeface="+mn-ea"/>
                <a:cs typeface="+mn-ea"/>
              </a:rPr>
              <a:t>、</a:t>
            </a:r>
            <a:r>
              <a:rPr lang="zh-CN" sz="2800" dirty="0">
                <a:solidFill>
                  <a:schemeClr val="tx1"/>
                </a:solidFill>
                <a:effectLst/>
                <a:latin typeface="+mn-ea"/>
                <a:cs typeface="+mn-ea"/>
              </a:rPr>
              <a:t>河流和湖泊</a:t>
            </a:r>
            <a:endParaRPr lang="zh-CN" sz="2400" b="1" dirty="0">
              <a:solidFill>
                <a:srgbClr val="FF0000"/>
              </a:solidFill>
              <a:effectLst/>
              <a:latin typeface="+mn-ea"/>
              <a:ea typeface="楷体" panose="02010609060101010101"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542"/>
                                        </p:tgtEl>
                                        <p:attrNameLst>
                                          <p:attrName>style.visibility</p:attrName>
                                        </p:attrNameLst>
                                      </p:cBhvr>
                                      <p:to>
                                        <p:strVal val="visible"/>
                                      </p:to>
                                    </p:set>
                                    <p:animEffect transition="in" filter="slide(fromBottom)">
                                      <p:cBhvr>
                                        <p:cTn id="7" dur="500"/>
                                        <p:tgtEl>
                                          <p:spTgt spid="225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4875"/>
                                        </p:tgtEl>
                                        <p:attrNameLst>
                                          <p:attrName>style.visibility</p:attrName>
                                        </p:attrNameLst>
                                      </p:cBhvr>
                                      <p:to>
                                        <p:strVal val="visible"/>
                                      </p:to>
                                    </p:set>
                                    <p:animEffect transition="in" filter="blinds(horizontal)">
                                      <p:cBhvr>
                                        <p:cTn id="12" dur="500"/>
                                        <p:tgtEl>
                                          <p:spTgt spid="16487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4874"/>
                                        </p:tgtEl>
                                        <p:attrNameLst>
                                          <p:attrName>style.visibility</p:attrName>
                                        </p:attrNameLst>
                                      </p:cBhvr>
                                      <p:to>
                                        <p:strVal val="visible"/>
                                      </p:to>
                                    </p:set>
                                    <p:animEffect transition="in" filter="blinds(horizontal)">
                                      <p:cBhvr>
                                        <p:cTn id="17" dur="500"/>
                                        <p:tgtEl>
                                          <p:spTgt spid="16487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4873"/>
                                        </p:tgtEl>
                                        <p:attrNameLst>
                                          <p:attrName>style.visibility</p:attrName>
                                        </p:attrNameLst>
                                      </p:cBhvr>
                                      <p:to>
                                        <p:strVal val="visible"/>
                                      </p:to>
                                    </p:set>
                                    <p:animEffect transition="in" filter="blinds(horizontal)">
                                      <p:cBhvr>
                                        <p:cTn id="22" dur="500"/>
                                        <p:tgtEl>
                                          <p:spTgt spid="164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5" grpId="0" animBg="1"/>
      <p:bldP spid="164874" grpId="0"/>
      <p:bldP spid="164873" grpId="0"/>
      <p:bldP spid="225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北美河流02_副本_副本"/>
          <p:cNvPicPr>
            <a:picLocks noChangeAspect="1"/>
          </p:cNvPicPr>
          <p:nvPr/>
        </p:nvPicPr>
        <p:blipFill>
          <a:blip r:embed="rId2" cstate="print"/>
          <a:stretch>
            <a:fillRect/>
          </a:stretch>
        </p:blipFill>
        <p:spPr>
          <a:xfrm>
            <a:off x="1431925" y="1721485"/>
            <a:ext cx="7637780" cy="5029200"/>
          </a:xfrm>
          <a:prstGeom prst="rect">
            <a:avLst/>
          </a:prstGeom>
          <a:ln>
            <a:solidFill>
              <a:schemeClr val="accent1"/>
            </a:solidFill>
          </a:ln>
        </p:spPr>
      </p:pic>
      <p:sp>
        <p:nvSpPr>
          <p:cNvPr id="2"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75886" y="776944"/>
            <a:ext cx="307340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dirty="0">
                <a:solidFill>
                  <a:schemeClr val="tx1"/>
                </a:solidFill>
                <a:effectLst/>
                <a:latin typeface="+mn-ea"/>
                <a:cs typeface="+mn-ea"/>
              </a:rPr>
              <a:t> </a:t>
            </a:r>
            <a:r>
              <a:rPr lang="en-US" altLang="zh-CN" sz="3200" dirty="0">
                <a:solidFill>
                  <a:schemeClr val="tx1"/>
                </a:solidFill>
                <a:effectLst/>
                <a:latin typeface="+mn-ea"/>
                <a:cs typeface="+mn-ea"/>
              </a:rPr>
              <a:t>4</a:t>
            </a:r>
            <a:r>
              <a:rPr lang="zh-CN" altLang="en-US" sz="2800" b="1" dirty="0">
                <a:solidFill>
                  <a:schemeClr val="tx1"/>
                </a:solidFill>
                <a:effectLst/>
                <a:latin typeface="+mn-ea"/>
                <a:cs typeface="+mn-ea"/>
              </a:rPr>
              <a:t>、</a:t>
            </a:r>
            <a:r>
              <a:rPr lang="zh-CN" sz="3200" dirty="0">
                <a:solidFill>
                  <a:schemeClr val="tx1"/>
                </a:solidFill>
                <a:effectLst/>
                <a:latin typeface="+mn-ea"/>
                <a:cs typeface="+mn-ea"/>
              </a:rPr>
              <a:t>河流和湖泊</a:t>
            </a:r>
            <a:endParaRPr lang="zh-CN" sz="2800" b="1" dirty="0">
              <a:solidFill>
                <a:srgbClr val="FF0000"/>
              </a:solidFill>
              <a:effectLst/>
              <a:latin typeface="+mn-ea"/>
              <a:ea typeface="楷体" panose="02010609060101010101" charset="-122"/>
              <a:cs typeface="+mn-ea"/>
            </a:endParaRPr>
          </a:p>
        </p:txBody>
      </p:sp>
      <p:sp>
        <p:nvSpPr>
          <p:cNvPr id="19" name="圆角矩形 18"/>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5" name="图片 4" descr="timg (5)_副本"/>
          <p:cNvPicPr>
            <a:picLocks noChangeAspect="1"/>
          </p:cNvPicPr>
          <p:nvPr/>
        </p:nvPicPr>
        <p:blipFill>
          <a:blip r:embed="rId3" cstate="print"/>
          <a:stretch>
            <a:fillRect/>
          </a:stretch>
        </p:blipFill>
        <p:spPr>
          <a:xfrm>
            <a:off x="4167505" y="1068072"/>
            <a:ext cx="4902200" cy="2799080"/>
          </a:xfrm>
          <a:prstGeom prst="rect">
            <a:avLst/>
          </a:prstGeom>
          <a:ln>
            <a:solidFill>
              <a:schemeClr val="accent1"/>
            </a:solidFill>
          </a:ln>
        </p:spPr>
      </p:pic>
      <p:sp>
        <p:nvSpPr>
          <p:cNvPr id="9" name="矩形 114698"/>
          <p:cNvSpPr>
            <a:spLocks noChangeArrowheads="1"/>
          </p:cNvSpPr>
          <p:nvPr/>
        </p:nvSpPr>
        <p:spPr bwMode="auto">
          <a:xfrm>
            <a:off x="75885" y="1485101"/>
            <a:ext cx="3976570" cy="513371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nSpc>
                <a:spcPct val="105000"/>
              </a:lnSpc>
            </a:pPr>
            <a:r>
              <a:rPr lang="zh-CN" altLang="en-US" sz="2400" b="1" dirty="0">
                <a:solidFill>
                  <a:srgbClr val="FF0000"/>
                </a:solidFill>
                <a:latin typeface="宋体" pitchFamily="2" charset="-122"/>
              </a:rPr>
              <a:t>①密西西比河</a:t>
            </a:r>
            <a:r>
              <a:rPr lang="en-US" altLang="zh-CN" sz="2400" b="1" dirty="0">
                <a:solidFill>
                  <a:srgbClr val="FF0000"/>
                </a:solidFill>
                <a:latin typeface="宋体" pitchFamily="2" charset="-122"/>
              </a:rPr>
              <a:t>：</a:t>
            </a:r>
          </a:p>
          <a:p>
            <a:pPr>
              <a:lnSpc>
                <a:spcPct val="105000"/>
              </a:lnSpc>
            </a:pPr>
            <a:r>
              <a:rPr lang="en-US" altLang="zh-CN" sz="2400" b="1" dirty="0" err="1">
                <a:solidFill>
                  <a:schemeClr val="tx1"/>
                </a:solidFill>
                <a:latin typeface="宋体" pitchFamily="2" charset="-122"/>
              </a:rPr>
              <a:t>a</a:t>
            </a:r>
            <a:r>
              <a:rPr lang="en-US" altLang="zh-CN" sz="2400" b="1" dirty="0" err="1" smtClean="0">
                <a:solidFill>
                  <a:schemeClr val="tx1"/>
                </a:solidFill>
                <a:latin typeface="宋体" pitchFamily="2" charset="-122"/>
              </a:rPr>
              <a:t>.自</a:t>
            </a:r>
            <a:r>
              <a:rPr lang="zh-CN" altLang="en-US" sz="2400" b="1" dirty="0">
                <a:solidFill>
                  <a:schemeClr val="tx1"/>
                </a:solidFill>
                <a:latin typeface="宋体" pitchFamily="2" charset="-122"/>
              </a:rPr>
              <a:t>北向南注入墨西哥湾，世界第</a:t>
            </a:r>
            <a:r>
              <a:rPr lang="zh-CN" altLang="en-US" sz="2400" b="1" dirty="0">
                <a:solidFill>
                  <a:srgbClr val="FF0000"/>
                </a:solidFill>
                <a:latin typeface="宋体" pitchFamily="2" charset="-122"/>
              </a:rPr>
              <a:t>四</a:t>
            </a:r>
            <a:r>
              <a:rPr lang="zh-CN" altLang="en-US" sz="2400" b="1" dirty="0">
                <a:solidFill>
                  <a:schemeClr val="tx1"/>
                </a:solidFill>
                <a:latin typeface="宋体" pitchFamily="2" charset="-122"/>
              </a:rPr>
              <a:t>长河（</a:t>
            </a:r>
            <a:r>
              <a:rPr lang="en-US" altLang="zh-CN" sz="2400" b="1" dirty="0">
                <a:solidFill>
                  <a:schemeClr val="tx1"/>
                </a:solidFill>
                <a:latin typeface="宋体" pitchFamily="2" charset="-122"/>
              </a:rPr>
              <a:t>6200</a:t>
            </a:r>
            <a:r>
              <a:rPr lang="zh-CN" altLang="en-US" sz="2400" b="1" dirty="0">
                <a:solidFill>
                  <a:schemeClr val="tx1"/>
                </a:solidFill>
                <a:latin typeface="宋体" pitchFamily="2" charset="-122"/>
              </a:rPr>
              <a:t>多千米</a:t>
            </a:r>
            <a:r>
              <a:rPr lang="zh-CN" altLang="en-US" sz="2400" b="1" dirty="0" smtClean="0">
                <a:solidFill>
                  <a:schemeClr val="tx1"/>
                </a:solidFill>
                <a:latin typeface="宋体" pitchFamily="2" charset="-122"/>
              </a:rPr>
              <a:t>）</a:t>
            </a:r>
            <a:r>
              <a:rPr lang="zh-CN" altLang="zh-CN" sz="2400" b="1" kern="100" dirty="0" smtClean="0">
                <a:solidFill>
                  <a:schemeClr val="tx1"/>
                </a:solidFill>
                <a:cs typeface="+mn-ea"/>
                <a:sym typeface="+mn-lt"/>
              </a:rPr>
              <a:t>。</a:t>
            </a:r>
            <a:endParaRPr lang="en-US" altLang="zh-CN" sz="2400" b="1" dirty="0">
              <a:solidFill>
                <a:schemeClr val="tx1"/>
              </a:solidFill>
              <a:latin typeface="方正粗黑宋简体"/>
              <a:ea typeface="方正粗黑宋简体"/>
              <a:cs typeface="方正粗黑宋简体"/>
            </a:endParaRPr>
          </a:p>
          <a:p>
            <a:pPr>
              <a:lnSpc>
                <a:spcPct val="105000"/>
              </a:lnSpc>
            </a:pPr>
            <a:r>
              <a:rPr lang="en-US" altLang="zh-CN" sz="2400" b="1" dirty="0">
                <a:solidFill>
                  <a:schemeClr val="tx1"/>
                </a:solidFill>
                <a:latin typeface="宋体" pitchFamily="2" charset="-122"/>
              </a:rPr>
              <a:t>b.</a:t>
            </a:r>
            <a:r>
              <a:rPr lang="zh-CN" altLang="en-US" sz="2400" b="1" dirty="0">
                <a:solidFill>
                  <a:schemeClr val="tx1"/>
                </a:solidFill>
                <a:latin typeface="宋体" pitchFamily="2" charset="-122"/>
              </a:rPr>
              <a:t>沿岸地形平坦</a:t>
            </a:r>
            <a:r>
              <a:rPr lang="en-US" altLang="zh-CN" sz="2400" b="1" dirty="0">
                <a:solidFill>
                  <a:schemeClr val="tx1"/>
                </a:solidFill>
                <a:latin typeface="宋体" pitchFamily="2" charset="-122"/>
              </a:rPr>
              <a:t>,</a:t>
            </a:r>
            <a:r>
              <a:rPr lang="zh-CN" altLang="en-US" sz="2400" b="1" dirty="0">
                <a:solidFill>
                  <a:schemeClr val="tx1"/>
                </a:solidFill>
                <a:latin typeface="宋体" pitchFamily="2" charset="-122"/>
              </a:rPr>
              <a:t>支流众多</a:t>
            </a:r>
            <a:r>
              <a:rPr lang="en-US" altLang="zh-CN" sz="2400" b="1" dirty="0">
                <a:solidFill>
                  <a:schemeClr val="tx1"/>
                </a:solidFill>
                <a:latin typeface="宋体" pitchFamily="2" charset="-122"/>
              </a:rPr>
              <a:t>,</a:t>
            </a:r>
            <a:r>
              <a:rPr lang="zh-CN" altLang="en-US" sz="2400" b="1" dirty="0">
                <a:solidFill>
                  <a:schemeClr val="tx1"/>
                </a:solidFill>
                <a:latin typeface="宋体" pitchFamily="2" charset="-122"/>
              </a:rPr>
              <a:t>呈</a:t>
            </a:r>
            <a:r>
              <a:rPr lang="zh-CN" altLang="en-US" sz="2400" b="1" dirty="0">
                <a:solidFill>
                  <a:srgbClr val="FF0000"/>
                </a:solidFill>
                <a:latin typeface="宋体" pitchFamily="2" charset="-122"/>
              </a:rPr>
              <a:t>树枝状</a:t>
            </a:r>
            <a:r>
              <a:rPr lang="zh-CN" altLang="en-US" sz="2400" b="1" dirty="0" smtClean="0">
                <a:solidFill>
                  <a:schemeClr val="tx1"/>
                </a:solidFill>
                <a:latin typeface="宋体" pitchFamily="2" charset="-122"/>
              </a:rPr>
              <a:t>；</a:t>
            </a:r>
            <a:endParaRPr lang="en-US" altLang="zh-CN" sz="2400" b="1" dirty="0">
              <a:solidFill>
                <a:schemeClr val="tx1"/>
              </a:solidFill>
              <a:latin typeface="宋体" pitchFamily="2" charset="-122"/>
            </a:endParaRPr>
          </a:p>
          <a:p>
            <a:pPr>
              <a:lnSpc>
                <a:spcPct val="105000"/>
              </a:lnSpc>
            </a:pPr>
            <a:r>
              <a:rPr lang="en-US" altLang="zh-CN" sz="2400" b="1" dirty="0">
                <a:solidFill>
                  <a:schemeClr val="tx1"/>
                </a:solidFill>
                <a:latin typeface="宋体" pitchFamily="2" charset="-122"/>
              </a:rPr>
              <a:t>c.</a:t>
            </a:r>
            <a:r>
              <a:rPr lang="zh-CN" altLang="en-US" sz="2400" b="1" dirty="0">
                <a:solidFill>
                  <a:schemeClr val="tx1"/>
                </a:solidFill>
                <a:latin typeface="宋体" pitchFamily="2" charset="-122"/>
              </a:rPr>
              <a:t>重要</a:t>
            </a:r>
            <a:r>
              <a:rPr lang="zh-CN" altLang="en-US" sz="2400" b="1" dirty="0">
                <a:solidFill>
                  <a:srgbClr val="FF0000"/>
                </a:solidFill>
                <a:latin typeface="宋体" pitchFamily="2" charset="-122"/>
              </a:rPr>
              <a:t>内河航道和灌溉水源</a:t>
            </a:r>
            <a:r>
              <a:rPr lang="zh-CN" altLang="en-US" sz="2400" b="1" dirty="0">
                <a:solidFill>
                  <a:schemeClr val="tx1"/>
                </a:solidFill>
                <a:latin typeface="宋体" pitchFamily="2" charset="-122"/>
              </a:rPr>
              <a:t>；</a:t>
            </a:r>
            <a:endParaRPr lang="en-US" altLang="zh-CN" sz="2400" b="1" dirty="0">
              <a:solidFill>
                <a:schemeClr val="tx1"/>
              </a:solidFill>
              <a:latin typeface="宋体" pitchFamily="2" charset="-122"/>
            </a:endParaRPr>
          </a:p>
          <a:p>
            <a:pPr>
              <a:lnSpc>
                <a:spcPct val="105000"/>
              </a:lnSpc>
            </a:pPr>
            <a:r>
              <a:rPr lang="en-US" altLang="zh-CN" sz="2400" b="1" dirty="0">
                <a:solidFill>
                  <a:schemeClr val="tx1"/>
                </a:solidFill>
                <a:latin typeface="宋体" pitchFamily="2" charset="-122"/>
              </a:rPr>
              <a:t>(</a:t>
            </a:r>
            <a:r>
              <a:rPr lang="zh-CN" altLang="en-US" sz="2400" b="1" dirty="0">
                <a:solidFill>
                  <a:schemeClr val="tx1"/>
                </a:solidFill>
                <a:latin typeface="宋体" pitchFamily="2" charset="-122"/>
              </a:rPr>
              <a:t>与五大湖相通，联成一个庞大的内河航运系统，航运便利</a:t>
            </a:r>
            <a:r>
              <a:rPr lang="en-US" altLang="zh-CN" sz="2400" b="1" dirty="0" smtClean="0">
                <a:solidFill>
                  <a:schemeClr val="tx1"/>
                </a:solidFill>
                <a:latin typeface="宋体" pitchFamily="2" charset="-122"/>
              </a:rPr>
              <a:t>)</a:t>
            </a:r>
            <a:endParaRPr lang="en-US" altLang="zh-CN" sz="2400" b="1" dirty="0">
              <a:solidFill>
                <a:schemeClr val="tx1"/>
              </a:solidFill>
              <a:latin typeface="宋体" pitchFamily="2" charset="-122"/>
            </a:endParaRPr>
          </a:p>
          <a:p>
            <a:pPr>
              <a:lnSpc>
                <a:spcPct val="105000"/>
              </a:lnSpc>
            </a:pPr>
            <a:r>
              <a:rPr lang="en-US" altLang="zh-CN" sz="2400" b="1" dirty="0">
                <a:solidFill>
                  <a:schemeClr val="tx1"/>
                </a:solidFill>
                <a:latin typeface="宋体" pitchFamily="2" charset="-122"/>
              </a:rPr>
              <a:t>d.</a:t>
            </a:r>
            <a:r>
              <a:rPr lang="zh-CN" altLang="en-US" sz="2400" b="1" dirty="0">
                <a:solidFill>
                  <a:schemeClr val="tx1"/>
                </a:solidFill>
                <a:latin typeface="宋体" pitchFamily="2" charset="-122"/>
              </a:rPr>
              <a:t>支流</a:t>
            </a:r>
            <a:r>
              <a:rPr lang="zh-CN" altLang="en-US" sz="2400" b="1" dirty="0">
                <a:solidFill>
                  <a:srgbClr val="FF0000"/>
                </a:solidFill>
                <a:latin typeface="宋体" pitchFamily="2" charset="-122"/>
              </a:rPr>
              <a:t>水力丰富</a:t>
            </a:r>
            <a:endParaRPr lang="en-US" altLang="zh-CN" sz="2400" b="1" dirty="0">
              <a:solidFill>
                <a:srgbClr val="FF0000"/>
              </a:solidFill>
              <a:latin typeface="宋体" pitchFamily="2" charset="-122"/>
            </a:endParaRPr>
          </a:p>
          <a:p>
            <a:pPr>
              <a:lnSpc>
                <a:spcPct val="105000"/>
              </a:lnSpc>
            </a:pPr>
            <a:r>
              <a:rPr lang="zh-CN" altLang="en-US" sz="2400" b="1" dirty="0">
                <a:solidFill>
                  <a:schemeClr val="tx1"/>
                </a:solidFill>
                <a:latin typeface="宋体" pitchFamily="2" charset="-122"/>
              </a:rPr>
              <a:t>（二级支流田纳西河是美国最大的电力供应基地</a:t>
            </a:r>
            <a:r>
              <a:rPr lang="zh-CN" altLang="en-US" sz="2400" b="1" dirty="0" smtClean="0">
                <a:solidFill>
                  <a:schemeClr val="tx1"/>
                </a:solidFill>
                <a:latin typeface="宋体" pitchFamily="2" charset="-122"/>
              </a:rPr>
              <a:t>）</a:t>
            </a:r>
            <a:endParaRPr lang="en-US" altLang="zh-CN" sz="2400" b="1" dirty="0">
              <a:solidFill>
                <a:schemeClr val="tx1"/>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2" descr="北美位置"/>
          <p:cNvPicPr>
            <a:picLocks noChangeAspect="1"/>
          </p:cNvPicPr>
          <p:nvPr/>
        </p:nvPicPr>
        <p:blipFill>
          <a:blip r:embed="rId3" cstate="print"/>
          <a:srcRect l="5049" t="2595" r="5259" b="9807"/>
          <a:stretch>
            <a:fillRect/>
          </a:stretch>
        </p:blipFill>
        <p:spPr>
          <a:xfrm>
            <a:off x="4083050" y="1139192"/>
            <a:ext cx="4955540" cy="5548631"/>
          </a:xfrm>
          <a:prstGeom prst="rect">
            <a:avLst/>
          </a:prstGeom>
          <a:noFill/>
          <a:ln w="9525">
            <a:solidFill>
              <a:schemeClr val="tx1">
                <a:lumMod val="95000"/>
                <a:lumOff val="5000"/>
              </a:schemeClr>
            </a:solidFill>
          </a:ln>
        </p:spPr>
      </p:pic>
      <p:sp>
        <p:nvSpPr>
          <p:cNvPr id="2"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80004" y="979483"/>
            <a:ext cx="3133725" cy="63402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1</a:t>
            </a:r>
            <a:r>
              <a:rPr lang="zh-CN" altLang="en-US" sz="2800">
                <a:solidFill>
                  <a:schemeClr val="tx1"/>
                </a:solidFill>
                <a:effectLst>
                  <a:outerShdw blurRad="38100" dist="19050" dir="2700000" algn="tl" rotWithShape="0">
                    <a:schemeClr val="dk1">
                      <a:alpha val="40000"/>
                    </a:schemeClr>
                  </a:outerShdw>
                </a:effectLst>
                <a:latin typeface="+mn-ea"/>
                <a:cs typeface="+mn-ea"/>
              </a:rPr>
              <a:t>、</a:t>
            </a:r>
            <a:r>
              <a:rPr lang="zh-CN" altLang="en-US" sz="3200">
                <a:solidFill>
                  <a:schemeClr val="tx1"/>
                </a:solidFill>
                <a:effectLst>
                  <a:outerShdw blurRad="38100" dist="19050" dir="2700000" algn="tl" rotWithShape="0">
                    <a:schemeClr val="dk1">
                      <a:alpha val="40000"/>
                    </a:schemeClr>
                  </a:outerShdw>
                </a:effectLst>
                <a:latin typeface="+mn-ea"/>
                <a:cs typeface="+mn-ea"/>
              </a:rPr>
              <a:t>经纬度位置</a:t>
            </a:r>
            <a:r>
              <a:rPr lang="zh-CN" altLang="en-US" sz="3200">
                <a:solidFill>
                  <a:schemeClr val="tx1"/>
                </a:solidFill>
                <a:effectLst/>
                <a:latin typeface="+mn-ea"/>
                <a:cs typeface="楷体" panose="02010609060101010101" charset="-122"/>
              </a:rPr>
              <a:t>：</a:t>
            </a:r>
          </a:p>
        </p:txBody>
      </p:sp>
      <p:sp>
        <p:nvSpPr>
          <p:cNvPr id="9" name="左大括号 8"/>
          <p:cNvSpPr/>
          <p:nvPr/>
        </p:nvSpPr>
        <p:spPr>
          <a:xfrm>
            <a:off x="288290" y="1944016"/>
            <a:ext cx="76200" cy="796925"/>
          </a:xfrm>
          <a:prstGeom prst="leftBrac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432003" y="1764017"/>
            <a:ext cx="4118610"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zh-CN" altLang="en-US" sz="2800" b="1">
                <a:solidFill>
                  <a:srgbClr val="FF0000"/>
                </a:solidFill>
                <a:effectLst/>
                <a:latin typeface="楷体" panose="02010609060101010101" charset="-122"/>
                <a:ea typeface="楷体" panose="02010609060101010101" charset="-122"/>
                <a:cs typeface="楷体" panose="02010609060101010101" charset="-122"/>
                <a:sym typeface="+mn-ea"/>
              </a:rPr>
              <a:t>纬度</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sz="2400" b="1">
                <a:solidFill>
                  <a:srgbClr val="FF0000"/>
                </a:solidFill>
                <a:effectLst/>
                <a:latin typeface="楷体" panose="02010609060101010101" charset="-122"/>
                <a:ea typeface="楷体" panose="02010609060101010101" charset="-122"/>
                <a:cs typeface="楷体" panose="02010609060101010101" charset="-122"/>
                <a:sym typeface="+mn-ea"/>
              </a:rPr>
              <a:t>30</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sz="2400" b="1">
                <a:solidFill>
                  <a:srgbClr val="FF0000"/>
                </a:solidFill>
                <a:effectLst/>
                <a:latin typeface="楷体" panose="02010609060101010101" charset="-122"/>
                <a:ea typeface="楷体" panose="02010609060101010101" charset="-122"/>
                <a:cs typeface="楷体" panose="02010609060101010101" charset="-122"/>
                <a:sym typeface="+mn-ea"/>
              </a:rPr>
              <a:t>80</a:t>
            </a:r>
            <a:r>
              <a:rPr lang="zh-CN" altLang="en-US" sz="2400" b="1">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b="1">
                <a:solidFill>
                  <a:srgbClr val="FF0000"/>
                </a:solidFill>
                <a:effectLst/>
                <a:latin typeface="楷体" panose="02010609060101010101" charset="-122"/>
                <a:ea typeface="楷体" panose="02010609060101010101" charset="-122"/>
                <a:cs typeface="楷体" panose="02010609060101010101" charset="-122"/>
                <a:sym typeface="+mn-ea"/>
              </a:rPr>
              <a:t>N</a:t>
            </a:r>
            <a:r>
              <a:rPr lang="zh-CN" altLang="en-US" sz="2400" b="1">
                <a:solidFill>
                  <a:srgbClr val="0221DE"/>
                </a:solidFill>
                <a:effectLst/>
                <a:latin typeface="楷体" panose="02010609060101010101" charset="-122"/>
                <a:ea typeface="楷体" panose="02010609060101010101" charset="-122"/>
                <a:cs typeface="楷体" panose="02010609060101010101" charset="-122"/>
                <a:sym typeface="+mn-ea"/>
              </a:rPr>
              <a:t>（北温带）</a:t>
            </a:r>
            <a:endParaRPr lang="en-US" altLang="zh-CN" sz="2400">
              <a:solidFill>
                <a:srgbClr val="FF0000"/>
              </a:solidFill>
              <a:effectLst/>
              <a:latin typeface="楷体" panose="02010609060101010101" charset="-122"/>
              <a:ea typeface="楷体" panose="02010609060101010101" charset="-122"/>
              <a:cs typeface="楷体" panose="02010609060101010101" charset="-122"/>
            </a:endParaRPr>
          </a:p>
        </p:txBody>
      </p:sp>
      <p:sp>
        <p:nvSpPr>
          <p:cNvPr id="11" name="文本框 10"/>
          <p:cNvSpPr txBox="1"/>
          <p:nvPr/>
        </p:nvSpPr>
        <p:spPr>
          <a:xfrm>
            <a:off x="432004" y="2376022"/>
            <a:ext cx="4119245"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zh-CN" altLang="en-US" sz="2800" dirty="0">
                <a:effectLst/>
                <a:latin typeface="楷体" panose="02010609060101010101" charset="-122"/>
                <a:ea typeface="楷体" panose="02010609060101010101" charset="-122"/>
                <a:cs typeface="楷体" panose="02010609060101010101" charset="-122"/>
                <a:sym typeface="+mn-ea"/>
              </a:rPr>
              <a:t>经度</a:t>
            </a:r>
            <a:r>
              <a:rPr lang="zh-CN" altLang="en-US" sz="2800" dirty="0" smtClean="0">
                <a:effectLst/>
                <a:latin typeface="楷体" panose="02010609060101010101" charset="-122"/>
                <a:ea typeface="楷体" panose="02010609060101010101" charset="-122"/>
                <a:cs typeface="楷体" panose="02010609060101010101" charset="-122"/>
                <a:sym typeface="+mn-ea"/>
              </a:rPr>
              <a:t>：</a:t>
            </a:r>
            <a:r>
              <a:rPr lang="en-US" altLang="zh-CN" sz="2400" dirty="0" smtClean="0">
                <a:solidFill>
                  <a:srgbClr val="FF0000"/>
                </a:solidFill>
                <a:latin typeface="楷体" panose="02010609060101010101" charset="-122"/>
                <a:ea typeface="楷体" panose="02010609060101010101" charset="-122"/>
                <a:cs typeface="楷体" panose="02010609060101010101" charset="-122"/>
                <a:sym typeface="+mn-ea"/>
              </a:rPr>
              <a:t>18</a:t>
            </a:r>
            <a:r>
              <a:rPr lang="en-US" sz="2400" dirty="0" smtClean="0">
                <a:solidFill>
                  <a:srgbClr val="FF0000"/>
                </a:solidFill>
                <a:effectLst/>
                <a:latin typeface="楷体" panose="02010609060101010101" charset="-122"/>
                <a:ea typeface="楷体" panose="02010609060101010101" charset="-122"/>
                <a:cs typeface="楷体" panose="02010609060101010101" charset="-122"/>
                <a:sym typeface="+mn-ea"/>
              </a:rPr>
              <a:t>0</a:t>
            </a:r>
            <a:r>
              <a:rPr lang="zh-CN" altLang="en-US" sz="2400" dirty="0" smtClean="0">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dirty="0">
                <a:solidFill>
                  <a:srgbClr val="FF0000"/>
                </a:solidFill>
                <a:effectLst/>
                <a:latin typeface="楷体" panose="02010609060101010101" charset="-122"/>
                <a:ea typeface="楷体" panose="02010609060101010101" charset="-122"/>
                <a:cs typeface="楷体" panose="02010609060101010101" charset="-122"/>
                <a:sym typeface="+mn-ea"/>
              </a:rPr>
              <a:t>W -- </a:t>
            </a:r>
            <a:r>
              <a:rPr lang="en-US" altLang="zh-CN" sz="2400" dirty="0" smtClean="0">
                <a:solidFill>
                  <a:srgbClr val="FF0000"/>
                </a:solidFill>
                <a:latin typeface="楷体" panose="02010609060101010101" charset="-122"/>
                <a:ea typeface="楷体" panose="02010609060101010101" charset="-122"/>
                <a:cs typeface="楷体" panose="02010609060101010101" charset="-122"/>
                <a:sym typeface="+mn-ea"/>
              </a:rPr>
              <a:t>2</a:t>
            </a:r>
            <a:r>
              <a:rPr lang="en-US" altLang="zh-CN" sz="2400" dirty="0" smtClean="0">
                <a:solidFill>
                  <a:srgbClr val="FF0000"/>
                </a:solidFill>
                <a:effectLst/>
                <a:latin typeface="楷体" panose="02010609060101010101" charset="-122"/>
                <a:ea typeface="楷体" panose="02010609060101010101" charset="-122"/>
                <a:cs typeface="楷体" panose="02010609060101010101" charset="-122"/>
                <a:sym typeface="+mn-ea"/>
              </a:rPr>
              <a:t>0</a:t>
            </a:r>
            <a:r>
              <a:rPr lang="zh-CN" altLang="en-US" sz="2400" dirty="0">
                <a:solidFill>
                  <a:srgbClr val="FF0000"/>
                </a:solidFill>
                <a:effectLst/>
                <a:latin typeface="楷体" panose="02010609060101010101" charset="-122"/>
                <a:ea typeface="楷体" panose="02010609060101010101" charset="-122"/>
                <a:cs typeface="楷体" panose="02010609060101010101" charset="-122"/>
                <a:sym typeface="+mn-ea"/>
              </a:rPr>
              <a:t>°</a:t>
            </a:r>
            <a:r>
              <a:rPr lang="en-US" altLang="zh-CN" sz="2400" dirty="0">
                <a:solidFill>
                  <a:srgbClr val="FF0000"/>
                </a:solidFill>
                <a:effectLst/>
                <a:latin typeface="楷体" panose="02010609060101010101" charset="-122"/>
                <a:ea typeface="楷体" panose="02010609060101010101" charset="-122"/>
                <a:cs typeface="楷体" panose="02010609060101010101" charset="-122"/>
                <a:sym typeface="+mn-ea"/>
              </a:rPr>
              <a:t>W</a:t>
            </a:r>
          </a:p>
        </p:txBody>
      </p:sp>
      <p:sp>
        <p:nvSpPr>
          <p:cNvPr id="12" name="圆角矩形 11"/>
          <p:cNvSpPr/>
          <p:nvPr/>
        </p:nvSpPr>
        <p:spPr>
          <a:xfrm>
            <a:off x="5843911" y="72003"/>
            <a:ext cx="309562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888430" y="135893"/>
            <a:ext cx="3005951"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位置和范围</a:t>
            </a:r>
          </a:p>
        </p:txBody>
      </p:sp>
      <p:sp>
        <p:nvSpPr>
          <p:cNvPr id="13" name="文本框 12"/>
          <p:cNvSpPr txBox="1"/>
          <p:nvPr/>
        </p:nvSpPr>
        <p:spPr>
          <a:xfrm>
            <a:off x="180001" y="3168023"/>
            <a:ext cx="3839210" cy="63402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b="1" dirty="0">
                <a:solidFill>
                  <a:schemeClr val="tx1"/>
                </a:solidFill>
                <a:effectLst>
                  <a:outerShdw blurRad="38100" dist="19050" dir="2700000" algn="tl" rotWithShape="0">
                    <a:schemeClr val="dk1">
                      <a:alpha val="40000"/>
                    </a:schemeClr>
                  </a:outerShdw>
                </a:effectLst>
                <a:latin typeface="+mn-ea"/>
                <a:cs typeface="+mn-ea"/>
              </a:rPr>
              <a:t> </a:t>
            </a:r>
            <a:r>
              <a:rPr lang="en-US" altLang="zh-CN" sz="3200" dirty="0">
                <a:solidFill>
                  <a:schemeClr val="tx1"/>
                </a:solidFill>
                <a:effectLst>
                  <a:outerShdw blurRad="38100" dist="19050" dir="2700000" algn="tl" rotWithShape="0">
                    <a:schemeClr val="dk1">
                      <a:alpha val="40000"/>
                    </a:schemeClr>
                  </a:outerShdw>
                </a:effectLst>
                <a:latin typeface="+mn-ea"/>
                <a:cs typeface="+mn-ea"/>
              </a:rPr>
              <a:t>2</a:t>
            </a:r>
            <a:r>
              <a:rPr lang="zh-CN" altLang="en-US" sz="2400" b="1" dirty="0">
                <a:solidFill>
                  <a:schemeClr val="tx1"/>
                </a:solidFill>
                <a:effectLst>
                  <a:outerShdw blurRad="38100" dist="19050" dir="2700000" algn="tl" rotWithShape="0">
                    <a:schemeClr val="dk1">
                      <a:alpha val="40000"/>
                    </a:schemeClr>
                  </a:outerShdw>
                </a:effectLst>
                <a:latin typeface="+mn-ea"/>
                <a:cs typeface="+mn-ea"/>
              </a:rPr>
              <a:t>、</a:t>
            </a:r>
            <a:r>
              <a:rPr lang="zh-CN" altLang="en-US" sz="3200" dirty="0">
                <a:effectLst>
                  <a:outerShdw blurRad="38100" dist="19050" dir="2700000" algn="tl" rotWithShape="0">
                    <a:schemeClr val="dk1">
                      <a:alpha val="40000"/>
                    </a:schemeClr>
                  </a:outerShdw>
                </a:effectLst>
                <a:latin typeface="+mn-ea"/>
                <a:cs typeface="+mn-ea"/>
                <a:sym typeface="+mn-ea"/>
              </a:rPr>
              <a:t>海陆</a:t>
            </a:r>
            <a:r>
              <a:rPr lang="zh-CN" altLang="en-US" sz="2000" b="1" dirty="0" smtClean="0">
                <a:effectLst>
                  <a:outerShdw blurRad="38100" dist="19050" dir="2700000" algn="tl" rotWithShape="0">
                    <a:schemeClr val="dk1">
                      <a:alpha val="40000"/>
                    </a:schemeClr>
                  </a:outerShdw>
                </a:effectLst>
                <a:latin typeface="+mn-ea"/>
                <a:cs typeface="+mn-ea"/>
                <a:sym typeface="+mn-ea"/>
              </a:rPr>
              <a:t>、</a:t>
            </a:r>
            <a:r>
              <a:rPr lang="zh-CN" altLang="en-US" sz="3200" dirty="0" smtClean="0">
                <a:effectLst>
                  <a:outerShdw blurRad="38100" dist="19050" dir="2700000" algn="tl" rotWithShape="0">
                    <a:schemeClr val="dk1">
                      <a:alpha val="40000"/>
                    </a:schemeClr>
                  </a:outerShdw>
                </a:effectLst>
                <a:latin typeface="+mn-ea"/>
                <a:cs typeface="+mn-ea"/>
                <a:sym typeface="+mn-ea"/>
              </a:rPr>
              <a:t>相对</a:t>
            </a:r>
            <a:r>
              <a:rPr lang="zh-CN" altLang="en-US" sz="2000" b="1" dirty="0" smtClean="0">
                <a:effectLst>
                  <a:outerShdw blurRad="38100" dist="19050" dir="2700000" algn="tl" rotWithShape="0">
                    <a:schemeClr val="dk1">
                      <a:alpha val="40000"/>
                    </a:schemeClr>
                  </a:outerShdw>
                </a:effectLst>
                <a:latin typeface="+mn-ea"/>
                <a:cs typeface="+mn-ea"/>
                <a:sym typeface="+mn-ea"/>
              </a:rPr>
              <a:t>、</a:t>
            </a:r>
            <a:r>
              <a:rPr lang="zh-CN" altLang="en-US" sz="3200" dirty="0">
                <a:effectLst>
                  <a:outerShdw blurRad="38100" dist="19050" dir="2700000" algn="tl" rotWithShape="0">
                    <a:schemeClr val="dk1">
                      <a:alpha val="40000"/>
                    </a:schemeClr>
                  </a:outerShdw>
                </a:effectLst>
                <a:latin typeface="+mn-ea"/>
                <a:cs typeface="+mn-ea"/>
                <a:sym typeface="+mn-ea"/>
              </a:rPr>
              <a:t>板块</a:t>
            </a:r>
            <a:r>
              <a:rPr lang="zh-CN" altLang="en-US" sz="2800" dirty="0">
                <a:effectLst/>
                <a:latin typeface="+mn-ea"/>
                <a:cs typeface="+mn-ea"/>
              </a:rPr>
              <a:t>：</a:t>
            </a:r>
            <a:endParaRPr lang="zh-CN" altLang="en-US" sz="2800" dirty="0">
              <a:solidFill>
                <a:srgbClr val="FF0000"/>
              </a:solidFill>
              <a:effectLst/>
              <a:latin typeface="+mn-ea"/>
              <a:cs typeface="+mn-ea"/>
            </a:endParaRPr>
          </a:p>
        </p:txBody>
      </p:sp>
      <p:sp>
        <p:nvSpPr>
          <p:cNvPr id="14" name="文本框 13"/>
          <p:cNvSpPr txBox="1"/>
          <p:nvPr/>
        </p:nvSpPr>
        <p:spPr>
          <a:xfrm>
            <a:off x="179709" y="3888031"/>
            <a:ext cx="4322445" cy="1988237"/>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en-US" altLang="zh-CN" sz="2800" b="1">
                <a:solidFill>
                  <a:srgbClr val="FF0000"/>
                </a:solidFill>
                <a:latin typeface="楷体" panose="02010609060101010101" charset="-122"/>
                <a:ea typeface="楷体" panose="02010609060101010101" charset="-122"/>
                <a:cs typeface="楷体" panose="02010609060101010101" charset="-122"/>
              </a:rPr>
              <a:t>  </a:t>
            </a:r>
            <a:r>
              <a:rPr lang="zh-CN" sz="2800" b="1">
                <a:solidFill>
                  <a:srgbClr val="FF0000"/>
                </a:solidFill>
                <a:latin typeface="楷体" panose="02010609060101010101" charset="-122"/>
                <a:ea typeface="楷体" panose="02010609060101010101" charset="-122"/>
                <a:cs typeface="楷体" panose="02010609060101010101" charset="-122"/>
              </a:rPr>
              <a:t>美洲北部</a:t>
            </a:r>
            <a:r>
              <a:rPr lang="zh-CN" sz="2800">
                <a:solidFill>
                  <a:schemeClr val="tx1"/>
                </a:solidFill>
                <a:latin typeface="楷体" panose="02010609060101010101" charset="-122"/>
                <a:ea typeface="楷体" panose="02010609060101010101" charset="-122"/>
                <a:cs typeface="楷体" panose="02010609060101010101" charset="-122"/>
              </a:rPr>
              <a:t>。东临大西洋，西临太平洋，北临北冰洋，南临墨西哥湾</a:t>
            </a:r>
            <a:r>
              <a:rPr lang="zh-CN" sz="1600" b="1">
                <a:solidFill>
                  <a:schemeClr val="tx1"/>
                </a:solidFill>
                <a:latin typeface="楷体" panose="02010609060101010101" charset="-122"/>
                <a:ea typeface="楷体" panose="02010609060101010101" charset="-122"/>
                <a:cs typeface="楷体" panose="02010609060101010101" charset="-122"/>
              </a:rPr>
              <a:t>。</a:t>
            </a:r>
            <a:r>
              <a:rPr lang="zh-CN" sz="2800">
                <a:solidFill>
                  <a:schemeClr val="tx1"/>
                </a:solidFill>
                <a:latin typeface="楷体" panose="02010609060101010101" charset="-122"/>
                <a:ea typeface="楷体" panose="02010609060101010101" charset="-122"/>
                <a:cs typeface="楷体" panose="02010609060101010101" charset="-122"/>
              </a:rPr>
              <a:t>西部为</a:t>
            </a:r>
            <a:r>
              <a:rPr lang="zh-CN" sz="2800" b="1">
                <a:solidFill>
                  <a:srgbClr val="FF0000"/>
                </a:solidFill>
                <a:latin typeface="楷体" panose="02010609060101010101" charset="-122"/>
                <a:ea typeface="楷体" panose="02010609060101010101" charset="-122"/>
                <a:cs typeface="楷体" panose="02010609060101010101" charset="-122"/>
              </a:rPr>
              <a:t>美洲板块和太平洋板块</a:t>
            </a:r>
            <a:r>
              <a:rPr lang="zh-CN" sz="2800">
                <a:solidFill>
                  <a:schemeClr val="tx1"/>
                </a:solidFill>
                <a:latin typeface="楷体" panose="02010609060101010101" charset="-122"/>
                <a:ea typeface="楷体" panose="02010609060101010101" charset="-122"/>
                <a:cs typeface="楷体" panose="02010609060101010101" charset="-122"/>
              </a:rPr>
              <a:t>交界处。</a:t>
            </a:r>
          </a:p>
        </p:txBody>
      </p:sp>
      <p:sp>
        <p:nvSpPr>
          <p:cNvPr id="5" name="文本框 4"/>
          <p:cNvSpPr txBox="1"/>
          <p:nvPr/>
        </p:nvSpPr>
        <p:spPr>
          <a:xfrm>
            <a:off x="180003" y="6048044"/>
            <a:ext cx="1910715" cy="634020"/>
          </a:xfrm>
          <a:prstGeom prst="rect">
            <a:avLst/>
          </a:prstGeom>
          <a:gradFill>
            <a:gsLst>
              <a:gs pos="100000">
                <a:srgbClr val="FBFB11"/>
              </a:gs>
              <a:gs pos="100000">
                <a:srgbClr val="838309"/>
              </a:gs>
            </a:gsLst>
            <a:lin ang="5400000" scaled="0"/>
          </a:gradFill>
          <a:ln>
            <a:solidFill>
              <a:schemeClr val="tx1"/>
            </a:solidFill>
          </a:ln>
          <a:effectLst>
            <a:outerShdw blurRad="63500" algn="ctr" rotWithShape="0">
              <a:prstClr val="black">
                <a:alpha val="40000"/>
              </a:prstClr>
            </a:outerShdw>
          </a:effectLst>
        </p:spPr>
        <p:txBody>
          <a:bodyPr wrap="square" rtlCol="0">
            <a:spAutoFit/>
          </a:bodyPr>
          <a:lstStyle/>
          <a:p>
            <a:pPr algn="l">
              <a:lnSpc>
                <a:spcPct val="110000"/>
              </a:lnSpc>
            </a:pPr>
            <a:r>
              <a:rPr lang="en-US" altLang="zh-CN" sz="1000" b="1">
                <a:solidFill>
                  <a:schemeClr val="tx1"/>
                </a:solidFill>
                <a:effectLst>
                  <a:outerShdw blurRad="38100" dist="19050" dir="2700000" algn="tl" rotWithShape="0">
                    <a:schemeClr val="dk1">
                      <a:alpha val="40000"/>
                    </a:schemeClr>
                  </a:outerShdw>
                </a:effectLst>
                <a:latin typeface="+mn-ea"/>
                <a:cs typeface="+mn-ea"/>
              </a:rPr>
              <a:t> </a:t>
            </a:r>
            <a:r>
              <a:rPr lang="en-US" altLang="zh-CN" sz="3200">
                <a:solidFill>
                  <a:schemeClr val="tx1"/>
                </a:solidFill>
                <a:effectLst>
                  <a:outerShdw blurRad="38100" dist="19050" dir="2700000" algn="tl" rotWithShape="0">
                    <a:schemeClr val="dk1">
                      <a:alpha val="40000"/>
                    </a:schemeClr>
                  </a:outerShdw>
                </a:effectLst>
                <a:latin typeface="+mn-ea"/>
                <a:cs typeface="+mn-ea"/>
              </a:rPr>
              <a:t>3</a:t>
            </a:r>
            <a:r>
              <a:rPr lang="zh-CN" altLang="en-US" sz="2800">
                <a:solidFill>
                  <a:schemeClr val="tx1"/>
                </a:solidFill>
                <a:effectLst>
                  <a:outerShdw blurRad="38100" dist="19050" dir="2700000" algn="tl" rotWithShape="0">
                    <a:schemeClr val="dk1">
                      <a:alpha val="40000"/>
                    </a:schemeClr>
                  </a:outerShdw>
                </a:effectLst>
                <a:latin typeface="+mn-ea"/>
                <a:cs typeface="+mn-ea"/>
              </a:rPr>
              <a:t>、</a:t>
            </a:r>
            <a:r>
              <a:rPr lang="zh-CN" altLang="en-US" sz="3200">
                <a:solidFill>
                  <a:schemeClr val="tx1"/>
                </a:solidFill>
                <a:effectLst>
                  <a:outerShdw blurRad="38100" dist="19050" dir="2700000" algn="tl" rotWithShape="0">
                    <a:schemeClr val="dk1">
                      <a:alpha val="40000"/>
                    </a:schemeClr>
                  </a:outerShdw>
                </a:effectLst>
                <a:latin typeface="+mn-ea"/>
                <a:cs typeface="+mn-ea"/>
              </a:rPr>
              <a:t>范围</a:t>
            </a:r>
            <a:r>
              <a:rPr lang="zh-CN" altLang="en-US" sz="3200">
                <a:effectLst/>
                <a:latin typeface="+mn-ea"/>
                <a:cs typeface="+mn-ea"/>
              </a:rPr>
              <a:t>：</a:t>
            </a:r>
            <a:endParaRPr lang="zh-CN" altLang="en-US" sz="3200">
              <a:solidFill>
                <a:srgbClr val="FF0000"/>
              </a:solidFill>
              <a:effectLst/>
              <a:latin typeface="+mn-ea"/>
              <a:cs typeface="+mn-ea"/>
            </a:endParaRPr>
          </a:p>
        </p:txBody>
      </p:sp>
      <p:sp>
        <p:nvSpPr>
          <p:cNvPr id="6" name="文本框 5"/>
          <p:cNvSpPr txBox="1"/>
          <p:nvPr/>
        </p:nvSpPr>
        <p:spPr>
          <a:xfrm>
            <a:off x="2196466" y="6122673"/>
            <a:ext cx="6842125"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altLang="zh-CN" sz="2800" b="1"/>
              <a:t> </a:t>
            </a:r>
            <a:r>
              <a:rPr lang="zh-CN" sz="2800">
                <a:solidFill>
                  <a:schemeClr val="tx1"/>
                </a:solidFill>
                <a:effectLst/>
                <a:latin typeface="楷体" panose="02010609060101010101" charset="-122"/>
                <a:ea typeface="楷体" panose="02010609060101010101" charset="-122"/>
                <a:cs typeface="楷体" panose="02010609060101010101" charset="-122"/>
              </a:rPr>
              <a:t>主要包括</a:t>
            </a:r>
            <a:r>
              <a:rPr lang="zh-CN" sz="2800" b="1">
                <a:solidFill>
                  <a:srgbClr val="FF0000"/>
                </a:solidFill>
                <a:effectLst/>
                <a:latin typeface="楷体" panose="02010609060101010101" charset="-122"/>
                <a:ea typeface="楷体" panose="02010609060101010101" charset="-122"/>
                <a:cs typeface="楷体" panose="02010609060101010101" charset="-122"/>
              </a:rPr>
              <a:t>美国、加拿大、格陵兰岛</a:t>
            </a:r>
            <a:r>
              <a:rPr lang="zh-CN" sz="2400" b="1">
                <a:solidFill>
                  <a:srgbClr val="0221DE"/>
                </a:solidFill>
                <a:effectLst/>
                <a:latin typeface="楷体" panose="02010609060101010101" charset="-122"/>
                <a:ea typeface="楷体" panose="02010609060101010101" charset="-122"/>
                <a:cs typeface="楷体" panose="02010609060101010101" charset="-122"/>
              </a:rPr>
              <a:t>（丹麦）</a:t>
            </a:r>
          </a:p>
        </p:txBody>
      </p:sp>
      <p:sp>
        <p:nvSpPr>
          <p:cNvPr id="15" name="任意多边形 14"/>
          <p:cNvSpPr/>
          <p:nvPr/>
        </p:nvSpPr>
        <p:spPr>
          <a:xfrm>
            <a:off x="5400676" y="2571752"/>
            <a:ext cx="1114425" cy="2828925"/>
          </a:xfrm>
          <a:custGeom>
            <a:avLst/>
            <a:gdLst>
              <a:gd name="connsiteX0" fmla="*/ 1114425 w 1114425"/>
              <a:gd name="connsiteY0" fmla="*/ 0 h 2828925"/>
              <a:gd name="connsiteX1" fmla="*/ 528638 w 1114425"/>
              <a:gd name="connsiteY1" fmla="*/ 1285875 h 2828925"/>
              <a:gd name="connsiteX2" fmla="*/ 157163 w 1114425"/>
              <a:gd name="connsiteY2" fmla="*/ 2386013 h 2828925"/>
              <a:gd name="connsiteX3" fmla="*/ 0 w 1114425"/>
              <a:gd name="connsiteY3" fmla="*/ 2828925 h 2828925"/>
              <a:gd name="connsiteX4" fmla="*/ 0 w 1114425"/>
              <a:gd name="connsiteY4" fmla="*/ 2828925 h 2828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5" h="2828925">
                <a:moveTo>
                  <a:pt x="1114425" y="0"/>
                </a:moveTo>
                <a:cubicBezTo>
                  <a:pt x="901303" y="444103"/>
                  <a:pt x="688182" y="888206"/>
                  <a:pt x="528638" y="1285875"/>
                </a:cubicBezTo>
                <a:cubicBezTo>
                  <a:pt x="369094" y="1683544"/>
                  <a:pt x="245269" y="2128838"/>
                  <a:pt x="157163" y="2386013"/>
                </a:cubicBezTo>
                <a:cubicBezTo>
                  <a:pt x="69057" y="2643188"/>
                  <a:pt x="0" y="2828925"/>
                  <a:pt x="0" y="2828925"/>
                </a:cubicBezTo>
                <a:lnTo>
                  <a:pt x="0" y="2828925"/>
                </a:lnTo>
              </a:path>
            </a:pathLst>
          </a:custGeom>
          <a:noFill/>
          <a:ln w="76200">
            <a:solidFill>
              <a:srgbClr val="0221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任意多边形 15"/>
          <p:cNvSpPr/>
          <p:nvPr/>
        </p:nvSpPr>
        <p:spPr>
          <a:xfrm>
            <a:off x="6786562" y="2643189"/>
            <a:ext cx="814388" cy="2886075"/>
          </a:xfrm>
          <a:custGeom>
            <a:avLst/>
            <a:gdLst>
              <a:gd name="connsiteX0" fmla="*/ 0 w 857250"/>
              <a:gd name="connsiteY0" fmla="*/ 0 h 3228975"/>
              <a:gd name="connsiteX1" fmla="*/ 414337 w 857250"/>
              <a:gd name="connsiteY1" fmla="*/ 1328737 h 3228975"/>
              <a:gd name="connsiteX2" fmla="*/ 657225 w 857250"/>
              <a:gd name="connsiteY2" fmla="*/ 2257425 h 3228975"/>
              <a:gd name="connsiteX3" fmla="*/ 857250 w 857250"/>
              <a:gd name="connsiteY3" fmla="*/ 3228975 h 3228975"/>
            </a:gdLst>
            <a:ahLst/>
            <a:cxnLst>
              <a:cxn ang="0">
                <a:pos x="connsiteX0" y="connsiteY0"/>
              </a:cxn>
              <a:cxn ang="0">
                <a:pos x="connsiteX1" y="connsiteY1"/>
              </a:cxn>
              <a:cxn ang="0">
                <a:pos x="connsiteX2" y="connsiteY2"/>
              </a:cxn>
              <a:cxn ang="0">
                <a:pos x="connsiteX3" y="connsiteY3"/>
              </a:cxn>
            </a:cxnLst>
            <a:rect l="l" t="t" r="r" b="b"/>
            <a:pathLst>
              <a:path w="857250" h="3228975">
                <a:moveTo>
                  <a:pt x="0" y="0"/>
                </a:moveTo>
                <a:cubicBezTo>
                  <a:pt x="152400" y="476250"/>
                  <a:pt x="304800" y="952500"/>
                  <a:pt x="414337" y="1328737"/>
                </a:cubicBezTo>
                <a:cubicBezTo>
                  <a:pt x="523875" y="1704975"/>
                  <a:pt x="583406" y="1940719"/>
                  <a:pt x="657225" y="2257425"/>
                </a:cubicBezTo>
                <a:cubicBezTo>
                  <a:pt x="731044" y="2574131"/>
                  <a:pt x="794147" y="2901553"/>
                  <a:pt x="857250" y="3228975"/>
                </a:cubicBezTo>
              </a:path>
            </a:pathLst>
          </a:custGeom>
          <a:ln w="76200">
            <a:solidFill>
              <a:srgbClr val="0221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4657730" y="3486149"/>
            <a:ext cx="1471613" cy="707886"/>
          </a:xfrm>
          <a:prstGeom prst="rect">
            <a:avLst/>
          </a:prstGeom>
          <a:noFill/>
        </p:spPr>
        <p:txBody>
          <a:bodyPr wrap="square" rtlCol="0">
            <a:spAutoFit/>
          </a:bodyPr>
          <a:lstStyle/>
          <a:p>
            <a:r>
              <a:rPr lang="en-US" altLang="zh-CN" sz="4000" b="1" dirty="0" smtClean="0">
                <a:solidFill>
                  <a:srgbClr val="0221DE"/>
                </a:solidFill>
              </a:rPr>
              <a:t>120w</a:t>
            </a:r>
            <a:endParaRPr lang="zh-CN" altLang="en-US" sz="4000" b="1" dirty="0">
              <a:solidFill>
                <a:srgbClr val="0221DE"/>
              </a:solidFill>
            </a:endParaRPr>
          </a:p>
        </p:txBody>
      </p:sp>
      <p:sp>
        <p:nvSpPr>
          <p:cNvPr id="18" name="TextBox 17"/>
          <p:cNvSpPr txBox="1"/>
          <p:nvPr/>
        </p:nvSpPr>
        <p:spPr>
          <a:xfrm>
            <a:off x="7358062" y="3529012"/>
            <a:ext cx="1257301" cy="707886"/>
          </a:xfrm>
          <a:prstGeom prst="rect">
            <a:avLst/>
          </a:prstGeom>
          <a:noFill/>
        </p:spPr>
        <p:txBody>
          <a:bodyPr wrap="square" rtlCol="0">
            <a:spAutoFit/>
          </a:bodyPr>
          <a:lstStyle/>
          <a:p>
            <a:r>
              <a:rPr lang="en-US" altLang="zh-CN" sz="4000" b="1" dirty="0" smtClean="0">
                <a:solidFill>
                  <a:srgbClr val="0221DE"/>
                </a:solidFill>
              </a:rPr>
              <a:t>80w</a:t>
            </a:r>
            <a:endParaRPr lang="zh-CN" altLang="en-US" sz="4000" b="1" dirty="0">
              <a:solidFill>
                <a:srgbClr val="0221D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3" grpId="0" bldLvl="0" animBg="1"/>
      <p:bldP spid="14" grpId="0" bldLvl="0" animBg="1"/>
      <p:bldP spid="5" grpId="0" bldLvl="0" animBg="1"/>
      <p:bldP spid="6" grpId="0" bldLvl="0" animBg="1"/>
      <p:bldP spid="15" grpId="0" animBg="1"/>
      <p:bldP spid="16" grpId="0" animBg="1"/>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4582" descr="2007222115459803"/>
          <p:cNvPicPr>
            <a:picLocks noChangeAspect="1" noChangeArrowheads="1"/>
          </p:cNvPicPr>
          <p:nvPr/>
        </p:nvPicPr>
        <p:blipFill>
          <a:blip r:embed="rId2" cstate="print"/>
          <a:srcRect/>
          <a:stretch>
            <a:fillRect/>
          </a:stretch>
        </p:blipFill>
        <p:spPr bwMode="auto">
          <a:xfrm>
            <a:off x="1548014" y="1"/>
            <a:ext cx="6192056" cy="5230813"/>
          </a:xfrm>
          <a:prstGeom prst="rect">
            <a:avLst/>
          </a:prstGeom>
          <a:noFill/>
          <a:ln w="9525">
            <a:noFill/>
            <a:miter lim="800000"/>
            <a:headEnd/>
            <a:tailEnd/>
          </a:ln>
        </p:spPr>
      </p:pic>
      <p:sp>
        <p:nvSpPr>
          <p:cNvPr id="36867" name="Text Box 3"/>
          <p:cNvSpPr txBox="1">
            <a:spLocks noChangeArrowheads="1"/>
          </p:cNvSpPr>
          <p:nvPr/>
        </p:nvSpPr>
        <p:spPr bwMode="auto">
          <a:xfrm>
            <a:off x="395339" y="5373689"/>
            <a:ext cx="8063962" cy="1311128"/>
          </a:xfrm>
          <a:prstGeom prst="rect">
            <a:avLst/>
          </a:prstGeom>
          <a:noFill/>
          <a:ln w="9525">
            <a:noFill/>
            <a:miter lim="800000"/>
            <a:headEnd/>
            <a:tailEnd/>
          </a:ln>
        </p:spPr>
        <p:txBody>
          <a:bodyPr>
            <a:spAutoFit/>
          </a:bodyPr>
          <a:lstStyle/>
          <a:p>
            <a:pPr>
              <a:lnSpc>
                <a:spcPct val="110000"/>
              </a:lnSpc>
            </a:pPr>
            <a:r>
              <a:rPr lang="zh-CN" altLang="en-US" sz="2400" b="1" dirty="0">
                <a:solidFill>
                  <a:srgbClr val="000078"/>
                </a:solidFill>
                <a:latin typeface="Verdana" pitchFamily="34" charset="0"/>
                <a:ea typeface="黑体" pitchFamily="49" charset="-122"/>
              </a:rPr>
              <a:t>密西西比河是北美流程最长、流域面积最广、水量最大的河流，沿岸地形平坦</a:t>
            </a:r>
            <a:r>
              <a:rPr lang="zh-CN" altLang="en-US" sz="2400" b="1" dirty="0" smtClean="0">
                <a:solidFill>
                  <a:srgbClr val="000078"/>
                </a:solidFill>
                <a:latin typeface="Verdana" pitchFamily="34" charset="0"/>
                <a:ea typeface="黑体" pitchFamily="49" charset="-122"/>
              </a:rPr>
              <a:t>，树枝状，</a:t>
            </a:r>
            <a:r>
              <a:rPr lang="zh-CN" altLang="en-US" sz="2400" b="1" dirty="0">
                <a:solidFill>
                  <a:srgbClr val="000078"/>
                </a:solidFill>
                <a:latin typeface="Verdana" pitchFamily="34" charset="0"/>
                <a:ea typeface="黑体" pitchFamily="49" charset="-122"/>
              </a:rPr>
              <a:t>流域为世界三大黑土区之一。</a:t>
            </a:r>
          </a:p>
        </p:txBody>
      </p:sp>
      <p:pic>
        <p:nvPicPr>
          <p:cNvPr id="24578" name="图片 182274" descr="密西西比河的入海口—新奥尔良市"/>
          <p:cNvPicPr>
            <a:picLocks noChangeAspect="1" noChangeArrowheads="1"/>
          </p:cNvPicPr>
          <p:nvPr/>
        </p:nvPicPr>
        <p:blipFill>
          <a:blip r:embed="rId3" cstate="print"/>
          <a:srcRect/>
          <a:stretch>
            <a:fillRect/>
          </a:stretch>
        </p:blipFill>
        <p:spPr bwMode="auto">
          <a:xfrm>
            <a:off x="0" y="1"/>
            <a:ext cx="9144000" cy="5229225"/>
          </a:xfrm>
          <a:prstGeom prst="rect">
            <a:avLst/>
          </a:prstGeom>
          <a:noFill/>
          <a:ln w="9525">
            <a:noFill/>
            <a:miter lim="800000"/>
            <a:headEnd/>
            <a:tailEnd/>
          </a:ln>
        </p:spPr>
      </p:pic>
      <p:pic>
        <p:nvPicPr>
          <p:cNvPr id="24579" name="图片 182277" descr="300000764046131459773504327_950"/>
          <p:cNvPicPr>
            <a:picLocks noChangeAspect="1" noChangeArrowheads="1"/>
          </p:cNvPicPr>
          <p:nvPr/>
        </p:nvPicPr>
        <p:blipFill>
          <a:blip r:embed="rId4" cstate="print"/>
          <a:srcRect/>
          <a:stretch>
            <a:fillRect/>
          </a:stretch>
        </p:blipFill>
        <p:spPr bwMode="auto">
          <a:xfrm>
            <a:off x="0" y="1"/>
            <a:ext cx="5184656" cy="5184775"/>
          </a:xfrm>
          <a:prstGeom prst="rect">
            <a:avLst/>
          </a:prstGeom>
          <a:noFill/>
          <a:ln w="9525">
            <a:noFill/>
            <a:miter lim="800000"/>
            <a:headEnd/>
            <a:tailEnd/>
          </a:ln>
        </p:spPr>
      </p:pic>
      <p:sp>
        <p:nvSpPr>
          <p:cNvPr id="24580" name="矩形 182275"/>
          <p:cNvSpPr>
            <a:spLocks noChangeArrowheads="1"/>
          </p:cNvSpPr>
          <p:nvPr/>
        </p:nvSpPr>
        <p:spPr bwMode="auto">
          <a:xfrm>
            <a:off x="1548014" y="4652964"/>
            <a:ext cx="6839840" cy="523875"/>
          </a:xfrm>
          <a:prstGeom prst="rect">
            <a:avLst/>
          </a:prstGeom>
          <a:noFill/>
          <a:ln w="9525">
            <a:noFill/>
            <a:miter lim="800000"/>
            <a:headEnd/>
            <a:tailEnd/>
          </a:ln>
        </p:spPr>
        <p:txBody>
          <a:bodyPr>
            <a:spAutoFit/>
          </a:bodyPr>
          <a:lstStyle/>
          <a:p>
            <a:r>
              <a:rPr lang="zh-CN" altLang="en-US" sz="2800" b="1">
                <a:solidFill>
                  <a:srgbClr val="FFFF00"/>
                </a:solidFill>
                <a:latin typeface="Verdana" pitchFamily="34" charset="0"/>
                <a:ea typeface="黑体" pitchFamily="49" charset="-122"/>
              </a:rPr>
              <a:t>密西西比河的入海口</a:t>
            </a:r>
            <a:r>
              <a:rPr lang="en-US" altLang="zh-CN" sz="2800" b="1">
                <a:solidFill>
                  <a:srgbClr val="FFFF00"/>
                </a:solidFill>
                <a:ea typeface="黑体" pitchFamily="49" charset="-122"/>
              </a:rPr>
              <a:t>——</a:t>
            </a:r>
            <a:r>
              <a:rPr lang="zh-CN" altLang="en-US" sz="2800" b="1">
                <a:solidFill>
                  <a:srgbClr val="FFFF00"/>
                </a:solidFill>
                <a:latin typeface="Verdana" pitchFamily="34" charset="0"/>
                <a:ea typeface="黑体" pitchFamily="49" charset="-122"/>
              </a:rPr>
              <a:t>新奥尔良市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blinds(horizontal)">
                                      <p:cBhvr>
                                        <p:cTn id="7" dur="500"/>
                                        <p:tgtEl>
                                          <p:spTgt spid="2457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blinds(horizontal)">
                                      <p:cBhvr>
                                        <p:cTn id="10" dur="500"/>
                                        <p:tgtEl>
                                          <p:spTgt spid="2458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4579"/>
                                        </p:tgtEl>
                                        <p:attrNameLst>
                                          <p:attrName>style.visibility</p:attrName>
                                        </p:attrNameLst>
                                      </p:cBhvr>
                                      <p:to>
                                        <p:strVal val="visible"/>
                                      </p:to>
                                    </p:set>
                                    <p:animEffect transition="in" filter="blinds(horizontal)">
                                      <p:cBhvr>
                                        <p:cTn id="15" dur="50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北美河流02_副本_副本"/>
          <p:cNvPicPr>
            <a:picLocks noChangeAspect="1"/>
          </p:cNvPicPr>
          <p:nvPr/>
        </p:nvPicPr>
        <p:blipFill>
          <a:blip r:embed="rId2" cstate="print"/>
          <a:srcRect b="846"/>
          <a:stretch>
            <a:fillRect/>
          </a:stretch>
        </p:blipFill>
        <p:spPr>
          <a:xfrm>
            <a:off x="1715771" y="1692276"/>
            <a:ext cx="7353935" cy="5059045"/>
          </a:xfrm>
          <a:prstGeom prst="rect">
            <a:avLst/>
          </a:prstGeom>
          <a:ln>
            <a:solidFill>
              <a:schemeClr val="accent1"/>
            </a:solidFill>
          </a:ln>
        </p:spPr>
      </p:pic>
      <p:sp>
        <p:nvSpPr>
          <p:cNvPr id="2"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5415" y="900007"/>
            <a:ext cx="307340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4</a:t>
            </a:r>
            <a:r>
              <a:rPr lang="zh-CN" altLang="en-US" sz="2800" b="1">
                <a:solidFill>
                  <a:schemeClr val="tx1"/>
                </a:solidFill>
                <a:effectLst/>
                <a:latin typeface="+mn-ea"/>
                <a:cs typeface="+mn-ea"/>
              </a:rPr>
              <a:t>、</a:t>
            </a:r>
            <a:r>
              <a:rPr lang="zh-CN" sz="3200">
                <a:solidFill>
                  <a:schemeClr val="tx1"/>
                </a:solidFill>
                <a:effectLst/>
                <a:latin typeface="+mn-ea"/>
                <a:cs typeface="+mn-ea"/>
              </a:rPr>
              <a:t>河流和湖泊</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9" name="文本框 8"/>
          <p:cNvSpPr txBox="1"/>
          <p:nvPr/>
        </p:nvSpPr>
        <p:spPr>
          <a:xfrm>
            <a:off x="145415" y="1692012"/>
            <a:ext cx="3896649" cy="4327338"/>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20000"/>
              </a:lnSpc>
              <a:spcBef>
                <a:spcPct val="20000"/>
              </a:spcBef>
              <a:spcAft>
                <a:spcPct val="20000"/>
              </a:spcAft>
            </a:pPr>
            <a:r>
              <a:rPr lang="en-US" sz="28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dirty="0">
                <a:solidFill>
                  <a:srgbClr val="FF0000"/>
                </a:solidFill>
                <a:latin typeface="+mn-ea"/>
                <a:cs typeface="+mn-ea"/>
              </a:rPr>
              <a:t>圣劳伦斯河</a:t>
            </a:r>
            <a:r>
              <a:rPr lang="zh-CN" altLang="en-US" sz="1600" b="1" dirty="0" smtClean="0">
                <a:solidFill>
                  <a:srgbClr val="FF0000"/>
                </a:solidFill>
                <a:latin typeface="+mn-ea"/>
                <a:cs typeface="+mn-ea"/>
              </a:rPr>
              <a:t>：</a:t>
            </a:r>
            <a:r>
              <a:rPr lang="en-US" altLang="zh-CN" sz="2800" b="1" dirty="0">
                <a:latin typeface="宋体" pitchFamily="2" charset="-122"/>
              </a:rPr>
              <a:t> </a:t>
            </a:r>
            <a:endParaRPr lang="en-US" altLang="zh-CN" sz="2800" b="1" dirty="0" smtClean="0">
              <a:latin typeface="宋体" pitchFamily="2" charset="-122"/>
            </a:endParaRPr>
          </a:p>
          <a:p>
            <a:pPr>
              <a:lnSpc>
                <a:spcPct val="120000"/>
              </a:lnSpc>
              <a:spcBef>
                <a:spcPct val="20000"/>
              </a:spcBef>
              <a:spcAft>
                <a:spcPct val="20000"/>
              </a:spcAft>
            </a:pPr>
            <a:r>
              <a:rPr lang="en-US" altLang="zh-CN" sz="2000" b="1" dirty="0" smtClean="0">
                <a:latin typeface="楷体" panose="02010609060101010101" pitchFamily="49" charset="-122"/>
                <a:ea typeface="楷体" panose="02010609060101010101" pitchFamily="49" charset="-122"/>
              </a:rPr>
              <a:t>a.</a:t>
            </a:r>
            <a:r>
              <a:rPr lang="zh-CN" altLang="en-US" sz="2000" b="1" dirty="0" smtClean="0">
                <a:latin typeface="楷体" panose="02010609060101010101" pitchFamily="49" charset="-122"/>
                <a:ea typeface="楷体" panose="02010609060101010101" pitchFamily="49" charset="-122"/>
              </a:rPr>
              <a:t>自西南向</a:t>
            </a:r>
            <a:r>
              <a:rPr lang="zh-CN" altLang="en-US" sz="2000" b="1" dirty="0">
                <a:latin typeface="楷体" panose="02010609060101010101" pitchFamily="49" charset="-122"/>
                <a:ea typeface="楷体" panose="02010609060101010101" pitchFamily="49" charset="-122"/>
              </a:rPr>
              <a:t>东北</a:t>
            </a:r>
            <a:r>
              <a:rPr lang="zh-CN" altLang="en-US" sz="2000" b="1" dirty="0" smtClean="0">
                <a:latin typeface="楷体" panose="02010609060101010101" pitchFamily="49" charset="-122"/>
                <a:ea typeface="楷体" panose="02010609060101010101" pitchFamily="49" charset="-122"/>
              </a:rPr>
              <a:t>注入圣劳伦斯</a:t>
            </a:r>
            <a:r>
              <a:rPr lang="zh-CN" altLang="en-US" sz="2000" b="1" dirty="0">
                <a:latin typeface="楷体" panose="02010609060101010101" pitchFamily="49" charset="-122"/>
                <a:ea typeface="楷体" panose="02010609060101010101" pitchFamily="49" charset="-122"/>
              </a:rPr>
              <a:t>湾</a:t>
            </a:r>
            <a:r>
              <a:rPr lang="zh-CN" altLang="en-US" sz="2000" b="1" dirty="0" smtClean="0">
                <a:latin typeface="楷体" panose="02010609060101010101" pitchFamily="49" charset="-122"/>
                <a:ea typeface="楷体" panose="02010609060101010101" pitchFamily="49" charset="-122"/>
              </a:rPr>
              <a:t>。</a:t>
            </a:r>
            <a:endParaRPr lang="en-US" altLang="zh-CN" sz="2000" b="1" dirty="0" smtClean="0">
              <a:latin typeface="楷体" panose="02010609060101010101" pitchFamily="49" charset="-122"/>
              <a:ea typeface="楷体" panose="02010609060101010101" pitchFamily="49" charset="-122"/>
            </a:endParaRPr>
          </a:p>
          <a:p>
            <a:pPr>
              <a:lnSpc>
                <a:spcPct val="120000"/>
              </a:lnSpc>
              <a:spcBef>
                <a:spcPct val="20000"/>
              </a:spcBef>
              <a:spcAft>
                <a:spcPct val="20000"/>
              </a:spcAft>
            </a:pPr>
            <a:r>
              <a:rPr lang="en-US" altLang="zh-CN" sz="2000" b="1" dirty="0" smtClean="0">
                <a:latin typeface="楷体" panose="02010609060101010101" pitchFamily="49" charset="-122"/>
                <a:ea typeface="楷体" panose="02010609060101010101" pitchFamily="49" charset="-122"/>
              </a:rPr>
              <a:t>b</a:t>
            </a:r>
            <a:r>
              <a:rPr lang="en-US" altLang="zh-CN" sz="2000" b="1" dirty="0">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流量大而稳定：降水丰沛（雨雪补给型）</a:t>
            </a:r>
            <a:r>
              <a:rPr lang="zh-CN" altLang="en-US" sz="2000" b="1" dirty="0">
                <a:solidFill>
                  <a:srgbClr val="FF3300"/>
                </a:solidFill>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加上</a:t>
            </a:r>
            <a:r>
              <a:rPr lang="zh-CN" altLang="en-US" sz="2000" b="1" dirty="0">
                <a:solidFill>
                  <a:srgbClr val="FF0000"/>
                </a:solidFill>
                <a:latin typeface="楷体" panose="02010609060101010101" pitchFamily="49" charset="-122"/>
                <a:ea typeface="楷体" panose="02010609060101010101" pitchFamily="49" charset="-122"/>
              </a:rPr>
              <a:t>有五大湖</a:t>
            </a:r>
            <a:r>
              <a:rPr lang="zh-CN" altLang="en-US" sz="2000" b="1" dirty="0" smtClean="0">
                <a:solidFill>
                  <a:srgbClr val="FF0000"/>
                </a:solidFill>
                <a:latin typeface="楷体" panose="02010609060101010101" pitchFamily="49" charset="-122"/>
                <a:ea typeface="楷体" panose="02010609060101010101" pitchFamily="49" charset="-122"/>
              </a:rPr>
              <a:t>调节。</a:t>
            </a:r>
            <a:r>
              <a:rPr lang="zh-CN" altLang="en-US" sz="2000" dirty="0" smtClean="0">
                <a:latin typeface="楷体" panose="02010609060101010101" pitchFamily="49" charset="-122"/>
                <a:ea typeface="楷体" panose="02010609060101010101" pitchFamily="49" charset="-122"/>
                <a:sym typeface="+mn-ea"/>
              </a:rPr>
              <a:t>有</a:t>
            </a:r>
            <a:r>
              <a:rPr lang="zh-CN" altLang="en-US" sz="2000" b="1" dirty="0">
                <a:solidFill>
                  <a:srgbClr val="0221DE"/>
                </a:solidFill>
                <a:latin typeface="楷体" panose="02010609060101010101" pitchFamily="49" charset="-122"/>
                <a:ea typeface="楷体" panose="02010609060101010101" pitchFamily="49" charset="-122"/>
                <a:sym typeface="+mn-ea"/>
              </a:rPr>
              <a:t>凌汛现象</a:t>
            </a:r>
            <a:r>
              <a:rPr lang="zh-CN" altLang="en-US" sz="2000" b="1" dirty="0" smtClean="0">
                <a:solidFill>
                  <a:srgbClr val="FF0000"/>
                </a:solidFill>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nSpc>
                <a:spcPct val="120000"/>
              </a:lnSpc>
              <a:spcBef>
                <a:spcPct val="20000"/>
              </a:spcBef>
              <a:spcAft>
                <a:spcPct val="20000"/>
              </a:spcAft>
            </a:pPr>
            <a:r>
              <a:rPr lang="en-US" altLang="zh-CN" sz="2000" b="1" dirty="0">
                <a:latin typeface="楷体" panose="02010609060101010101" pitchFamily="49" charset="-122"/>
                <a:ea typeface="楷体" panose="02010609060101010101" pitchFamily="49" charset="-122"/>
              </a:rPr>
              <a:t>c.</a:t>
            </a:r>
            <a:r>
              <a:rPr lang="zh-CN" altLang="en-US" sz="2000" b="1" dirty="0">
                <a:solidFill>
                  <a:srgbClr val="FF0000"/>
                </a:solidFill>
                <a:latin typeface="楷体" panose="02010609060101010101" pitchFamily="49" charset="-122"/>
                <a:ea typeface="楷体" panose="02010609060101010101" pitchFamily="49" charset="-122"/>
              </a:rPr>
              <a:t>重要的经济意义</a:t>
            </a:r>
            <a:r>
              <a:rPr lang="zh-CN" altLang="en-US" sz="2000" b="1" dirty="0">
                <a:latin typeface="楷体" panose="02010609060101010101" pitchFamily="49" charset="-122"/>
                <a:ea typeface="楷体" panose="02010609060101010101" pitchFamily="49" charset="-122"/>
              </a:rPr>
              <a:t>：五大湖</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圣劳伦斯河谷地区是美、加两国</a:t>
            </a:r>
            <a:r>
              <a:rPr lang="zh-CN" altLang="en-US" sz="2000" b="1" dirty="0" smtClean="0">
                <a:latin typeface="楷体" panose="02010609060101010101" pitchFamily="49" charset="-122"/>
                <a:ea typeface="楷体" panose="02010609060101010101" pitchFamily="49" charset="-122"/>
              </a:rPr>
              <a:t>人口和</a:t>
            </a:r>
            <a:r>
              <a:rPr lang="zh-CN" altLang="en-US" sz="2000" b="1" dirty="0">
                <a:latin typeface="楷体" panose="02010609060101010101" pitchFamily="49" charset="-122"/>
                <a:ea typeface="楷体" panose="02010609060101010101" pitchFamily="49" charset="-122"/>
              </a:rPr>
              <a:t>城市集中、工农业发达的地区，货运量大，而且</a:t>
            </a:r>
            <a:r>
              <a:rPr lang="zh-CN" altLang="en-US" sz="2000" b="1" dirty="0">
                <a:solidFill>
                  <a:srgbClr val="FF0000"/>
                </a:solidFill>
                <a:latin typeface="楷体" panose="02010609060101010101" pitchFamily="49" charset="-122"/>
                <a:ea typeface="楷体" panose="02010609060101010101" pitchFamily="49" charset="-122"/>
              </a:rPr>
              <a:t>沟通了五大湖和大西洋</a:t>
            </a:r>
            <a:r>
              <a:rPr lang="zh-CN" altLang="en-US" sz="2000" b="1" dirty="0" smtClean="0">
                <a:solidFill>
                  <a:srgbClr val="FF0000"/>
                </a:solidFill>
                <a:latin typeface="楷体" panose="02010609060101010101" pitchFamily="49" charset="-122"/>
                <a:ea typeface="楷体" panose="02010609060101010101" pitchFamily="49" charset="-122"/>
              </a:rPr>
              <a:t>地区</a:t>
            </a:r>
            <a:r>
              <a:rPr lang="zh-CN" altLang="en-US" sz="2000" dirty="0" smtClean="0">
                <a:latin typeface="楷体" panose="02010609060101010101" pitchFamily="49" charset="-122"/>
                <a:ea typeface="楷体" panose="02010609060101010101" pitchFamily="49" charset="-122"/>
                <a:sym typeface="+mn-ea"/>
              </a:rPr>
              <a:t>。</a:t>
            </a:r>
            <a:endParaRPr lang="zh-CN" altLang="en-US" sz="2000" b="1" dirty="0">
              <a:solidFill>
                <a:schemeClr val="tx1"/>
              </a:solidFill>
              <a:latin typeface="楷体" panose="02010609060101010101" pitchFamily="49" charset="-122"/>
              <a:ea typeface="楷体" panose="02010609060101010101" pitchFamily="49" charset="-122"/>
              <a:cs typeface="+mn-ea"/>
            </a:endParaRPr>
          </a:p>
        </p:txBody>
      </p:sp>
      <p:pic>
        <p:nvPicPr>
          <p:cNvPr id="11" name="图片 10" descr="timg (6)_副本"/>
          <p:cNvPicPr>
            <a:picLocks noChangeAspect="1"/>
          </p:cNvPicPr>
          <p:nvPr/>
        </p:nvPicPr>
        <p:blipFill>
          <a:blip r:embed="rId3" cstate="print"/>
          <a:stretch>
            <a:fillRect/>
          </a:stretch>
        </p:blipFill>
        <p:spPr>
          <a:xfrm>
            <a:off x="4356100" y="1043941"/>
            <a:ext cx="4712970" cy="2579371"/>
          </a:xfrm>
          <a:prstGeom prst="rect">
            <a:avLst/>
          </a:prstGeom>
          <a:ln>
            <a:solidFill>
              <a:schemeClr val="accent1"/>
            </a:solidFill>
          </a:ln>
        </p:spPr>
      </p:pic>
    </p:spTree>
    <p:extLst>
      <p:ext uri="{BB962C8B-B14F-4D97-AF65-F5344CB8AC3E}">
        <p14:creationId xmlns:p14="http://schemas.microsoft.com/office/powerpoint/2010/main" val="263789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 calcmode="lin" valueType="num">
                                      <p:cBhvr additive="base">
                                        <p:cTn id="1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 calcmode="lin" valueType="num">
                                      <p:cBhvr additive="base">
                                        <p:cTn id="1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6"/>
          <p:cNvPicPr>
            <a:picLocks noChangeAspect="1" noChangeArrowheads="1"/>
          </p:cNvPicPr>
          <p:nvPr/>
        </p:nvPicPr>
        <p:blipFill>
          <a:blip r:embed="rId2" cstate="print">
            <a:lum bright="-12000" contrast="12000"/>
          </a:blip>
          <a:srcRect/>
          <a:stretch>
            <a:fillRect/>
          </a:stretch>
        </p:blipFill>
        <p:spPr bwMode="auto">
          <a:xfrm>
            <a:off x="0" y="4632325"/>
            <a:ext cx="6324600" cy="2225675"/>
          </a:xfrm>
          <a:prstGeom prst="rect">
            <a:avLst/>
          </a:prstGeom>
          <a:noFill/>
          <a:ln w="9525">
            <a:noFill/>
            <a:miter lim="800000"/>
            <a:headEnd/>
            <a:tailEnd/>
          </a:ln>
        </p:spPr>
      </p:pic>
      <p:sp>
        <p:nvSpPr>
          <p:cNvPr id="140292" name="Text Box 4"/>
          <p:cNvSpPr txBox="1">
            <a:spLocks noChangeArrowheads="1"/>
          </p:cNvSpPr>
          <p:nvPr/>
        </p:nvSpPr>
        <p:spPr bwMode="auto">
          <a:xfrm>
            <a:off x="5181600" y="2514600"/>
            <a:ext cx="3810000" cy="2227263"/>
          </a:xfrm>
          <a:prstGeom prst="rect">
            <a:avLst/>
          </a:prstGeom>
          <a:no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a:t>
            </a:r>
            <a:r>
              <a:rPr lang="en-US" altLang="zh-CN" sz="2800">
                <a:solidFill>
                  <a:srgbClr val="FF0000"/>
                </a:solidFill>
                <a:latin typeface="黑体" pitchFamily="49" charset="-122"/>
                <a:ea typeface="黑体" pitchFamily="49" charset="-122"/>
              </a:rPr>
              <a:t>1</a:t>
            </a:r>
            <a:r>
              <a:rPr lang="zh-CN" altLang="en-US" sz="2800">
                <a:solidFill>
                  <a:srgbClr val="FF0000"/>
                </a:solidFill>
                <a:latin typeface="黑体" pitchFamily="49" charset="-122"/>
                <a:ea typeface="黑体" pitchFamily="49" charset="-122"/>
              </a:rPr>
              <a:t>）流域内降水的季节变化小，五大湖的调节作用明显。①河段较②河段流速快、流量小，冰期短。</a:t>
            </a:r>
          </a:p>
        </p:txBody>
      </p:sp>
      <p:pic>
        <p:nvPicPr>
          <p:cNvPr id="46084" name="Picture 5"/>
          <p:cNvPicPr>
            <a:picLocks noChangeAspect="1" noChangeArrowheads="1"/>
          </p:cNvPicPr>
          <p:nvPr/>
        </p:nvPicPr>
        <p:blipFill>
          <a:blip r:embed="rId3" cstate="print">
            <a:lum bright="-12000" contrast="6000"/>
          </a:blip>
          <a:srcRect/>
          <a:stretch>
            <a:fillRect/>
          </a:stretch>
        </p:blipFill>
        <p:spPr bwMode="auto">
          <a:xfrm>
            <a:off x="-228600" y="762000"/>
            <a:ext cx="5410200" cy="3835400"/>
          </a:xfrm>
          <a:prstGeom prst="rect">
            <a:avLst/>
          </a:prstGeom>
          <a:noFill/>
          <a:ln w="9525">
            <a:noFill/>
            <a:miter lim="800000"/>
            <a:headEnd/>
            <a:tailEnd/>
          </a:ln>
        </p:spPr>
      </p:pic>
      <p:sp>
        <p:nvSpPr>
          <p:cNvPr id="46085" name="Text Box 8"/>
          <p:cNvSpPr txBox="1">
            <a:spLocks noChangeArrowheads="1"/>
          </p:cNvSpPr>
          <p:nvPr/>
        </p:nvSpPr>
        <p:spPr bwMode="auto">
          <a:xfrm>
            <a:off x="5029200" y="152400"/>
            <a:ext cx="3886200" cy="2227263"/>
          </a:xfrm>
          <a:prstGeom prst="rect">
            <a:avLst/>
          </a:prstGeom>
          <a:noFill/>
          <a:ln w="9525">
            <a:noFill/>
            <a:miter lim="800000"/>
            <a:headEnd/>
            <a:tailEnd/>
          </a:ln>
        </p:spPr>
        <p:txBody>
          <a:bodyPr>
            <a:spAutoFit/>
          </a:bodyPr>
          <a:lstStyle/>
          <a:p>
            <a:r>
              <a:rPr lang="en-US" altLang="zh-CN" sz="2800" dirty="0">
                <a:latin typeface="楷体_GB2312" pitchFamily="1" charset="-122"/>
                <a:ea typeface="楷体_GB2312" pitchFamily="1" charset="-122"/>
              </a:rPr>
              <a:t>⑴</a:t>
            </a:r>
            <a:r>
              <a:rPr lang="zh-CN" altLang="en-US" sz="2800" dirty="0">
                <a:latin typeface="楷体_GB2312" pitchFamily="1" charset="-122"/>
                <a:ea typeface="楷体_GB2312" pitchFamily="1" charset="-122"/>
              </a:rPr>
              <a:t>圣劳伦斯河是世界上水位最稳定的河流之一，说明其原因。比较①、②河段水文特征的差异。（</a:t>
            </a:r>
            <a:r>
              <a:rPr lang="en-US" altLang="zh-CN" sz="2800" dirty="0">
                <a:latin typeface="楷体_GB2312" pitchFamily="1" charset="-122"/>
                <a:ea typeface="楷体_GB2312" pitchFamily="1" charset="-122"/>
              </a:rPr>
              <a:t>12</a:t>
            </a:r>
            <a:r>
              <a:rPr lang="zh-CN" altLang="en-US" sz="2800" dirty="0">
                <a:latin typeface="楷体_GB2312" pitchFamily="1" charset="-122"/>
                <a:ea typeface="楷体_GB2312" pitchFamily="1" charset="-122"/>
              </a:rPr>
              <a:t>分）</a:t>
            </a:r>
          </a:p>
        </p:txBody>
      </p:sp>
    </p:spTree>
    <p:extLst>
      <p:ext uri="{BB962C8B-B14F-4D97-AF65-F5344CB8AC3E}">
        <p14:creationId xmlns:p14="http://schemas.microsoft.com/office/powerpoint/2010/main" val="371765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292"/>
                                        </p:tgtEl>
                                        <p:attrNameLst>
                                          <p:attrName>style.visibility</p:attrName>
                                        </p:attrNameLst>
                                      </p:cBhvr>
                                      <p:to>
                                        <p:strVal val="visible"/>
                                      </p:to>
                                    </p:set>
                                    <p:animEffect transition="in" filter="blinds(horizontal)">
                                      <p:cBhvr>
                                        <p:cTn id="7" dur="500"/>
                                        <p:tgtEl>
                                          <p:spTgt spid="140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北美河流02_副本_副本"/>
          <p:cNvPicPr>
            <a:picLocks noChangeAspect="1"/>
          </p:cNvPicPr>
          <p:nvPr/>
        </p:nvPicPr>
        <p:blipFill>
          <a:blip r:embed="rId2" cstate="print"/>
          <a:srcRect b="846"/>
          <a:stretch>
            <a:fillRect/>
          </a:stretch>
        </p:blipFill>
        <p:spPr>
          <a:xfrm>
            <a:off x="1715771" y="1692276"/>
            <a:ext cx="7353935" cy="5059045"/>
          </a:xfrm>
          <a:prstGeom prst="rect">
            <a:avLst/>
          </a:prstGeom>
          <a:ln>
            <a:solidFill>
              <a:schemeClr val="accent1"/>
            </a:solidFill>
          </a:ln>
        </p:spPr>
      </p:pic>
      <p:sp>
        <p:nvSpPr>
          <p:cNvPr id="2"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5415" y="900007"/>
            <a:ext cx="307340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4</a:t>
            </a:r>
            <a:r>
              <a:rPr lang="zh-CN" altLang="en-US" sz="2800" b="1">
                <a:solidFill>
                  <a:schemeClr val="tx1"/>
                </a:solidFill>
                <a:effectLst/>
                <a:latin typeface="+mn-ea"/>
                <a:cs typeface="+mn-ea"/>
              </a:rPr>
              <a:t>、</a:t>
            </a:r>
            <a:r>
              <a:rPr lang="zh-CN" sz="3200">
                <a:solidFill>
                  <a:schemeClr val="tx1"/>
                </a:solidFill>
                <a:effectLst/>
                <a:latin typeface="+mn-ea"/>
                <a:cs typeface="+mn-ea"/>
              </a:rPr>
              <a:t>河流和湖泊</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0" name="文本框 9"/>
          <p:cNvSpPr txBox="1"/>
          <p:nvPr/>
        </p:nvSpPr>
        <p:spPr>
          <a:xfrm>
            <a:off x="1" y="1731227"/>
            <a:ext cx="3771900" cy="4302716"/>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20000"/>
              </a:lnSpc>
            </a:pPr>
            <a:r>
              <a:rPr lang="en-US" sz="28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dirty="0">
                <a:solidFill>
                  <a:srgbClr val="FF0000"/>
                </a:solidFill>
                <a:latin typeface="+mn-ea"/>
                <a:cs typeface="+mn-ea"/>
              </a:rPr>
              <a:t>科罗拉多河</a:t>
            </a:r>
            <a:r>
              <a:rPr lang="zh-CN" altLang="en-US" sz="1600" b="1" dirty="0" smtClean="0">
                <a:solidFill>
                  <a:srgbClr val="FF0000"/>
                </a:solidFill>
                <a:latin typeface="+mn-ea"/>
                <a:cs typeface="+mn-ea"/>
              </a:rPr>
              <a:t>：</a:t>
            </a:r>
            <a:endParaRPr lang="en-US" altLang="zh-CN" sz="1600" b="1" dirty="0" smtClean="0">
              <a:solidFill>
                <a:srgbClr val="FF0000"/>
              </a:solidFill>
              <a:latin typeface="+mn-ea"/>
              <a:cs typeface="+mn-ea"/>
            </a:endParaRPr>
          </a:p>
          <a:p>
            <a:pPr>
              <a:lnSpc>
                <a:spcPct val="120000"/>
              </a:lnSpc>
            </a:pPr>
            <a:r>
              <a:rPr lang="en-US" altLang="zh-CN" sz="2000" b="1" dirty="0">
                <a:latin typeface="楷体" panose="02010609060101010101" pitchFamily="49" charset="-122"/>
                <a:ea typeface="楷体" panose="02010609060101010101" pitchFamily="49" charset="-122"/>
              </a:rPr>
              <a:t>a.</a:t>
            </a:r>
            <a:r>
              <a:rPr lang="zh-CN" altLang="en-US" sz="2000" b="1" dirty="0">
                <a:latin typeface="楷体" panose="02010609060101010101" pitchFamily="49" charset="-122"/>
                <a:ea typeface="楷体" panose="02010609060101010101" pitchFamily="49" charset="-122"/>
              </a:rPr>
              <a:t>发源于落基山脉，主要依靠</a:t>
            </a:r>
            <a:r>
              <a:rPr lang="zh-CN" altLang="en-US" sz="2000" b="1" dirty="0" smtClean="0">
                <a:solidFill>
                  <a:srgbClr val="FF0000"/>
                </a:solidFill>
                <a:latin typeface="楷体" panose="02010609060101010101" pitchFamily="49" charset="-122"/>
                <a:ea typeface="楷体" panose="02010609060101010101" pitchFamily="49" charset="-122"/>
              </a:rPr>
              <a:t>冰川融</a:t>
            </a:r>
            <a:r>
              <a:rPr lang="zh-CN" altLang="en-US" sz="2000" b="1" dirty="0">
                <a:solidFill>
                  <a:srgbClr val="FF0000"/>
                </a:solidFill>
                <a:latin typeface="楷体" panose="02010609060101010101" pitchFamily="49" charset="-122"/>
                <a:ea typeface="楷体" panose="02010609060101010101" pitchFamily="49" charset="-122"/>
              </a:rPr>
              <a:t>水</a:t>
            </a:r>
            <a:r>
              <a:rPr lang="zh-CN" altLang="en-US" sz="2000" b="1" dirty="0">
                <a:latin typeface="楷体" panose="02010609060101010101" pitchFamily="49" charset="-122"/>
                <a:ea typeface="楷体" panose="02010609060101010101" pitchFamily="49" charset="-122"/>
              </a:rPr>
              <a:t>补给，流经干旱与半干旱区， 注入加利福尼亚湾</a:t>
            </a:r>
            <a:r>
              <a:rPr lang="zh-CN" altLang="en-US" sz="2000" b="1" dirty="0" smtClean="0">
                <a:latin typeface="楷体" panose="02010609060101010101" pitchFamily="49" charset="-122"/>
                <a:ea typeface="楷体" panose="02010609060101010101" pitchFamily="49" charset="-122"/>
              </a:rPr>
              <a:t>，</a:t>
            </a:r>
            <a:r>
              <a:rPr lang="zh-CN" altLang="en-US" sz="2000" b="1" dirty="0">
                <a:solidFill>
                  <a:srgbClr val="0221DE"/>
                </a:solidFill>
                <a:latin typeface="楷体" panose="02010609060101010101" charset="-122"/>
                <a:ea typeface="楷体" panose="02010609060101010101" charset="-122"/>
                <a:sym typeface="+mn-ea"/>
              </a:rPr>
              <a:t>上游水量丰富，往下游水量减少</a:t>
            </a:r>
            <a:r>
              <a:rPr lang="zh-CN" altLang="en-US" sz="2000" dirty="0">
                <a:latin typeface="楷体" panose="02010609060101010101" charset="-122"/>
                <a:ea typeface="楷体" panose="02010609060101010101" charset="-122"/>
                <a:sym typeface="+mn-ea"/>
              </a:rPr>
              <a:t>，</a:t>
            </a:r>
            <a:r>
              <a:rPr lang="zh-CN" altLang="en-US" sz="2000" b="1" dirty="0">
                <a:solidFill>
                  <a:srgbClr val="0221DE"/>
                </a:solidFill>
                <a:latin typeface="楷体" panose="02010609060101010101" charset="-122"/>
                <a:ea typeface="楷体" panose="02010609060101010101" charset="-122"/>
                <a:sym typeface="+mn-ea"/>
              </a:rPr>
              <a:t>水位季节变化大</a:t>
            </a:r>
            <a:r>
              <a:rPr lang="zh-CN" altLang="en-US" sz="2000" b="1" dirty="0" smtClean="0">
                <a:latin typeface="楷体" panose="02010609060101010101" pitchFamily="49" charset="-122"/>
                <a:ea typeface="楷体" panose="02010609060101010101" pitchFamily="49" charset="-122"/>
              </a:rPr>
              <a:t>为</a:t>
            </a:r>
            <a:r>
              <a:rPr lang="zh-CN" altLang="en-US" sz="2000" b="1" dirty="0">
                <a:solidFill>
                  <a:srgbClr val="FF0000"/>
                </a:solidFill>
                <a:latin typeface="楷体" panose="02010609060101010101" pitchFamily="49" charset="-122"/>
                <a:ea typeface="楷体" panose="02010609060101010101" pitchFamily="49" charset="-122"/>
              </a:rPr>
              <a:t>灌溉农区</a:t>
            </a:r>
            <a:r>
              <a:rPr lang="zh-CN" altLang="en-US" sz="2000" b="1" dirty="0">
                <a:latin typeface="楷体" panose="02010609060101010101" pitchFamily="49" charset="-122"/>
                <a:ea typeface="楷体" panose="02010609060101010101" pitchFamily="49" charset="-122"/>
              </a:rPr>
              <a:t>提供了宝贵的水源</a:t>
            </a:r>
            <a:r>
              <a:rPr lang="zh-CN" altLang="en-US" sz="2000" b="1" dirty="0" smtClean="0">
                <a:latin typeface="楷体" panose="02010609060101010101" pitchFamily="49" charset="-122"/>
                <a:ea typeface="楷体" panose="02010609060101010101" pitchFamily="49" charset="-122"/>
              </a:rPr>
              <a:t>。</a:t>
            </a:r>
            <a:endParaRPr lang="en-US" altLang="zh-CN" sz="2000" b="1" dirty="0" smtClean="0">
              <a:latin typeface="楷体" panose="02010609060101010101" pitchFamily="49" charset="-122"/>
              <a:ea typeface="楷体" panose="02010609060101010101" pitchFamily="49" charset="-122"/>
            </a:endParaRPr>
          </a:p>
          <a:p>
            <a:pPr>
              <a:lnSpc>
                <a:spcPct val="120000"/>
              </a:lnSpc>
            </a:pPr>
            <a:r>
              <a:rPr lang="en-US" altLang="zh-CN" sz="2000" b="1" dirty="0">
                <a:latin typeface="宋体" pitchFamily="2" charset="-122"/>
              </a:rPr>
              <a:t>b.</a:t>
            </a:r>
            <a:r>
              <a:rPr lang="zh-CN" altLang="en-US" sz="2000" b="1" dirty="0">
                <a:solidFill>
                  <a:srgbClr val="FF0000"/>
                </a:solidFill>
                <a:latin typeface="宋体" pitchFamily="2" charset="-122"/>
              </a:rPr>
              <a:t>由于地壳上升河流下切，</a:t>
            </a:r>
            <a:r>
              <a:rPr lang="zh-CN" altLang="en-US" sz="2000" b="1" dirty="0">
                <a:latin typeface="宋体" pitchFamily="2" charset="-122"/>
              </a:rPr>
              <a:t>形成了世界著名的</a:t>
            </a:r>
            <a:r>
              <a:rPr lang="zh-CN" altLang="en-US" sz="2000" b="1" dirty="0">
                <a:solidFill>
                  <a:srgbClr val="0000CC"/>
                </a:solidFill>
                <a:latin typeface="宋体" pitchFamily="2" charset="-122"/>
              </a:rPr>
              <a:t>科罗拉多大峡谷</a:t>
            </a:r>
            <a:r>
              <a:rPr lang="zh-CN" altLang="en-US" sz="2000" b="1" dirty="0">
                <a:latin typeface="宋体" pitchFamily="2" charset="-122"/>
              </a:rPr>
              <a:t>，河流</a:t>
            </a:r>
            <a:r>
              <a:rPr lang="zh-CN" altLang="en-US" sz="2000" b="1" dirty="0">
                <a:solidFill>
                  <a:srgbClr val="FF0000"/>
                </a:solidFill>
                <a:latin typeface="宋体" pitchFamily="2" charset="-122"/>
              </a:rPr>
              <a:t>含沙量大</a:t>
            </a:r>
            <a:r>
              <a:rPr lang="zh-CN" altLang="en-US" sz="2000" b="1" dirty="0">
                <a:latin typeface="宋体" pitchFamily="2" charset="-122"/>
              </a:rPr>
              <a:t>，</a:t>
            </a:r>
            <a:r>
              <a:rPr lang="zh-CN" altLang="en-US" sz="2000" b="1" dirty="0">
                <a:solidFill>
                  <a:srgbClr val="FF0000"/>
                </a:solidFill>
                <a:latin typeface="宋体" pitchFamily="2" charset="-122"/>
              </a:rPr>
              <a:t>支流</a:t>
            </a:r>
            <a:r>
              <a:rPr lang="zh-CN" altLang="en-US" sz="2000" b="1" dirty="0">
                <a:latin typeface="宋体" pitchFamily="2" charset="-122"/>
              </a:rPr>
              <a:t>多峡谷，</a:t>
            </a:r>
            <a:r>
              <a:rPr lang="zh-CN" altLang="en-US" sz="2000" b="1" dirty="0">
                <a:solidFill>
                  <a:srgbClr val="FF0000"/>
                </a:solidFill>
                <a:latin typeface="宋体" pitchFamily="2" charset="-122"/>
              </a:rPr>
              <a:t>富水能</a:t>
            </a:r>
            <a:r>
              <a:rPr lang="zh-CN" altLang="en-US" sz="2000" b="1" dirty="0" smtClean="0">
                <a:latin typeface="宋体" pitchFamily="2" charset="-122"/>
              </a:rPr>
              <a:t>。</a:t>
            </a:r>
            <a:endParaRPr lang="zh-CN" altLang="en-US" sz="2000" b="1" dirty="0">
              <a:latin typeface="楷体" panose="02010609060101010101" pitchFamily="49" charset="-122"/>
              <a:ea typeface="楷体" panose="02010609060101010101" pitchFamily="49" charset="-122"/>
            </a:endParaRPr>
          </a:p>
        </p:txBody>
      </p:sp>
      <p:pic>
        <p:nvPicPr>
          <p:cNvPr id="12" name="图片 11" descr="timg (7)_副本"/>
          <p:cNvPicPr>
            <a:picLocks noChangeAspect="1"/>
          </p:cNvPicPr>
          <p:nvPr/>
        </p:nvPicPr>
        <p:blipFill>
          <a:blip r:embed="rId3" cstate="print"/>
          <a:stretch>
            <a:fillRect/>
          </a:stretch>
        </p:blipFill>
        <p:spPr>
          <a:xfrm>
            <a:off x="4801870" y="1043944"/>
            <a:ext cx="4267200" cy="2978785"/>
          </a:xfrm>
          <a:prstGeom prst="rect">
            <a:avLst/>
          </a:prstGeom>
          <a:ln>
            <a:solidFill>
              <a:schemeClr val="tx1">
                <a:lumMod val="95000"/>
                <a:lumOff val="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 calcmode="lin" valueType="num">
                                      <p:cBhvr additive="base">
                                        <p:cTn id="2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1"/>
          <p:cNvSpPr>
            <a:spLocks noChangeArrowheads="1"/>
          </p:cNvSpPr>
          <p:nvPr/>
        </p:nvSpPr>
        <p:spPr bwMode="auto">
          <a:xfrm>
            <a:off x="457259" y="6245225"/>
            <a:ext cx="2133878" cy="476250"/>
          </a:xfrm>
          <a:prstGeom prst="rect">
            <a:avLst/>
          </a:prstGeom>
          <a:noFill/>
          <a:ln w="9525">
            <a:noFill/>
            <a:miter lim="800000"/>
            <a:headEnd/>
            <a:tailEnd/>
          </a:ln>
        </p:spPr>
        <p:txBody>
          <a:bodyPr/>
          <a:lstStyle/>
          <a:p>
            <a:endParaRPr lang="zh-CN" altLang="en-US" sz="1400"/>
          </a:p>
        </p:txBody>
      </p:sp>
      <p:sp>
        <p:nvSpPr>
          <p:cNvPr id="41987" name="矩形 136194"/>
          <p:cNvSpPr>
            <a:spLocks noChangeArrowheads="1"/>
          </p:cNvSpPr>
          <p:nvPr/>
        </p:nvSpPr>
        <p:spPr bwMode="auto">
          <a:xfrm>
            <a:off x="5512717" y="1081233"/>
            <a:ext cx="3330612" cy="4745915"/>
          </a:xfrm>
          <a:prstGeom prst="rect">
            <a:avLst/>
          </a:prstGeom>
          <a:noFill/>
          <a:ln w="9525">
            <a:noFill/>
            <a:miter lim="800000"/>
            <a:headEnd/>
            <a:tailEnd/>
          </a:ln>
        </p:spPr>
        <p:txBody>
          <a:bodyPr>
            <a:spAutoFit/>
          </a:bodyPr>
          <a:lstStyle/>
          <a:p>
            <a:pPr>
              <a:lnSpc>
                <a:spcPct val="120000"/>
              </a:lnSpc>
              <a:spcBef>
                <a:spcPct val="15000"/>
              </a:spcBef>
              <a:spcAft>
                <a:spcPct val="15000"/>
              </a:spcAft>
            </a:pPr>
            <a:r>
              <a:rPr lang="zh-CN" altLang="en-US" sz="2800" b="1" dirty="0">
                <a:latin typeface="宋体" pitchFamily="2" charset="-122"/>
              </a:rPr>
              <a:t>主要发源于加拿大落基山东麓，注入</a:t>
            </a:r>
            <a:r>
              <a:rPr lang="zh-CN" altLang="en-US" sz="2800" b="1" dirty="0" smtClean="0">
                <a:latin typeface="宋体" pitchFamily="2" charset="-122"/>
              </a:rPr>
              <a:t>北冰洋。是</a:t>
            </a:r>
            <a:r>
              <a:rPr lang="zh-CN" altLang="en-US" sz="2800" b="1" dirty="0">
                <a:solidFill>
                  <a:srgbClr val="FF0000"/>
                </a:solidFill>
                <a:latin typeface="宋体" pitchFamily="2" charset="-122"/>
              </a:rPr>
              <a:t>北美洲</a:t>
            </a:r>
            <a:r>
              <a:rPr lang="zh-CN" altLang="en-US" sz="2800" b="1" dirty="0">
                <a:latin typeface="宋体" pitchFamily="2" charset="-122"/>
              </a:rPr>
              <a:t>仅次于密西西比河的</a:t>
            </a:r>
            <a:r>
              <a:rPr lang="zh-CN" altLang="en-US" sz="2800" b="1" dirty="0">
                <a:solidFill>
                  <a:srgbClr val="FF0000"/>
                </a:solidFill>
                <a:latin typeface="宋体" pitchFamily="2" charset="-122"/>
              </a:rPr>
              <a:t>第二长河</a:t>
            </a:r>
            <a:r>
              <a:rPr lang="zh-CN" altLang="en-US" sz="2800" b="1" dirty="0">
                <a:latin typeface="宋体" pitchFamily="2" charset="-122"/>
              </a:rPr>
              <a:t>，是加拿大第一长河</a:t>
            </a:r>
            <a:r>
              <a:rPr lang="zh-CN" altLang="en-US" sz="2800" b="1" dirty="0" smtClean="0">
                <a:latin typeface="宋体" pitchFamily="2" charset="-122"/>
              </a:rPr>
              <a:t>， </a:t>
            </a:r>
            <a:r>
              <a:rPr lang="en-US" altLang="zh-CN" sz="2800" b="1" dirty="0" smtClean="0">
                <a:latin typeface="宋体" pitchFamily="2" charset="-122"/>
              </a:rPr>
              <a:t>(</a:t>
            </a:r>
            <a:r>
              <a:rPr lang="zh-CN" altLang="en-US" sz="2800" b="1" dirty="0">
                <a:solidFill>
                  <a:srgbClr val="FF0000"/>
                </a:solidFill>
                <a:latin typeface="宋体" pitchFamily="2" charset="-122"/>
              </a:rPr>
              <a:t>冰期长、有凌汛</a:t>
            </a:r>
            <a:r>
              <a:rPr lang="en-US" altLang="zh-CN" sz="2800" b="1" dirty="0">
                <a:latin typeface="宋体" pitchFamily="2" charset="-122"/>
              </a:rPr>
              <a:t>)</a:t>
            </a:r>
            <a:r>
              <a:rPr lang="zh-CN" altLang="en-US" sz="2800" b="1" dirty="0">
                <a:latin typeface="宋体" pitchFamily="2" charset="-122"/>
              </a:rPr>
              <a:t>。水源补给以</a:t>
            </a:r>
            <a:r>
              <a:rPr lang="zh-CN" altLang="en-US" sz="2800" b="1" dirty="0">
                <a:solidFill>
                  <a:srgbClr val="FF0000"/>
                </a:solidFill>
                <a:latin typeface="宋体" pitchFamily="2" charset="-122"/>
              </a:rPr>
              <a:t>冰雪融水</a:t>
            </a:r>
            <a:r>
              <a:rPr lang="zh-CN" altLang="en-US" sz="2800" b="1" dirty="0">
                <a:latin typeface="宋体" pitchFamily="2" charset="-122"/>
              </a:rPr>
              <a:t>为主。</a:t>
            </a:r>
          </a:p>
        </p:txBody>
      </p:sp>
      <p:pic>
        <p:nvPicPr>
          <p:cNvPr id="41988" name="图片 164865" descr="20053775436024569"/>
          <p:cNvPicPr>
            <a:picLocks noChangeAspect="1" noChangeArrowheads="1"/>
          </p:cNvPicPr>
          <p:nvPr/>
        </p:nvPicPr>
        <p:blipFill>
          <a:blip r:embed="rId2" cstate="print"/>
          <a:srcRect/>
          <a:stretch>
            <a:fillRect/>
          </a:stretch>
        </p:blipFill>
        <p:spPr bwMode="auto">
          <a:xfrm>
            <a:off x="0" y="1196975"/>
            <a:ext cx="5414477" cy="5334000"/>
          </a:xfrm>
          <a:prstGeom prst="rect">
            <a:avLst/>
          </a:prstGeom>
          <a:noFill/>
          <a:ln w="9525">
            <a:noFill/>
            <a:miter lim="800000"/>
            <a:headEnd/>
            <a:tailEnd/>
          </a:ln>
        </p:spPr>
      </p:pic>
      <p:sp>
        <p:nvSpPr>
          <p:cNvPr id="41989" name="矩形 4"/>
          <p:cNvSpPr>
            <a:spLocks noChangeArrowheads="1"/>
          </p:cNvSpPr>
          <p:nvPr/>
        </p:nvSpPr>
        <p:spPr bwMode="auto">
          <a:xfrm>
            <a:off x="457259" y="465750"/>
            <a:ext cx="2890535" cy="540725"/>
          </a:xfrm>
          <a:prstGeom prst="rect">
            <a:avLst/>
          </a:prstGeom>
          <a:noFill/>
          <a:ln w="9525">
            <a:noFill/>
            <a:miter lim="800000"/>
            <a:headEnd/>
            <a:tailEnd/>
          </a:ln>
        </p:spPr>
        <p:txBody>
          <a:bodyPr wrap="none">
            <a:spAutoFit/>
          </a:bodyPr>
          <a:lstStyle/>
          <a:p>
            <a:pPr>
              <a:lnSpc>
                <a:spcPct val="120000"/>
              </a:lnSpc>
              <a:spcBef>
                <a:spcPct val="15000"/>
              </a:spcBef>
              <a:spcAft>
                <a:spcPct val="15000"/>
              </a:spcAft>
            </a:pPr>
            <a:r>
              <a:rPr lang="zh-CN" altLang="en-US" sz="2800" b="1" dirty="0" smtClean="0">
                <a:solidFill>
                  <a:srgbClr val="FF0000"/>
                </a:solidFill>
                <a:latin typeface="宋体" pitchFamily="2" charset="-122"/>
              </a:rPr>
              <a:t>（</a:t>
            </a:r>
            <a:r>
              <a:rPr lang="en-US" altLang="zh-CN" sz="2800" b="1" dirty="0" smtClean="0">
                <a:solidFill>
                  <a:srgbClr val="FF0000"/>
                </a:solidFill>
                <a:latin typeface="宋体" pitchFamily="2" charset="-122"/>
              </a:rPr>
              <a:t>4</a:t>
            </a:r>
            <a:r>
              <a:rPr lang="zh-CN" altLang="en-US" sz="2800" b="1" dirty="0" smtClean="0">
                <a:solidFill>
                  <a:srgbClr val="FF0000"/>
                </a:solidFill>
                <a:latin typeface="宋体" pitchFamily="2" charset="-122"/>
              </a:rPr>
              <a:t>）马</a:t>
            </a:r>
            <a:r>
              <a:rPr lang="zh-CN" altLang="en-US" sz="2800" b="1" dirty="0">
                <a:solidFill>
                  <a:srgbClr val="FF0000"/>
                </a:solidFill>
                <a:latin typeface="宋体" pitchFamily="2" charset="-122"/>
              </a:rPr>
              <a:t>更些河：</a:t>
            </a:r>
          </a:p>
        </p:txBody>
      </p:sp>
      <p:sp>
        <p:nvSpPr>
          <p:cNvPr id="41990" name="任意多边形 22540"/>
          <p:cNvSpPr>
            <a:spLocks noChangeArrowheads="1"/>
          </p:cNvSpPr>
          <p:nvPr/>
        </p:nvSpPr>
        <p:spPr bwMode="auto">
          <a:xfrm>
            <a:off x="1763546" y="2349501"/>
            <a:ext cx="519180" cy="1027113"/>
          </a:xfrm>
          <a:custGeom>
            <a:avLst/>
            <a:gdLst>
              <a:gd name="T0" fmla="*/ 2147483647 w 327"/>
              <a:gd name="T1" fmla="*/ 2147483647 h 601"/>
              <a:gd name="T2" fmla="*/ 2147483647 w 327"/>
              <a:gd name="T3" fmla="*/ 2147483647 h 601"/>
              <a:gd name="T4" fmla="*/ 2147483647 w 327"/>
              <a:gd name="T5" fmla="*/ 2147483647 h 601"/>
              <a:gd name="T6" fmla="*/ 2147483647 w 327"/>
              <a:gd name="T7" fmla="*/ 2147483647 h 601"/>
              <a:gd name="T8" fmla="*/ 2147483647 w 327"/>
              <a:gd name="T9" fmla="*/ 2147483647 h 601"/>
              <a:gd name="T10" fmla="*/ 2147483647 w 327"/>
              <a:gd name="T11" fmla="*/ 2147483647 h 601"/>
              <a:gd name="T12" fmla="*/ 2147483647 w 327"/>
              <a:gd name="T13" fmla="*/ 2147483647 h 601"/>
              <a:gd name="T14" fmla="*/ 2147483647 w 327"/>
              <a:gd name="T15" fmla="*/ 2147483647 h 601"/>
              <a:gd name="T16" fmla="*/ 2147483647 w 327"/>
              <a:gd name="T17" fmla="*/ 2147483647 h 601"/>
              <a:gd name="T18" fmla="*/ 2147483647 w 327"/>
              <a:gd name="T19" fmla="*/ 2147483647 h 601"/>
              <a:gd name="T20" fmla="*/ 2147483647 w 327"/>
              <a:gd name="T21" fmla="*/ 2147483647 h 601"/>
              <a:gd name="T22" fmla="*/ 2147483647 w 327"/>
              <a:gd name="T23" fmla="*/ 0 h 6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7"/>
              <a:gd name="T37" fmla="*/ 0 h 601"/>
              <a:gd name="T38" fmla="*/ 327 w 327"/>
              <a:gd name="T39" fmla="*/ 601 h 6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7" h="601">
                <a:moveTo>
                  <a:pt x="33" y="567"/>
                </a:moveTo>
                <a:cubicBezTo>
                  <a:pt x="95" y="589"/>
                  <a:pt x="23" y="564"/>
                  <a:pt x="85" y="584"/>
                </a:cubicBezTo>
                <a:cubicBezTo>
                  <a:pt x="102" y="590"/>
                  <a:pt x="136" y="601"/>
                  <a:pt x="136" y="601"/>
                </a:cubicBezTo>
                <a:cubicBezTo>
                  <a:pt x="142" y="584"/>
                  <a:pt x="139" y="560"/>
                  <a:pt x="154" y="550"/>
                </a:cubicBezTo>
                <a:cubicBezTo>
                  <a:pt x="194" y="523"/>
                  <a:pt x="267" y="511"/>
                  <a:pt x="317" y="498"/>
                </a:cubicBezTo>
                <a:cubicBezTo>
                  <a:pt x="294" y="432"/>
                  <a:pt x="327" y="511"/>
                  <a:pt x="283" y="455"/>
                </a:cubicBezTo>
                <a:cubicBezTo>
                  <a:pt x="277" y="448"/>
                  <a:pt x="280" y="436"/>
                  <a:pt x="274" y="429"/>
                </a:cubicBezTo>
                <a:cubicBezTo>
                  <a:pt x="252" y="402"/>
                  <a:pt x="206" y="407"/>
                  <a:pt x="179" y="404"/>
                </a:cubicBezTo>
                <a:cubicBezTo>
                  <a:pt x="145" y="368"/>
                  <a:pt x="124" y="388"/>
                  <a:pt x="102" y="326"/>
                </a:cubicBezTo>
                <a:cubicBezTo>
                  <a:pt x="77" y="253"/>
                  <a:pt x="58" y="177"/>
                  <a:pt x="33" y="103"/>
                </a:cubicBezTo>
                <a:cubicBezTo>
                  <a:pt x="30" y="93"/>
                  <a:pt x="16" y="92"/>
                  <a:pt x="7" y="86"/>
                </a:cubicBezTo>
                <a:cubicBezTo>
                  <a:pt x="17" y="9"/>
                  <a:pt x="0" y="33"/>
                  <a:pt x="33" y="0"/>
                </a:cubicBezTo>
              </a:path>
            </a:pathLst>
          </a:custGeom>
          <a:noFill/>
          <a:ln w="25400">
            <a:solidFill>
              <a:srgbClr val="0000CC"/>
            </a:solidFill>
            <a:round/>
            <a:headEnd/>
            <a:tailEnd/>
          </a:ln>
        </p:spPr>
        <p:txBody>
          <a:bodyPr/>
          <a:lstStyle/>
          <a:p>
            <a:endParaRPr lang="zh-CN" alt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timg (2)_副本_副本"/>
          <p:cNvPicPr>
            <a:picLocks noChangeAspect="1"/>
          </p:cNvPicPr>
          <p:nvPr/>
        </p:nvPicPr>
        <p:blipFill>
          <a:blip r:embed="rId2" cstate="print"/>
          <a:stretch>
            <a:fillRect/>
          </a:stretch>
        </p:blipFill>
        <p:spPr>
          <a:xfrm>
            <a:off x="215900" y="3275969"/>
            <a:ext cx="3117850" cy="2079625"/>
          </a:xfrm>
          <a:prstGeom prst="rect">
            <a:avLst/>
          </a:prstGeom>
        </p:spPr>
      </p:pic>
      <p:pic>
        <p:nvPicPr>
          <p:cNvPr id="3" name="图片 2" descr="五大湖01_副本"/>
          <p:cNvPicPr>
            <a:picLocks noChangeAspect="1"/>
          </p:cNvPicPr>
          <p:nvPr/>
        </p:nvPicPr>
        <p:blipFill>
          <a:blip r:embed="rId3" cstate="print"/>
          <a:stretch>
            <a:fillRect/>
          </a:stretch>
        </p:blipFill>
        <p:spPr>
          <a:xfrm>
            <a:off x="3362960" y="3275969"/>
            <a:ext cx="5626100" cy="3513455"/>
          </a:xfrm>
          <a:prstGeom prst="rect">
            <a:avLst/>
          </a:prstGeom>
        </p:spPr>
      </p:pic>
      <p:sp>
        <p:nvSpPr>
          <p:cNvPr id="7" name="文本框 6"/>
          <p:cNvSpPr txBox="1"/>
          <p:nvPr/>
        </p:nvSpPr>
        <p:spPr>
          <a:xfrm>
            <a:off x="216003" y="1044012"/>
            <a:ext cx="8772525" cy="219136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en-US" sz="2800" b="1" dirty="0">
                <a:solidFill>
                  <a:srgbClr val="FF0000"/>
                </a:solidFill>
                <a:latin typeface="宋体" panose="02010600030101010101" pitchFamily="2" charset="-122"/>
                <a:ea typeface="宋体" panose="02010600030101010101" pitchFamily="2" charset="-122"/>
                <a:cs typeface="微软雅黑" panose="020B0503020204020204" charset="-122"/>
                <a:sym typeface="+mn-ea"/>
              </a:rPr>
              <a:t>                </a:t>
            </a:r>
            <a:r>
              <a:rPr lang="en-US" b="1" dirty="0">
                <a:solidFill>
                  <a:srgbClr val="FF0000"/>
                </a:solidFill>
                <a:latin typeface="宋体" panose="02010600030101010101" pitchFamily="2" charset="-122"/>
                <a:ea typeface="宋体" panose="02010600030101010101" pitchFamily="2" charset="-122"/>
                <a:cs typeface="微软雅黑" panose="020B0503020204020204" charset="-122"/>
                <a:sym typeface="+mn-ea"/>
              </a:rPr>
              <a:t> </a:t>
            </a:r>
            <a:r>
              <a:rPr lang="en-US" sz="2400" b="1" dirty="0" smtClean="0">
                <a:solidFill>
                  <a:srgbClr val="FF0000"/>
                </a:solidFill>
                <a:latin typeface="宋体" panose="02010600030101010101" pitchFamily="2" charset="-122"/>
                <a:ea typeface="宋体" panose="02010600030101010101" pitchFamily="2" charset="-122"/>
                <a:cs typeface="微软雅黑" panose="020B0503020204020204" charset="-122"/>
                <a:sym typeface="+mn-ea"/>
              </a:rPr>
              <a:t>(5)</a:t>
            </a:r>
            <a:r>
              <a:rPr lang="zh-CN" altLang="en-US" sz="2400" b="1" dirty="0">
                <a:solidFill>
                  <a:srgbClr val="FF0000"/>
                </a:solidFill>
                <a:latin typeface="宋体" panose="02010600030101010101" pitchFamily="2" charset="-122"/>
                <a:ea typeface="宋体" panose="02010600030101010101" pitchFamily="2" charset="-122"/>
                <a:cs typeface="微软雅黑" panose="020B0503020204020204" charset="-122"/>
                <a:sym typeface="+mn-ea"/>
              </a:rPr>
              <a:t>北美</a:t>
            </a:r>
            <a:r>
              <a:rPr lang="zh-CN" altLang="en-US" sz="2400" b="1" dirty="0">
                <a:solidFill>
                  <a:srgbClr val="FF0000"/>
                </a:solidFill>
                <a:latin typeface="宋体" panose="02010600030101010101" pitchFamily="2" charset="-122"/>
                <a:ea typeface="宋体" panose="02010600030101010101" pitchFamily="2" charset="-122"/>
                <a:cs typeface="微软雅黑" panose="020B0503020204020204" charset="-122"/>
              </a:rPr>
              <a:t>五大湖</a:t>
            </a:r>
            <a:r>
              <a:rPr lang="zh-CN" altLang="en-US" sz="2000" b="1" dirty="0">
                <a:solidFill>
                  <a:srgbClr val="FF0000"/>
                </a:solidFill>
                <a:latin typeface="宋体" panose="02010600030101010101" pitchFamily="2" charset="-122"/>
                <a:ea typeface="宋体" panose="02010600030101010101" pitchFamily="2" charset="-122"/>
                <a:cs typeface="微软雅黑" panose="020B0503020204020204" charset="-122"/>
              </a:rPr>
              <a:t>：</a:t>
            </a:r>
            <a:r>
              <a:rPr lang="zh-CN" altLang="en-US" sz="2400" dirty="0">
                <a:solidFill>
                  <a:schemeClr val="tx1"/>
                </a:solidFill>
                <a:latin typeface="+mn-ea"/>
                <a:cs typeface="+mn-ea"/>
              </a:rPr>
              <a:t>世界最大的淡水湖群</a:t>
            </a:r>
            <a:r>
              <a:rPr lang="zh-CN" altLang="en-US" sz="2000" b="1" dirty="0">
                <a:solidFill>
                  <a:schemeClr val="tx1"/>
                </a:solidFill>
                <a:latin typeface="+mn-ea"/>
                <a:cs typeface="+mn-ea"/>
              </a:rPr>
              <a:t>，</a:t>
            </a:r>
            <a:r>
              <a:rPr lang="zh-CN" altLang="en-US" sz="2400" dirty="0">
                <a:solidFill>
                  <a:schemeClr val="tx1"/>
                </a:solidFill>
                <a:latin typeface="+mn-ea"/>
                <a:cs typeface="+mn-ea"/>
              </a:rPr>
              <a:t>约占全世界淡水湖总量的</a:t>
            </a:r>
            <a:r>
              <a:rPr lang="zh-CN" altLang="en-US" sz="2000" dirty="0">
                <a:solidFill>
                  <a:schemeClr val="tx1"/>
                </a:solidFill>
                <a:latin typeface="+mn-ea"/>
                <a:cs typeface="+mn-ea"/>
              </a:rPr>
              <a:t>1/5</a:t>
            </a:r>
            <a:r>
              <a:rPr lang="zh-CN" altLang="en-US" sz="2000" b="1" dirty="0">
                <a:solidFill>
                  <a:schemeClr val="tx1"/>
                </a:solidFill>
                <a:latin typeface="+mn-ea"/>
                <a:cs typeface="+mn-ea"/>
              </a:rPr>
              <a:t>。</a:t>
            </a:r>
            <a:r>
              <a:rPr lang="zh-CN" altLang="en-US" sz="2400" dirty="0">
                <a:solidFill>
                  <a:schemeClr val="tx1"/>
                </a:solidFill>
                <a:latin typeface="+mn-ea"/>
                <a:cs typeface="+mn-ea"/>
              </a:rPr>
              <a:t>其中</a:t>
            </a:r>
            <a:r>
              <a:rPr lang="zh-CN" altLang="en-US" sz="2400" dirty="0">
                <a:solidFill>
                  <a:srgbClr val="FF0000"/>
                </a:solidFill>
                <a:latin typeface="+mn-ea"/>
                <a:cs typeface="+mn-ea"/>
              </a:rPr>
              <a:t>苏必利尔湖</a:t>
            </a:r>
            <a:r>
              <a:rPr lang="zh-CN" altLang="en-US" sz="2400" dirty="0">
                <a:solidFill>
                  <a:schemeClr val="tx1"/>
                </a:solidFill>
                <a:latin typeface="+mn-ea"/>
                <a:cs typeface="+mn-ea"/>
              </a:rPr>
              <a:t>最大。湖面高度自西向东降低，湖与湖之间有狭窄水道相连，形成急流和瀑布，两国均修建了</a:t>
            </a:r>
            <a:r>
              <a:rPr lang="zh-CN" altLang="en-US" sz="2400" dirty="0">
                <a:solidFill>
                  <a:schemeClr val="tx1">
                    <a:lumMod val="95000"/>
                    <a:lumOff val="5000"/>
                  </a:schemeClr>
                </a:solidFill>
                <a:latin typeface="+mn-ea"/>
                <a:cs typeface="+mn-ea"/>
              </a:rPr>
              <a:t>多座</a:t>
            </a:r>
            <a:r>
              <a:rPr lang="zh-CN" altLang="en-US" sz="2400" b="1" dirty="0">
                <a:solidFill>
                  <a:srgbClr val="0221DE"/>
                </a:solidFill>
                <a:latin typeface="+mn-ea"/>
                <a:cs typeface="+mn-ea"/>
              </a:rPr>
              <a:t>水电站</a:t>
            </a:r>
            <a:r>
              <a:rPr lang="zh-CN" altLang="en-US" sz="2400" dirty="0">
                <a:solidFill>
                  <a:schemeClr val="tx1"/>
                </a:solidFill>
                <a:latin typeface="+mn-ea"/>
                <a:cs typeface="+mn-ea"/>
              </a:rPr>
              <a:t>。五湖间现有运河相通，</a:t>
            </a:r>
            <a:r>
              <a:rPr lang="zh-CN" altLang="en-US" sz="2400" b="1" dirty="0">
                <a:solidFill>
                  <a:srgbClr val="0221DE"/>
                </a:solidFill>
                <a:latin typeface="+mn-ea"/>
                <a:cs typeface="+mn-ea"/>
              </a:rPr>
              <a:t>航运发达</a:t>
            </a:r>
            <a:r>
              <a:rPr lang="zh-CN" altLang="en-US" sz="2400" dirty="0">
                <a:solidFill>
                  <a:schemeClr val="tx1"/>
                </a:solidFill>
                <a:latin typeface="+mn-ea"/>
                <a:cs typeface="+mn-ea"/>
              </a:rPr>
              <a:t>，大型海轮可经圣劳伦斯河直抵五大湖沿岸，促进了北美经济繁荣。</a:t>
            </a:r>
          </a:p>
        </p:txBody>
      </p:sp>
      <p:sp>
        <p:nvSpPr>
          <p:cNvPr id="2"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45415" y="828007"/>
            <a:ext cx="298831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4</a:t>
            </a:r>
            <a:r>
              <a:rPr lang="zh-CN" altLang="en-US" sz="2800" b="1">
                <a:solidFill>
                  <a:schemeClr val="tx1"/>
                </a:solidFill>
                <a:effectLst/>
                <a:latin typeface="+mn-ea"/>
                <a:cs typeface="+mn-ea"/>
              </a:rPr>
              <a:t>、</a:t>
            </a:r>
            <a:r>
              <a:rPr lang="zh-CN" sz="3200">
                <a:solidFill>
                  <a:schemeClr val="tx1"/>
                </a:solidFill>
                <a:effectLst/>
                <a:latin typeface="+mn-ea"/>
                <a:cs typeface="+mn-ea"/>
              </a:rPr>
              <a:t>河流和湖泊</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12" name="图片 11" descr="timg (4)_副本"/>
          <p:cNvPicPr>
            <a:picLocks noChangeAspect="1"/>
          </p:cNvPicPr>
          <p:nvPr/>
        </p:nvPicPr>
        <p:blipFill>
          <a:blip r:embed="rId4" cstate="print"/>
          <a:srcRect t="5726" b="10601"/>
          <a:stretch>
            <a:fillRect/>
          </a:stretch>
        </p:blipFill>
        <p:spPr>
          <a:xfrm>
            <a:off x="215900" y="4891407"/>
            <a:ext cx="3117850" cy="1897380"/>
          </a:xfrm>
          <a:prstGeom prst="rect">
            <a:avLst/>
          </a:prstGeom>
        </p:spPr>
      </p:pic>
      <p:pic>
        <p:nvPicPr>
          <p:cNvPr id="24578" name="图片 18434" descr="pao"/>
          <p:cNvPicPr>
            <a:picLocks noChangeAspect="1"/>
          </p:cNvPicPr>
          <p:nvPr/>
        </p:nvPicPr>
        <p:blipFill>
          <a:blip r:embed="rId5" cstate="print">
            <a:lum bright="-29999" contrast="35999"/>
          </a:blip>
          <a:stretch>
            <a:fillRect/>
          </a:stretch>
        </p:blipFill>
        <p:spPr>
          <a:xfrm>
            <a:off x="3362960" y="3732529"/>
            <a:ext cx="5626100" cy="2599691"/>
          </a:xfrm>
          <a:prstGeom prst="rect">
            <a:avLst/>
          </a:prstGeom>
          <a:noFill/>
          <a:ln w="9525">
            <a:noFill/>
          </a:ln>
        </p:spPr>
      </p:pic>
      <p:pic>
        <p:nvPicPr>
          <p:cNvPr id="11" name="图片 10" descr="北美五大湖04"/>
          <p:cNvPicPr>
            <a:picLocks noChangeAspect="1"/>
          </p:cNvPicPr>
          <p:nvPr/>
        </p:nvPicPr>
        <p:blipFill>
          <a:blip r:embed="rId6" cstate="print"/>
          <a:srcRect l="2299"/>
          <a:stretch>
            <a:fillRect/>
          </a:stretch>
        </p:blipFill>
        <p:spPr>
          <a:xfrm>
            <a:off x="3362960" y="3275967"/>
            <a:ext cx="5624830" cy="3512820"/>
          </a:xfrm>
          <a:prstGeom prst="rect">
            <a:avLst/>
          </a:prstGeom>
          <a:ln>
            <a:solidFill>
              <a:schemeClr val="tx1">
                <a:lumMod val="95000"/>
                <a:lumOff val="5000"/>
              </a:schemeClr>
            </a:solidFill>
          </a:ln>
        </p:spPr>
      </p:pic>
      <p:sp>
        <p:nvSpPr>
          <p:cNvPr id="13" name="矩形 166916"/>
          <p:cNvSpPr>
            <a:spLocks noChangeArrowheads="1"/>
          </p:cNvSpPr>
          <p:nvPr/>
        </p:nvSpPr>
        <p:spPr bwMode="auto">
          <a:xfrm>
            <a:off x="3280662" y="729924"/>
            <a:ext cx="2518500" cy="442913"/>
          </a:xfrm>
          <a:prstGeom prst="rect">
            <a:avLst/>
          </a:prstGeom>
          <a:noFill/>
          <a:ln w="9525">
            <a:noFill/>
            <a:miter lim="800000"/>
            <a:headEnd/>
            <a:tailEnd/>
          </a:ln>
        </p:spPr>
        <p:txBody>
          <a:bodyPr>
            <a:spAutoFit/>
          </a:bodyPr>
          <a:lstStyle/>
          <a:p>
            <a:pPr>
              <a:lnSpc>
                <a:spcPct val="95000"/>
              </a:lnSpc>
            </a:pPr>
            <a:r>
              <a:rPr lang="zh-CN" altLang="en-US" sz="2400" b="1" dirty="0">
                <a:solidFill>
                  <a:srgbClr val="FF0000"/>
                </a:solidFill>
                <a:latin typeface="华文行楷" pitchFamily="2" charset="-122"/>
              </a:rPr>
              <a:t>冰川侵蚀作用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5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矩形 1"/>
          <p:cNvSpPr/>
          <p:nvPr/>
        </p:nvSpPr>
        <p:spPr>
          <a:xfrm>
            <a:off x="422479" y="1107757"/>
            <a:ext cx="4700239" cy="5262979"/>
          </a:xfrm>
          <a:prstGeom prst="rect">
            <a:avLst/>
          </a:prstGeom>
          <a:noFill/>
          <a:ln w="9525">
            <a:noFill/>
          </a:ln>
        </p:spPr>
        <p:txBody>
          <a:bodyPr wrap="square" anchor="t">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春、夏季湖中茂盛的水草在秋冬季节死亡腐烂，从湖底源源不断地产生大量的甲烷等气体，这些气体以气泡形式慢慢向水面上升，湖水相对静止，有利于气泡上升；由于冬季气温低，湖面急剧降温到冰点以下，接近水面的气泡周围的湖水迅速结冰而形成了冰泡，随着水层加厚，气泡被“锁”在冰层中，形成“冰泡”。</a:t>
            </a:r>
          </a:p>
        </p:txBody>
      </p:sp>
      <p:sp>
        <p:nvSpPr>
          <p:cNvPr id="27651" name="矩形 2"/>
          <p:cNvSpPr/>
          <p:nvPr/>
        </p:nvSpPr>
        <p:spPr>
          <a:xfrm>
            <a:off x="437630" y="387900"/>
            <a:ext cx="4685088" cy="584775"/>
          </a:xfrm>
          <a:prstGeom prst="rect">
            <a:avLst/>
          </a:prstGeom>
          <a:noFill/>
          <a:ln w="9525">
            <a:noFill/>
          </a:ln>
        </p:spPr>
        <p:txBody>
          <a:bodyPr wrap="square" anchor="t">
            <a:spAutoFit/>
          </a:bodyPr>
          <a:lstStyle/>
          <a:p>
            <a:r>
              <a:rPr lang="zh-CN" altLang="en-US" sz="3200" b="1" dirty="0">
                <a:latin typeface="微软雅黑" panose="020B0503020204020204" pitchFamily="34" charset="-122"/>
                <a:ea typeface="微软雅黑" panose="020B0503020204020204" pitchFamily="34" charset="-122"/>
              </a:rPr>
              <a:t>亚伯拉罕湖冬季冰泡景观</a:t>
            </a:r>
          </a:p>
        </p:txBody>
      </p:sp>
      <p:pic>
        <p:nvPicPr>
          <p:cNvPr id="27652" name="图片 2"/>
          <p:cNvPicPr>
            <a:picLocks noChangeAspect="1"/>
          </p:cNvPicPr>
          <p:nvPr/>
        </p:nvPicPr>
        <p:blipFill>
          <a:blip r:embed="rId2" cstate="print"/>
          <a:stretch>
            <a:fillRect/>
          </a:stretch>
        </p:blipFill>
        <p:spPr>
          <a:xfrm>
            <a:off x="5559273" y="835027"/>
            <a:ext cx="2684621" cy="538924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134559" y="232678"/>
            <a:ext cx="5506166" cy="1815882"/>
          </a:xfrm>
          <a:prstGeom prst="rect">
            <a:avLst/>
          </a:prstGeom>
          <a:noFill/>
          <a:ln w="9525">
            <a:noFill/>
            <a:miter lim="800000"/>
            <a:headEnd/>
            <a:tailEnd/>
          </a:ln>
        </p:spPr>
        <p:txBody>
          <a:bodyPr wrap="square" anchor="ctr">
            <a:spAutoFit/>
          </a:bodyPr>
          <a:lstStyle/>
          <a:p>
            <a:pPr eaLnBrk="0" hangingPunct="0">
              <a:tabLst>
                <a:tab pos="2339975" algn="l"/>
              </a:tabLst>
            </a:pPr>
            <a:r>
              <a:rPr lang="en-US" altLang="zh-CN" sz="2800" b="1" dirty="0">
                <a:solidFill>
                  <a:srgbClr val="FF0000"/>
                </a:solidFill>
              </a:rPr>
              <a:t>(2015·</a:t>
            </a:r>
            <a:r>
              <a:rPr lang="zh-CN" altLang="en-US" sz="2800" b="1" dirty="0">
                <a:solidFill>
                  <a:srgbClr val="FF0000"/>
                </a:solidFill>
              </a:rPr>
              <a:t>全国卷</a:t>
            </a:r>
            <a:r>
              <a:rPr lang="en-US" altLang="zh-CN" sz="2800" b="1" dirty="0">
                <a:solidFill>
                  <a:srgbClr val="FF0000"/>
                </a:solidFill>
              </a:rPr>
              <a:t>Ⅱ</a:t>
            </a:r>
            <a:r>
              <a:rPr lang="en-US" altLang="zh-CN" sz="2800" dirty="0"/>
              <a:t>)</a:t>
            </a:r>
            <a:r>
              <a:rPr lang="zh-CN" altLang="en-US" sz="2800" b="1" dirty="0" smtClean="0">
                <a:latin typeface="方正粗黑宋简体"/>
                <a:ea typeface="方正粗黑宋简体"/>
                <a:cs typeface="方正粗黑宋简体"/>
              </a:rPr>
              <a:t>圣劳伦斯河</a:t>
            </a:r>
            <a:r>
              <a:rPr lang="en-US" altLang="zh-CN" sz="2800" b="1" dirty="0">
                <a:latin typeface="方正粗黑宋简体"/>
                <a:ea typeface="方正粗黑宋简体"/>
                <a:cs typeface="方正粗黑宋简体"/>
              </a:rPr>
              <a:t>(</a:t>
            </a:r>
            <a:r>
              <a:rPr lang="zh-CN" altLang="en-US" sz="2800" b="1" dirty="0">
                <a:latin typeface="方正粗黑宋简体"/>
                <a:ea typeface="方正粗黑宋简体"/>
                <a:cs typeface="方正粗黑宋简体"/>
              </a:rPr>
              <a:t>图</a:t>
            </a:r>
            <a:r>
              <a:rPr lang="en-US" altLang="zh-CN" sz="2800" b="1" dirty="0">
                <a:latin typeface="方正粗黑宋简体"/>
                <a:ea typeface="方正粗黑宋简体"/>
                <a:cs typeface="方正粗黑宋简体"/>
              </a:rPr>
              <a:t>1)</a:t>
            </a:r>
            <a:r>
              <a:rPr lang="zh-CN" altLang="en-US" sz="2800" b="1" dirty="0">
                <a:latin typeface="方正粗黑宋简体"/>
                <a:ea typeface="方正粗黑宋简体"/>
                <a:cs typeface="方正粗黑宋简体"/>
              </a:rPr>
              <a:t>是一条著名的“冰冻之河”。图</a:t>
            </a:r>
            <a:r>
              <a:rPr lang="en-US" altLang="zh-CN" sz="2800" b="1" dirty="0">
                <a:latin typeface="方正粗黑宋简体"/>
                <a:ea typeface="方正粗黑宋简体"/>
                <a:cs typeface="方正粗黑宋简体"/>
              </a:rPr>
              <a:t>2</a:t>
            </a:r>
            <a:r>
              <a:rPr lang="zh-CN" altLang="en-US" sz="2800" b="1" dirty="0">
                <a:latin typeface="方正粗黑宋简体"/>
                <a:ea typeface="方正粗黑宋简体"/>
                <a:cs typeface="方正粗黑宋简体"/>
              </a:rPr>
              <a:t>示意蒙特利尔年内各月气温和降水量。据此完成</a:t>
            </a:r>
            <a:r>
              <a:rPr lang="en-US" altLang="zh-CN" sz="2800" b="1" dirty="0">
                <a:latin typeface="方正粗黑宋简体"/>
                <a:ea typeface="方正粗黑宋简体"/>
                <a:cs typeface="方正粗黑宋简体"/>
              </a:rPr>
              <a:t>(1)</a:t>
            </a:r>
            <a:r>
              <a:rPr lang="zh-CN" altLang="en-US" sz="2800" b="1" dirty="0">
                <a:latin typeface="方正粗黑宋简体"/>
                <a:ea typeface="方正粗黑宋简体"/>
                <a:cs typeface="方正粗黑宋简体"/>
              </a:rPr>
              <a:t>～</a:t>
            </a:r>
            <a:r>
              <a:rPr lang="en-US" altLang="zh-CN" sz="2800" b="1" dirty="0">
                <a:latin typeface="方正粗黑宋简体"/>
                <a:ea typeface="方正粗黑宋简体"/>
                <a:cs typeface="方正粗黑宋简体"/>
              </a:rPr>
              <a:t>(2)</a:t>
            </a:r>
            <a:r>
              <a:rPr lang="zh-CN" altLang="en-US" sz="2800" b="1" dirty="0">
                <a:latin typeface="方正粗黑宋简体"/>
                <a:ea typeface="方正粗黑宋简体"/>
                <a:cs typeface="方正粗黑宋简体"/>
              </a:rPr>
              <a:t>题。</a:t>
            </a:r>
          </a:p>
        </p:txBody>
      </p:sp>
      <p:pic>
        <p:nvPicPr>
          <p:cNvPr id="43011" name="Picture 5" descr="15wz15.TIF"/>
          <p:cNvPicPr>
            <a:picLocks noChangeAspect="1" noChangeArrowheads="1"/>
          </p:cNvPicPr>
          <p:nvPr/>
        </p:nvPicPr>
        <p:blipFill>
          <a:blip r:embed="rId2" r:link="rId3" cstate="print"/>
          <a:srcRect/>
          <a:stretch>
            <a:fillRect/>
          </a:stretch>
        </p:blipFill>
        <p:spPr bwMode="auto">
          <a:xfrm>
            <a:off x="5670494" y="1"/>
            <a:ext cx="3473506" cy="2860675"/>
          </a:xfrm>
          <a:prstGeom prst="rect">
            <a:avLst/>
          </a:prstGeom>
          <a:noFill/>
          <a:ln w="9525">
            <a:noFill/>
            <a:miter lim="800000"/>
            <a:headEnd/>
            <a:tailEnd/>
          </a:ln>
        </p:spPr>
      </p:pic>
      <p:pic>
        <p:nvPicPr>
          <p:cNvPr id="43012" name="Picture 6" descr="15WZ16.tif"/>
          <p:cNvPicPr>
            <a:picLocks noChangeAspect="1" noChangeArrowheads="1"/>
          </p:cNvPicPr>
          <p:nvPr/>
        </p:nvPicPr>
        <p:blipFill>
          <a:blip r:embed="rId4" r:link="rId5" cstate="print"/>
          <a:srcRect/>
          <a:stretch>
            <a:fillRect/>
          </a:stretch>
        </p:blipFill>
        <p:spPr bwMode="auto">
          <a:xfrm>
            <a:off x="6061070" y="2846389"/>
            <a:ext cx="2507783" cy="3622675"/>
          </a:xfrm>
          <a:prstGeom prst="rect">
            <a:avLst/>
          </a:prstGeom>
          <a:noFill/>
          <a:ln w="9525">
            <a:noFill/>
            <a:miter lim="800000"/>
            <a:headEnd/>
            <a:tailEnd/>
          </a:ln>
        </p:spPr>
      </p:pic>
      <p:sp>
        <p:nvSpPr>
          <p:cNvPr id="43013" name="矩形 4"/>
          <p:cNvSpPr>
            <a:spLocks noChangeArrowheads="1"/>
          </p:cNvSpPr>
          <p:nvPr/>
        </p:nvSpPr>
        <p:spPr bwMode="auto">
          <a:xfrm>
            <a:off x="206005" y="1906589"/>
            <a:ext cx="5434720" cy="4401205"/>
          </a:xfrm>
          <a:prstGeom prst="rect">
            <a:avLst/>
          </a:prstGeom>
          <a:noFill/>
          <a:ln w="9525">
            <a:noFill/>
            <a:miter lim="800000"/>
            <a:headEnd/>
            <a:tailEnd/>
          </a:ln>
        </p:spPr>
        <p:txBody>
          <a:bodyPr>
            <a:spAutoFit/>
          </a:bodyPr>
          <a:lstStyle/>
          <a:p>
            <a:pPr indent="266700">
              <a:tabLst>
                <a:tab pos="2339975" algn="l"/>
              </a:tabLst>
            </a:pPr>
            <a:r>
              <a:rPr lang="en-US" altLang="zh-CN" sz="2800" b="1" dirty="0">
                <a:latin typeface="方正粗黑宋简体"/>
                <a:ea typeface="方正粗黑宋简体"/>
                <a:cs typeface="方正粗黑宋简体"/>
              </a:rPr>
              <a:t>(1)</a:t>
            </a:r>
            <a:r>
              <a:rPr lang="zh-CN" altLang="en-US" sz="2800" b="1" dirty="0">
                <a:latin typeface="方正粗黑宋简体"/>
                <a:ea typeface="方正粗黑宋简体"/>
                <a:cs typeface="方正粗黑宋简体"/>
              </a:rPr>
              <a:t>蒙特利尔附近河段结冰期大致为（     ）</a:t>
            </a:r>
            <a:endParaRPr lang="en-US" altLang="zh-CN" sz="2800" b="1" dirty="0">
              <a:latin typeface="方正粗黑宋简体"/>
              <a:ea typeface="方正粗黑宋简体"/>
              <a:cs typeface="方正粗黑宋简体"/>
            </a:endParaRPr>
          </a:p>
          <a:p>
            <a:pPr indent="266700">
              <a:tabLst>
                <a:tab pos="2339975" algn="l"/>
              </a:tabLst>
            </a:pPr>
            <a:r>
              <a:rPr lang="en-US" altLang="zh-CN" sz="2800" b="1" dirty="0">
                <a:latin typeface="方正粗黑宋简体"/>
                <a:ea typeface="方正粗黑宋简体"/>
                <a:cs typeface="方正粗黑宋简体"/>
              </a:rPr>
              <a:t>A</a:t>
            </a:r>
            <a:r>
              <a:rPr lang="zh-CN" altLang="en-US" sz="2800" b="1" dirty="0">
                <a:latin typeface="方正粗黑宋简体"/>
                <a:ea typeface="方正粗黑宋简体"/>
                <a:cs typeface="方正粗黑宋简体"/>
              </a:rPr>
              <a:t>．</a:t>
            </a:r>
            <a:r>
              <a:rPr lang="en-US" altLang="zh-CN" sz="2800" b="1" dirty="0">
                <a:latin typeface="方正粗黑宋简体"/>
                <a:ea typeface="方正粗黑宋简体"/>
                <a:cs typeface="方正粗黑宋简体"/>
              </a:rPr>
              <a:t>2</a:t>
            </a:r>
            <a:r>
              <a:rPr lang="zh-CN" altLang="en-US" sz="2800" b="1" dirty="0">
                <a:latin typeface="方正粗黑宋简体"/>
                <a:ea typeface="方正粗黑宋简体"/>
                <a:cs typeface="方正粗黑宋简体"/>
              </a:rPr>
              <a:t>个月　　  </a:t>
            </a:r>
            <a:r>
              <a:rPr lang="en-US" altLang="zh-CN" sz="2800" b="1" dirty="0">
                <a:latin typeface="方正粗黑宋简体"/>
                <a:ea typeface="方正粗黑宋简体"/>
                <a:cs typeface="方正粗黑宋简体"/>
              </a:rPr>
              <a:t>B</a:t>
            </a:r>
            <a:r>
              <a:rPr lang="zh-CN" altLang="en-US" sz="2800" b="1" dirty="0">
                <a:latin typeface="方正粗黑宋简体"/>
                <a:ea typeface="方正粗黑宋简体"/>
                <a:cs typeface="方正粗黑宋简体"/>
              </a:rPr>
              <a:t>．</a:t>
            </a:r>
            <a:r>
              <a:rPr lang="en-US" altLang="zh-CN" sz="2800" b="1" dirty="0">
                <a:latin typeface="方正粗黑宋简体"/>
                <a:ea typeface="方正粗黑宋简体"/>
                <a:cs typeface="方正粗黑宋简体"/>
              </a:rPr>
              <a:t>3</a:t>
            </a:r>
            <a:r>
              <a:rPr lang="zh-CN" altLang="en-US" sz="2800" b="1" dirty="0">
                <a:latin typeface="方正粗黑宋简体"/>
                <a:ea typeface="方正粗黑宋简体"/>
                <a:cs typeface="方正粗黑宋简体"/>
              </a:rPr>
              <a:t>个月</a:t>
            </a:r>
          </a:p>
          <a:p>
            <a:pPr indent="266700">
              <a:tabLst>
                <a:tab pos="2339975" algn="l"/>
              </a:tabLst>
            </a:pPr>
            <a:r>
              <a:rPr lang="en-US" altLang="zh-CN" sz="2800" b="1" dirty="0">
                <a:latin typeface="方正粗黑宋简体"/>
                <a:ea typeface="方正粗黑宋简体"/>
                <a:cs typeface="方正粗黑宋简体"/>
              </a:rPr>
              <a:t>C</a:t>
            </a:r>
            <a:r>
              <a:rPr lang="zh-CN" altLang="en-US" sz="2800" b="1" dirty="0">
                <a:latin typeface="方正粗黑宋简体"/>
                <a:ea typeface="方正粗黑宋简体"/>
                <a:cs typeface="方正粗黑宋简体"/>
              </a:rPr>
              <a:t>．</a:t>
            </a:r>
            <a:r>
              <a:rPr lang="en-US" altLang="zh-CN" sz="2800" b="1" dirty="0">
                <a:latin typeface="方正粗黑宋简体"/>
                <a:ea typeface="方正粗黑宋简体"/>
                <a:cs typeface="方正粗黑宋简体"/>
              </a:rPr>
              <a:t>4</a:t>
            </a:r>
            <a:r>
              <a:rPr lang="zh-CN" altLang="en-US" sz="2800" b="1" dirty="0">
                <a:latin typeface="方正粗黑宋简体"/>
                <a:ea typeface="方正粗黑宋简体"/>
                <a:cs typeface="方正粗黑宋简体"/>
              </a:rPr>
              <a:t>个月  	    </a:t>
            </a:r>
            <a:r>
              <a:rPr lang="en-US" altLang="zh-CN" sz="2800" b="1" dirty="0">
                <a:latin typeface="方正粗黑宋简体"/>
                <a:ea typeface="方正粗黑宋简体"/>
                <a:cs typeface="方正粗黑宋简体"/>
              </a:rPr>
              <a:t>D</a:t>
            </a:r>
            <a:r>
              <a:rPr lang="zh-CN" altLang="en-US" sz="2800" b="1" dirty="0">
                <a:latin typeface="方正粗黑宋简体"/>
                <a:ea typeface="方正粗黑宋简体"/>
                <a:cs typeface="方正粗黑宋简体"/>
              </a:rPr>
              <a:t>．</a:t>
            </a:r>
            <a:r>
              <a:rPr lang="en-US" altLang="zh-CN" sz="2800" b="1" dirty="0">
                <a:latin typeface="方正粗黑宋简体"/>
                <a:ea typeface="方正粗黑宋简体"/>
                <a:cs typeface="方正粗黑宋简体"/>
              </a:rPr>
              <a:t>5</a:t>
            </a:r>
            <a:r>
              <a:rPr lang="zh-CN" altLang="en-US" sz="2800" b="1" dirty="0">
                <a:latin typeface="方正粗黑宋简体"/>
                <a:ea typeface="方正粗黑宋简体"/>
                <a:cs typeface="方正粗黑宋简体"/>
              </a:rPr>
              <a:t>个月</a:t>
            </a:r>
          </a:p>
          <a:p>
            <a:pPr indent="266700">
              <a:tabLst>
                <a:tab pos="2339975" algn="l"/>
              </a:tabLst>
            </a:pPr>
            <a:r>
              <a:rPr lang="en-US" altLang="zh-CN" sz="2800" b="1" dirty="0">
                <a:latin typeface="方正粗黑宋简体"/>
                <a:ea typeface="方正粗黑宋简体"/>
                <a:cs typeface="方正粗黑宋简体"/>
              </a:rPr>
              <a:t>(2)</a:t>
            </a:r>
            <a:r>
              <a:rPr lang="zh-CN" altLang="en-US" sz="2800" b="1" dirty="0">
                <a:latin typeface="方正粗黑宋简体"/>
                <a:ea typeface="方正粗黑宋简体"/>
                <a:cs typeface="方正粗黑宋简体"/>
              </a:rPr>
              <a:t>据图示信息推测，冬季可能不结冰的河段位于（     ）</a:t>
            </a:r>
            <a:endParaRPr lang="en-US" altLang="zh-CN" sz="2800" b="1" dirty="0">
              <a:latin typeface="方正粗黑宋简体"/>
              <a:ea typeface="方正粗黑宋简体"/>
              <a:cs typeface="方正粗黑宋简体"/>
            </a:endParaRPr>
          </a:p>
          <a:p>
            <a:pPr indent="266700">
              <a:tabLst>
                <a:tab pos="2339975" algn="l"/>
              </a:tabLst>
            </a:pPr>
            <a:r>
              <a:rPr lang="en-US" altLang="zh-CN" sz="2800" b="1" dirty="0">
                <a:latin typeface="方正粗黑宋简体"/>
                <a:ea typeface="方正粗黑宋简体"/>
                <a:cs typeface="方正粗黑宋简体"/>
              </a:rPr>
              <a:t>A</a:t>
            </a:r>
            <a:r>
              <a:rPr lang="zh-CN" altLang="en-US" sz="2800" b="1" dirty="0">
                <a:latin typeface="方正粗黑宋简体"/>
                <a:ea typeface="方正粗黑宋简体"/>
                <a:cs typeface="方正粗黑宋简体"/>
              </a:rPr>
              <a:t>．安大略湖至普雷斯科特河段</a:t>
            </a:r>
          </a:p>
          <a:p>
            <a:pPr indent="266700">
              <a:tabLst>
                <a:tab pos="2339975" algn="l"/>
              </a:tabLst>
            </a:pPr>
            <a:r>
              <a:rPr lang="en-US" altLang="zh-CN" sz="2800" b="1" dirty="0">
                <a:latin typeface="方正粗黑宋简体"/>
                <a:ea typeface="方正粗黑宋简体"/>
                <a:cs typeface="方正粗黑宋简体"/>
              </a:rPr>
              <a:t>B</a:t>
            </a:r>
            <a:r>
              <a:rPr lang="zh-CN" altLang="en-US" sz="2800" b="1" dirty="0">
                <a:latin typeface="方正粗黑宋简体"/>
                <a:ea typeface="方正粗黑宋简体"/>
                <a:cs typeface="方正粗黑宋简体"/>
              </a:rPr>
              <a:t>．普雷斯科特至康沃尔河段</a:t>
            </a:r>
          </a:p>
          <a:p>
            <a:pPr indent="266700">
              <a:tabLst>
                <a:tab pos="2339975" algn="l"/>
              </a:tabLst>
            </a:pPr>
            <a:r>
              <a:rPr lang="en-US" altLang="zh-CN" sz="2800" b="1" dirty="0">
                <a:latin typeface="方正粗黑宋简体"/>
                <a:ea typeface="方正粗黑宋简体"/>
                <a:cs typeface="方正粗黑宋简体"/>
              </a:rPr>
              <a:t>C</a:t>
            </a:r>
            <a:r>
              <a:rPr lang="zh-CN" altLang="en-US" sz="2800" b="1" dirty="0">
                <a:latin typeface="方正粗黑宋简体"/>
                <a:ea typeface="方正粗黑宋简体"/>
                <a:cs typeface="方正粗黑宋简体"/>
              </a:rPr>
              <a:t>．蒙特利尔至魁北克河段</a:t>
            </a:r>
          </a:p>
          <a:p>
            <a:pPr indent="266700">
              <a:tabLst>
                <a:tab pos="2339975" algn="l"/>
              </a:tabLst>
            </a:pPr>
            <a:r>
              <a:rPr lang="en-US" altLang="zh-CN" sz="2800" b="1" dirty="0">
                <a:latin typeface="方正粗黑宋简体"/>
                <a:ea typeface="方正粗黑宋简体"/>
                <a:cs typeface="方正粗黑宋简体"/>
              </a:rPr>
              <a:t>D</a:t>
            </a:r>
            <a:r>
              <a:rPr lang="zh-CN" altLang="en-US" sz="2800" b="1" dirty="0">
                <a:latin typeface="方正粗黑宋简体"/>
                <a:ea typeface="方正粗黑宋简体"/>
                <a:cs typeface="方正粗黑宋简体"/>
              </a:rPr>
              <a:t>．魁北克以下河口段</a:t>
            </a:r>
            <a:endParaRPr lang="zh-CN" altLang="en-US" sz="2800" dirty="0">
              <a:latin typeface="方正粗黑宋简体"/>
              <a:ea typeface="方正粗黑宋简体"/>
              <a:cs typeface="方正粗黑宋简体"/>
            </a:endParaRPr>
          </a:p>
        </p:txBody>
      </p:sp>
      <p:sp>
        <p:nvSpPr>
          <p:cNvPr id="6" name="Rectangle 5"/>
          <p:cNvSpPr>
            <a:spLocks noChangeArrowheads="1"/>
          </p:cNvSpPr>
          <p:nvPr/>
        </p:nvSpPr>
        <p:spPr bwMode="auto">
          <a:xfrm>
            <a:off x="1331292" y="2313736"/>
            <a:ext cx="659155" cy="646331"/>
          </a:xfrm>
          <a:prstGeom prst="rect">
            <a:avLst/>
          </a:prstGeom>
          <a:noFill/>
          <a:ln w="9525">
            <a:noFill/>
            <a:miter lim="800000"/>
            <a:headEnd/>
            <a:tailEnd/>
          </a:ln>
        </p:spPr>
        <p:txBody>
          <a:bodyPr wrap="none" anchor="ctr">
            <a:spAutoFit/>
          </a:bodyPr>
          <a:lstStyle/>
          <a:p>
            <a:pPr eaLnBrk="0" hangingPunct="0"/>
            <a:r>
              <a:rPr lang="en-US" altLang="zh-CN" sz="3600" b="1" dirty="0">
                <a:solidFill>
                  <a:srgbClr val="FF0000"/>
                </a:solidFill>
                <a:latin typeface="方正粗黑宋简体"/>
                <a:ea typeface="方正粗黑宋简体"/>
                <a:cs typeface="方正粗黑宋简体"/>
              </a:rPr>
              <a:t>C</a:t>
            </a:r>
            <a:r>
              <a:rPr lang="en-US" altLang="zh-CN" sz="3600" dirty="0">
                <a:solidFill>
                  <a:srgbClr val="FF0000"/>
                </a:solidFill>
                <a:latin typeface="方正粗黑宋简体"/>
                <a:ea typeface="方正粗黑宋简体"/>
                <a:cs typeface="方正粗黑宋简体"/>
              </a:rPr>
              <a:t> </a:t>
            </a:r>
          </a:p>
        </p:txBody>
      </p:sp>
      <p:sp>
        <p:nvSpPr>
          <p:cNvPr id="7" name="Rectangle 6"/>
          <p:cNvSpPr>
            <a:spLocks noChangeArrowheads="1"/>
          </p:cNvSpPr>
          <p:nvPr/>
        </p:nvSpPr>
        <p:spPr bwMode="auto">
          <a:xfrm>
            <a:off x="3565338" y="4072951"/>
            <a:ext cx="591829" cy="584775"/>
          </a:xfrm>
          <a:prstGeom prst="rect">
            <a:avLst/>
          </a:prstGeom>
          <a:noFill/>
          <a:ln w="9525">
            <a:noFill/>
            <a:miter lim="800000"/>
            <a:headEnd/>
            <a:tailEnd/>
          </a:ln>
        </p:spPr>
        <p:txBody>
          <a:bodyPr wrap="none" anchor="ctr">
            <a:spAutoFit/>
          </a:bodyPr>
          <a:lstStyle/>
          <a:p>
            <a:pPr eaLnBrk="0" hangingPunct="0"/>
            <a:r>
              <a:rPr lang="en-US" altLang="zh-CN" sz="3200" b="1" dirty="0">
                <a:solidFill>
                  <a:srgbClr val="FF0000"/>
                </a:solidFill>
                <a:latin typeface="方正粗黑宋简体"/>
                <a:ea typeface="方正粗黑宋简体"/>
                <a:cs typeface="方正粗黑宋简体"/>
              </a:rPr>
              <a:t>B</a:t>
            </a:r>
            <a:r>
              <a:rPr lang="en-US" altLang="zh-CN" sz="3200" dirty="0">
                <a:solidFill>
                  <a:srgbClr val="FF0000"/>
                </a:solidFill>
                <a:latin typeface="方正粗黑宋简体"/>
                <a:ea typeface="方正粗黑宋简体"/>
                <a:cs typeface="方正粗黑宋简体"/>
              </a:rPr>
              <a:t> </a:t>
            </a:r>
          </a:p>
        </p:txBody>
      </p:sp>
      <p:sp>
        <p:nvSpPr>
          <p:cNvPr id="2" name="矩形 1"/>
          <p:cNvSpPr/>
          <p:nvPr/>
        </p:nvSpPr>
        <p:spPr>
          <a:xfrm>
            <a:off x="519642" y="6312785"/>
            <a:ext cx="5346335" cy="400110"/>
          </a:xfrm>
          <a:prstGeom prst="rect">
            <a:avLst/>
          </a:prstGeom>
        </p:spPr>
        <p:txBody>
          <a:bodyPr wrap="none">
            <a:spAutoFit/>
          </a:bodyPr>
          <a:lstStyle/>
          <a:p>
            <a:r>
              <a:rPr lang="zh-CN" altLang="en-US" sz="2000" b="1" dirty="0" smtClean="0">
                <a:solidFill>
                  <a:srgbClr val="FF0000"/>
                </a:solidFill>
                <a:latin typeface="zuoyeFont_mathFont"/>
              </a:rPr>
              <a:t>结冰影响因素：气温、流水</a:t>
            </a:r>
            <a:r>
              <a:rPr lang="zh-CN" altLang="en-US" sz="2000" b="1" dirty="0">
                <a:solidFill>
                  <a:srgbClr val="FF0000"/>
                </a:solidFill>
                <a:latin typeface="zuoyeFont_mathFont"/>
              </a:rPr>
              <a:t>速度、河水</a:t>
            </a:r>
            <a:r>
              <a:rPr lang="zh-CN" altLang="en-US" sz="2000" b="1" dirty="0" smtClean="0">
                <a:solidFill>
                  <a:srgbClr val="FF0000"/>
                </a:solidFill>
                <a:latin typeface="zuoyeFont_mathFont"/>
              </a:rPr>
              <a:t>盐度等</a:t>
            </a:r>
            <a:endParaRPr lang="zh-CN" altLang="en-US"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descr="C:\Users\ShiYanch\Desktop\PNG\System\White\MB_0006_back.png">
            <a:hlinkClick r:id="" action="ppaction://hlinkshowjump?jump=nextslide"/>
          </p:cNvPr>
          <p:cNvPicPr>
            <a:picLocks noChangeAspect="1" noChangeArrowheads="1"/>
          </p:cNvPicPr>
          <p:nvPr/>
        </p:nvPicPr>
        <p:blipFill rotWithShape="1">
          <a:blip r:embed="rId2" cstate="screen"/>
          <a:srcRect r="-1076" b="-1851"/>
          <a:stretch>
            <a:fillRect/>
          </a:stretch>
        </p:blipFill>
        <p:spPr bwMode="auto">
          <a:xfrm rot="10800000">
            <a:off x="379077" y="131812"/>
            <a:ext cx="473300" cy="63606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1529857"/>
          <p:cNvSpPr txBox="1">
            <a:spLocks noChangeArrowheads="1"/>
          </p:cNvSpPr>
          <p:nvPr/>
        </p:nvSpPr>
        <p:spPr bwMode="auto">
          <a:xfrm>
            <a:off x="121684" y="131812"/>
            <a:ext cx="8494149"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50000"/>
              </a:lnSpc>
              <a:defRPr sz="2800" b="1">
                <a:solidFill>
                  <a:schemeClr val="tx1"/>
                </a:solidFill>
                <a:latin typeface="宋体" panose="02010600030101010101" pitchFamily="2" charset="-122"/>
                <a:ea typeface="微软雅黑" panose="020B0503020204020204" pitchFamily="34" charset="-122"/>
              </a:defRPr>
            </a:lvl1pPr>
            <a:lvl2pPr marL="742950" indent="-285750">
              <a:lnSpc>
                <a:spcPct val="150000"/>
              </a:lnSpc>
              <a:defRPr sz="2800" b="1">
                <a:solidFill>
                  <a:schemeClr val="tx1"/>
                </a:solidFill>
                <a:latin typeface="宋体" panose="02010600030101010101" pitchFamily="2" charset="-122"/>
                <a:ea typeface="微软雅黑" panose="020B0503020204020204" pitchFamily="34" charset="-122"/>
              </a:defRPr>
            </a:lvl2pPr>
            <a:lvl3pPr marL="1143000" indent="-228600">
              <a:lnSpc>
                <a:spcPct val="150000"/>
              </a:lnSpc>
              <a:defRPr sz="2800" b="1">
                <a:solidFill>
                  <a:schemeClr val="tx1"/>
                </a:solidFill>
                <a:latin typeface="宋体" panose="02010600030101010101" pitchFamily="2" charset="-122"/>
                <a:ea typeface="微软雅黑" panose="020B0503020204020204" pitchFamily="34" charset="-122"/>
              </a:defRPr>
            </a:lvl3pPr>
            <a:lvl4pPr marL="1600200" indent="-228600">
              <a:lnSpc>
                <a:spcPct val="150000"/>
              </a:lnSpc>
              <a:defRPr sz="2800" b="1">
                <a:solidFill>
                  <a:schemeClr val="tx1"/>
                </a:solidFill>
                <a:latin typeface="宋体" panose="02010600030101010101" pitchFamily="2" charset="-122"/>
                <a:ea typeface="微软雅黑" panose="020B0503020204020204" pitchFamily="34" charset="-122"/>
              </a:defRPr>
            </a:lvl4pPr>
            <a:lvl5pPr marL="2057400" indent="-228600">
              <a:lnSpc>
                <a:spcPct val="150000"/>
              </a:lnSpc>
              <a:defRPr sz="2800" b="1">
                <a:solidFill>
                  <a:schemeClr val="tx1"/>
                </a:solidFill>
                <a:latin typeface="宋体" panose="02010600030101010101" pitchFamily="2" charset="-122"/>
                <a:ea typeface="微软雅黑" panose="020B0503020204020204" pitchFamily="34" charset="-122"/>
              </a:defRPr>
            </a:lvl5pPr>
            <a:lvl6pPr marL="2514600" indent="-228600" eaLnBrk="0" fontAlgn="base" hangingPunct="0">
              <a:lnSpc>
                <a:spcPct val="150000"/>
              </a:lnSpc>
              <a:spcBef>
                <a:spcPct val="0"/>
              </a:spcBef>
              <a:spcAft>
                <a:spcPct val="0"/>
              </a:spcAft>
              <a:defRPr sz="2800" b="1">
                <a:solidFill>
                  <a:schemeClr val="tx1"/>
                </a:solidFill>
                <a:latin typeface="宋体" panose="02010600030101010101" pitchFamily="2" charset="-122"/>
                <a:ea typeface="微软雅黑" panose="020B0503020204020204" pitchFamily="34" charset="-122"/>
              </a:defRPr>
            </a:lvl6pPr>
            <a:lvl7pPr marL="2971800" indent="-228600" eaLnBrk="0" fontAlgn="base" hangingPunct="0">
              <a:lnSpc>
                <a:spcPct val="150000"/>
              </a:lnSpc>
              <a:spcBef>
                <a:spcPct val="0"/>
              </a:spcBef>
              <a:spcAft>
                <a:spcPct val="0"/>
              </a:spcAft>
              <a:defRPr sz="2800" b="1">
                <a:solidFill>
                  <a:schemeClr val="tx1"/>
                </a:solidFill>
                <a:latin typeface="宋体" panose="02010600030101010101" pitchFamily="2" charset="-122"/>
                <a:ea typeface="微软雅黑" panose="020B0503020204020204" pitchFamily="34" charset="-122"/>
              </a:defRPr>
            </a:lvl7pPr>
            <a:lvl8pPr marL="3429000" indent="-228600" eaLnBrk="0" fontAlgn="base" hangingPunct="0">
              <a:lnSpc>
                <a:spcPct val="150000"/>
              </a:lnSpc>
              <a:spcBef>
                <a:spcPct val="0"/>
              </a:spcBef>
              <a:spcAft>
                <a:spcPct val="0"/>
              </a:spcAft>
              <a:defRPr sz="2800" b="1">
                <a:solidFill>
                  <a:schemeClr val="tx1"/>
                </a:solidFill>
                <a:latin typeface="宋体" panose="02010600030101010101" pitchFamily="2" charset="-122"/>
                <a:ea typeface="微软雅黑" panose="020B0503020204020204" pitchFamily="34" charset="-122"/>
              </a:defRPr>
            </a:lvl8pPr>
            <a:lvl9pPr marL="3886200" indent="-228600" eaLnBrk="0" fontAlgn="base" hangingPunct="0">
              <a:lnSpc>
                <a:spcPct val="150000"/>
              </a:lnSpc>
              <a:spcBef>
                <a:spcPct val="0"/>
              </a:spcBef>
              <a:spcAft>
                <a:spcPct val="0"/>
              </a:spcAft>
              <a:defRPr sz="2800" b="1">
                <a:solidFill>
                  <a:schemeClr val="tx1"/>
                </a:solidFill>
                <a:latin typeface="宋体" panose="02010600030101010101" pitchFamily="2" charset="-122"/>
                <a:ea typeface="微软雅黑" panose="020B0503020204020204" pitchFamily="34" charset="-122"/>
              </a:defRPr>
            </a:lvl9pPr>
          </a:lstStyle>
          <a:p>
            <a:pPr eaLnBrk="1" hangingPunct="1"/>
            <a:r>
              <a:rPr lang="en-US" altLang="zh-CN" dirty="0">
                <a:ea typeface="宋体" panose="02010600030101010101" pitchFamily="2" charset="-122"/>
              </a:rPr>
              <a:t>3.</a:t>
            </a:r>
            <a:r>
              <a:rPr lang="zh-CN" altLang="en-US" dirty="0">
                <a:ea typeface="宋体" panose="02010600030101010101" pitchFamily="2" charset="-122"/>
              </a:rPr>
              <a:t>减少该河凌汛危害的可行措施是	</a:t>
            </a:r>
            <a:r>
              <a:rPr lang="en-US" altLang="zh-CN" dirty="0">
                <a:ea typeface="宋体" panose="02010600030101010101" pitchFamily="2" charset="-122"/>
              </a:rPr>
              <a:t>(</a:t>
            </a:r>
            <a:r>
              <a:rPr lang="zh-CN" altLang="en-US" dirty="0">
                <a:ea typeface="宋体" panose="02010600030101010101" pitchFamily="2" charset="-122"/>
              </a:rPr>
              <a:t>　　</a:t>
            </a:r>
            <a:r>
              <a:rPr lang="en-US" altLang="zh-CN" dirty="0">
                <a:ea typeface="宋体" panose="02010600030101010101" pitchFamily="2" charset="-122"/>
              </a:rPr>
              <a:t>)</a:t>
            </a:r>
          </a:p>
          <a:p>
            <a:pPr eaLnBrk="1" hangingPunct="1"/>
            <a:r>
              <a:rPr lang="en-US" altLang="zh-CN" dirty="0">
                <a:ea typeface="宋体" panose="02010600030101010101" pitchFamily="2" charset="-122"/>
              </a:rPr>
              <a:t>①</a:t>
            </a:r>
            <a:r>
              <a:rPr lang="zh-CN" altLang="en-US" dirty="0">
                <a:ea typeface="宋体" panose="02010600030101010101" pitchFamily="2" charset="-122"/>
              </a:rPr>
              <a:t>加深河道		</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②</a:t>
            </a:r>
            <a:r>
              <a:rPr lang="zh-CN" altLang="en-US" dirty="0">
                <a:ea typeface="宋体" panose="02010600030101010101" pitchFamily="2" charset="-122"/>
              </a:rPr>
              <a:t>绿化河堤</a:t>
            </a:r>
          </a:p>
          <a:p>
            <a:pPr eaLnBrk="1" hangingPunct="1"/>
            <a:r>
              <a:rPr lang="en-US" altLang="zh-CN" dirty="0">
                <a:ea typeface="宋体" panose="02010600030101010101" pitchFamily="2" charset="-122"/>
              </a:rPr>
              <a:t>③</a:t>
            </a:r>
            <a:r>
              <a:rPr lang="zh-CN" altLang="en-US" dirty="0">
                <a:ea typeface="宋体" panose="02010600030101010101" pitchFamily="2" charset="-122"/>
              </a:rPr>
              <a:t>分段拦冰		</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④</a:t>
            </a:r>
            <a:r>
              <a:rPr lang="zh-CN" altLang="en-US" dirty="0">
                <a:ea typeface="宋体" panose="02010600030101010101" pitchFamily="2" charset="-122"/>
              </a:rPr>
              <a:t>拓宽河道</a:t>
            </a:r>
          </a:p>
          <a:p>
            <a:pPr eaLnBrk="1" hangingPunct="1"/>
            <a:r>
              <a:rPr lang="en-US" altLang="zh-CN" dirty="0">
                <a:ea typeface="宋体" panose="02010600030101010101" pitchFamily="2" charset="-122"/>
              </a:rPr>
              <a:t>A.①②	B.②③	</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C</a:t>
            </a:r>
            <a:r>
              <a:rPr lang="en-US" altLang="zh-CN" dirty="0">
                <a:ea typeface="宋体" panose="02010600030101010101" pitchFamily="2" charset="-122"/>
              </a:rPr>
              <a:t>.③④	D.①④</a:t>
            </a:r>
            <a:endParaRPr lang="en-US" altLang="zh-CN" dirty="0"/>
          </a:p>
        </p:txBody>
      </p:sp>
      <p:pic>
        <p:nvPicPr>
          <p:cNvPr id="6" name="16dlgkx4.jpg" descr="说明: id:2147500395;FounderCES"/>
          <p:cNvPicPr>
            <a:picLocks noChangeAspect="1" noChangeArrowheads="1"/>
          </p:cNvPicPr>
          <p:nvPr/>
        </p:nvPicPr>
        <p:blipFill>
          <a:blip r:embed="rId3" cstate="print">
            <a:extLst>
              <a:ext uri="{28A0092B-C50C-407E-A947-70E740481C1C}">
                <a14:useLocalDpi xmlns:a14="http://schemas.microsoft.com/office/drawing/2010/main" val="0"/>
              </a:ext>
            </a:extLst>
          </a:blip>
          <a:srcRect r="37009"/>
          <a:stretch>
            <a:fillRect/>
          </a:stretch>
        </p:blipFill>
        <p:spPr bwMode="auto">
          <a:xfrm>
            <a:off x="3930793" y="1031169"/>
            <a:ext cx="4548188" cy="371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865119" y="200172"/>
            <a:ext cx="513282" cy="830997"/>
          </a:xfrm>
          <a:prstGeom prst="rect">
            <a:avLst/>
          </a:prstGeom>
        </p:spPr>
        <p:txBody>
          <a:bodyPr wrap="none">
            <a:spAutoFit/>
          </a:bodyPr>
          <a:lstStyle/>
          <a:p>
            <a:r>
              <a:rPr lang="en-US" altLang="zh-CN" sz="4800" dirty="0">
                <a:solidFill>
                  <a:srgbClr val="FF0000"/>
                </a:solidFill>
                <a:ea typeface="楷体_GB2312" pitchFamily="1" charset="-122"/>
              </a:rPr>
              <a:t>C</a:t>
            </a:r>
            <a:endParaRPr lang="zh-CN" altLang="en-US" sz="4800" dirty="0">
              <a:solidFill>
                <a:srgbClr val="FF0000"/>
              </a:solidFill>
            </a:endParaRPr>
          </a:p>
        </p:txBody>
      </p:sp>
      <p:sp>
        <p:nvSpPr>
          <p:cNvPr id="3" name="矩形 2"/>
          <p:cNvSpPr/>
          <p:nvPr/>
        </p:nvSpPr>
        <p:spPr>
          <a:xfrm>
            <a:off x="379075" y="5186152"/>
            <a:ext cx="8099905" cy="1384995"/>
          </a:xfrm>
          <a:prstGeom prst="rect">
            <a:avLst/>
          </a:prstGeom>
        </p:spPr>
        <p:txBody>
          <a:bodyPr wrap="square">
            <a:spAutoFit/>
          </a:bodyPr>
          <a:lstStyle/>
          <a:p>
            <a:r>
              <a:rPr lang="zh-CN" altLang="en-US" sz="2800" b="1" dirty="0">
                <a:solidFill>
                  <a:srgbClr val="FF0000"/>
                </a:solidFill>
                <a:ea typeface="楷体_GB2312" pitchFamily="1" charset="-122"/>
              </a:rPr>
              <a:t>分段拦冰，可以避免浮冰过度聚集而抬高水位；拓宽河道，可以降低水位，以减少凌汛的发生，减少对沿岸地区造成的危害。</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6370" y="5270068"/>
            <a:ext cx="8826500" cy="1514261"/>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en-US" altLang="zh-CN" sz="2400" dirty="0">
                <a:solidFill>
                  <a:schemeClr val="tx1"/>
                </a:solidFill>
                <a:latin typeface="+mn-ea"/>
                <a:cs typeface="+mn-ea"/>
              </a:rPr>
              <a:t>                    </a:t>
            </a:r>
            <a:r>
              <a:rPr lang="en-US" altLang="zh-CN" sz="1400" dirty="0">
                <a:solidFill>
                  <a:schemeClr val="tx1"/>
                </a:solidFill>
                <a:latin typeface="+mn-ea"/>
                <a:cs typeface="+mn-ea"/>
              </a:rPr>
              <a:t> </a:t>
            </a:r>
            <a:r>
              <a:rPr lang="zh-CN" altLang="en-US" sz="2800" dirty="0">
                <a:latin typeface="楷体" panose="02010609060101010101" charset="-122"/>
                <a:ea typeface="楷体" panose="02010609060101010101" charset="-122"/>
                <a:cs typeface="+mn-ea"/>
              </a:rPr>
              <a:t>北美是世界上经济最为发达的地区</a:t>
            </a:r>
            <a:r>
              <a:rPr lang="zh-CN" altLang="en-US" sz="2400" b="1" dirty="0">
                <a:latin typeface="楷体" panose="02010609060101010101" charset="-122"/>
                <a:ea typeface="楷体" panose="02010609060101010101" charset="-122"/>
                <a:cs typeface="+mn-ea"/>
              </a:rPr>
              <a:t>，</a:t>
            </a:r>
            <a:r>
              <a:rPr lang="zh-CN" altLang="en-US" sz="2800" dirty="0">
                <a:latin typeface="楷体" panose="02010609060101010101" charset="-122"/>
                <a:ea typeface="楷体" panose="02010609060101010101" charset="-122"/>
                <a:cs typeface="+mn-ea"/>
              </a:rPr>
              <a:t>加拿大和美国均为发达国家，尤其是美国，基础雄厚、科技先进，</a:t>
            </a:r>
            <a:r>
              <a:rPr lang="zh-CN" altLang="en-US" sz="2800" dirty="0">
                <a:latin typeface="楷体" panose="02010609060101010101" charset="-122"/>
                <a:ea typeface="楷体" panose="02010609060101010101" charset="-122"/>
                <a:cs typeface="+mn-ea"/>
                <a:sym typeface="+mn-ea"/>
              </a:rPr>
              <a:t>工农业极为发达</a:t>
            </a:r>
            <a:r>
              <a:rPr lang="zh-CN" altLang="en-US" sz="2800" dirty="0">
                <a:latin typeface="楷体" panose="02010609060101010101" charset="-122"/>
                <a:ea typeface="楷体" panose="02010609060101010101" charset="-122"/>
                <a:cs typeface="+mn-ea"/>
              </a:rPr>
              <a:t>。服务业也是世界第一。</a:t>
            </a:r>
          </a:p>
        </p:txBody>
      </p:sp>
      <p:sp>
        <p:nvSpPr>
          <p:cNvPr id="6" name="文本框 5"/>
          <p:cNvSpPr txBox="1"/>
          <p:nvPr/>
        </p:nvSpPr>
        <p:spPr>
          <a:xfrm>
            <a:off x="193676" y="3203517"/>
            <a:ext cx="4868545" cy="1717393"/>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gn="l">
              <a:lnSpc>
                <a:spcPct val="110000"/>
              </a:lnSpc>
            </a:pPr>
            <a:r>
              <a:rPr lang="en-US" altLang="zh-CN" sz="2400" dirty="0">
                <a:solidFill>
                  <a:schemeClr val="tx1"/>
                </a:solidFill>
                <a:latin typeface="+mn-ea"/>
                <a:cs typeface="+mn-ea"/>
              </a:rPr>
              <a:t>  </a:t>
            </a:r>
            <a:r>
              <a:rPr lang="zh-CN" altLang="en-US" sz="2400" dirty="0">
                <a:latin typeface="楷体" panose="02010609060101010101" charset="-122"/>
                <a:ea typeface="楷体" panose="02010609060101010101" charset="-122"/>
                <a:cs typeface="+mn-ea"/>
              </a:rPr>
              <a:t>北美人口分布很不均衡，</a:t>
            </a:r>
            <a:r>
              <a:rPr lang="zh-CN" altLang="en-US" sz="2400" b="1" dirty="0">
                <a:solidFill>
                  <a:srgbClr val="FF0000"/>
                </a:solidFill>
                <a:latin typeface="楷体" panose="02010609060101010101" charset="-122"/>
                <a:ea typeface="楷体" panose="02010609060101010101" charset="-122"/>
                <a:cs typeface="+mn-ea"/>
              </a:rPr>
              <a:t>人口主要分布在东南部地区</a:t>
            </a:r>
            <a:r>
              <a:rPr lang="zh-CN" altLang="en-US" sz="2400" dirty="0">
                <a:latin typeface="楷体" panose="02010609060101010101" charset="-122"/>
                <a:ea typeface="楷体" panose="02010609060101010101" charset="-122"/>
                <a:cs typeface="+mn-ea"/>
              </a:rPr>
              <a:t>，尤其美、加交界的五大湖地区。而面积广大的北部和美国西部内陆地区人口稀少。</a:t>
            </a:r>
          </a:p>
        </p:txBody>
      </p:sp>
      <p:sp>
        <p:nvSpPr>
          <p:cNvPr id="7" name="文本框 6"/>
          <p:cNvSpPr txBox="1"/>
          <p:nvPr/>
        </p:nvSpPr>
        <p:spPr>
          <a:xfrm>
            <a:off x="193676" y="1747370"/>
            <a:ext cx="4868545" cy="1261499"/>
          </a:xfrm>
          <a:prstGeom prst="rect">
            <a:avLst/>
          </a:prstGeom>
          <a:pattFill prst="openDmnd">
            <a:fgClr>
              <a:schemeClr val="accent2">
                <a:lumMod val="20000"/>
                <a:lumOff val="80000"/>
              </a:schemeClr>
            </a:fgClr>
            <a:bgClr>
              <a:schemeClr val="bg1"/>
            </a:bgClr>
          </a:patt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altLang="zh-CN" sz="2400" dirty="0">
                <a:solidFill>
                  <a:schemeClr val="tx1"/>
                </a:solidFill>
                <a:latin typeface="+mn-ea"/>
                <a:cs typeface="+mn-ea"/>
              </a:rPr>
              <a:t>  </a:t>
            </a:r>
            <a:r>
              <a:rPr lang="zh-CN" altLang="en-US" sz="2400" dirty="0">
                <a:solidFill>
                  <a:schemeClr val="tx1"/>
                </a:solidFill>
                <a:latin typeface="楷体" panose="02010609060101010101" charset="-122"/>
                <a:ea typeface="楷体" panose="02010609060101010101" charset="-122"/>
                <a:cs typeface="+mn-ea"/>
              </a:rPr>
              <a:t>北美居民多由移民组成，以白种人为主，信仰基督教</a:t>
            </a:r>
            <a:r>
              <a:rPr lang="zh-CN" altLang="en-US" sz="2400" dirty="0" smtClean="0">
                <a:solidFill>
                  <a:schemeClr val="tx1"/>
                </a:solidFill>
                <a:latin typeface="楷体" panose="02010609060101010101" charset="-122"/>
                <a:ea typeface="楷体" panose="02010609060101010101" charset="-122"/>
                <a:cs typeface="+mn-ea"/>
              </a:rPr>
              <a:t>。</a:t>
            </a:r>
            <a:r>
              <a:rPr lang="zh-CN" altLang="en-US" sz="2400" b="1" dirty="0">
                <a:latin typeface="宋体" pitchFamily="2" charset="-122"/>
              </a:rPr>
              <a:t>人口自然增长率较低，城市化水平高</a:t>
            </a:r>
            <a:r>
              <a:rPr lang="zh-CN" altLang="en-US" sz="2400" b="1" dirty="0" smtClean="0">
                <a:latin typeface="宋体" pitchFamily="2" charset="-122"/>
              </a:rPr>
              <a:t>。</a:t>
            </a:r>
            <a:endParaRPr lang="zh-CN" altLang="en-US" sz="2400" b="1" dirty="0">
              <a:latin typeface="宋体" pitchFamily="2" charset="-122"/>
            </a:endParaRPr>
          </a:p>
        </p:txBody>
      </p:sp>
      <p:sp>
        <p:nvSpPr>
          <p:cNvPr id="2"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93675" y="900007"/>
            <a:ext cx="381254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1</a:t>
            </a:r>
            <a:r>
              <a:rPr lang="zh-CN" altLang="en-US" sz="2800" b="1">
                <a:solidFill>
                  <a:schemeClr val="tx1"/>
                </a:solidFill>
                <a:effectLst/>
                <a:latin typeface="+mn-ea"/>
                <a:cs typeface="+mn-ea"/>
              </a:rPr>
              <a:t>、</a:t>
            </a:r>
            <a:r>
              <a:rPr lang="zh-CN" sz="3200">
                <a:solidFill>
                  <a:schemeClr val="tx1"/>
                </a:solidFill>
                <a:effectLst/>
                <a:latin typeface="+mn-ea"/>
                <a:cs typeface="+mn-ea"/>
              </a:rPr>
              <a:t>移民汇集的大陆</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4" name="文本框 3"/>
          <p:cNvSpPr txBox="1"/>
          <p:nvPr/>
        </p:nvSpPr>
        <p:spPr>
          <a:xfrm>
            <a:off x="166370" y="5175570"/>
            <a:ext cx="298704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1400" b="1">
                <a:solidFill>
                  <a:schemeClr val="tx1"/>
                </a:solidFill>
                <a:effectLst/>
                <a:latin typeface="+mn-ea"/>
                <a:cs typeface="+mn-ea"/>
              </a:rPr>
              <a:t> </a:t>
            </a:r>
            <a:r>
              <a:rPr lang="en-US" altLang="zh-CN" sz="3200">
                <a:solidFill>
                  <a:schemeClr val="tx1"/>
                </a:solidFill>
                <a:effectLst/>
                <a:latin typeface="+mn-ea"/>
                <a:cs typeface="+mn-ea"/>
              </a:rPr>
              <a:t>2</a:t>
            </a:r>
            <a:r>
              <a:rPr lang="zh-CN" altLang="en-US" sz="2800" b="1">
                <a:solidFill>
                  <a:schemeClr val="tx1"/>
                </a:solidFill>
                <a:effectLst/>
                <a:latin typeface="+mn-ea"/>
                <a:cs typeface="+mn-ea"/>
              </a:rPr>
              <a:t>、</a:t>
            </a:r>
            <a:r>
              <a:rPr lang="zh-CN" sz="3200">
                <a:solidFill>
                  <a:schemeClr val="tx1"/>
                </a:solidFill>
                <a:effectLst/>
                <a:latin typeface="+mn-ea"/>
                <a:cs typeface="+mn-ea"/>
              </a:rPr>
              <a:t>发达的经济</a:t>
            </a:r>
            <a:endParaRPr lang="zh-CN" sz="2800" b="1">
              <a:solidFill>
                <a:srgbClr val="FF0000"/>
              </a:solidFill>
              <a:effectLst/>
              <a:latin typeface="+mn-ea"/>
              <a:ea typeface="楷体" panose="02010609060101010101" charset="-122"/>
              <a:cs typeface="+mn-ea"/>
            </a:endParaRPr>
          </a:p>
        </p:txBody>
      </p:sp>
      <p:pic>
        <p:nvPicPr>
          <p:cNvPr id="5" name="图片 4" descr="图片3"/>
          <p:cNvPicPr>
            <a:picLocks noChangeAspect="1"/>
          </p:cNvPicPr>
          <p:nvPr/>
        </p:nvPicPr>
        <p:blipFill>
          <a:blip r:embed="rId2" cstate="print"/>
          <a:stretch>
            <a:fillRect/>
          </a:stretch>
        </p:blipFill>
        <p:spPr>
          <a:xfrm>
            <a:off x="5147945" y="1152008"/>
            <a:ext cx="3872230" cy="3834765"/>
          </a:xfrm>
          <a:prstGeom prst="rect">
            <a:avLst/>
          </a:prstGeom>
          <a:ln>
            <a:solidFill>
              <a:schemeClr val="tx1"/>
            </a:solidFill>
          </a:ln>
        </p:spPr>
      </p:pic>
      <p:pic>
        <p:nvPicPr>
          <p:cNvPr id="10" name="图片 9" descr="2e5833fa828ba61e26d07d164434970a304e59be_副本"/>
          <p:cNvPicPr>
            <a:picLocks noChangeAspect="1"/>
          </p:cNvPicPr>
          <p:nvPr/>
        </p:nvPicPr>
        <p:blipFill>
          <a:blip r:embed="rId3" cstate="print"/>
          <a:stretch>
            <a:fillRect/>
          </a:stretch>
        </p:blipFill>
        <p:spPr>
          <a:xfrm>
            <a:off x="5148586" y="1151892"/>
            <a:ext cx="3871595" cy="3834765"/>
          </a:xfrm>
          <a:prstGeom prst="rect">
            <a:avLst/>
          </a:prstGeom>
          <a:ln>
            <a:solidFill>
              <a:schemeClr val="tx1">
                <a:lumMod val="95000"/>
                <a:lumOff val="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北美地形图03_副本_副本"/>
          <p:cNvPicPr>
            <a:picLocks noChangeAspect="1"/>
          </p:cNvPicPr>
          <p:nvPr/>
        </p:nvPicPr>
        <p:blipFill>
          <a:blip r:embed="rId2" cstate="print"/>
          <a:srcRect l="3420" b="1513"/>
          <a:stretch>
            <a:fillRect/>
          </a:stretch>
        </p:blipFill>
        <p:spPr>
          <a:xfrm>
            <a:off x="4203071" y="1062994"/>
            <a:ext cx="4824095" cy="5666740"/>
          </a:xfrm>
          <a:prstGeom prst="rect">
            <a:avLst/>
          </a:prstGeom>
          <a:ln>
            <a:solidFill>
              <a:schemeClr val="tx1">
                <a:lumMod val="95000"/>
                <a:lumOff val="5000"/>
              </a:schemeClr>
            </a:solidFill>
          </a:ln>
        </p:spPr>
      </p:pic>
      <p:sp>
        <p:nvSpPr>
          <p:cNvPr id="2"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28594" y="718501"/>
            <a:ext cx="1740535"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dirty="0">
                <a:solidFill>
                  <a:schemeClr val="tx1"/>
                </a:solidFill>
                <a:effectLst/>
                <a:latin typeface="+mn-ea"/>
                <a:cs typeface="+mn-ea"/>
              </a:rPr>
              <a:t> </a:t>
            </a:r>
            <a:r>
              <a:rPr lang="en-US" altLang="zh-CN" sz="3200" dirty="0">
                <a:solidFill>
                  <a:schemeClr val="tx1"/>
                </a:solidFill>
                <a:effectLst/>
                <a:latin typeface="+mn-ea"/>
                <a:cs typeface="+mn-ea"/>
              </a:rPr>
              <a:t>1</a:t>
            </a:r>
            <a:r>
              <a:rPr lang="zh-CN" altLang="en-US" sz="2400" b="1" dirty="0" smtClean="0">
                <a:solidFill>
                  <a:schemeClr val="tx1"/>
                </a:solidFill>
                <a:effectLst/>
                <a:latin typeface="+mn-ea"/>
                <a:cs typeface="+mn-ea"/>
              </a:rPr>
              <a:t>、</a:t>
            </a:r>
            <a:r>
              <a:rPr lang="zh-CN" sz="3200" dirty="0" smtClean="0">
                <a:solidFill>
                  <a:schemeClr val="tx1"/>
                </a:solidFill>
                <a:effectLst/>
                <a:latin typeface="+mn-ea"/>
                <a:cs typeface="+mn-ea"/>
              </a:rPr>
              <a:t>地形</a:t>
            </a:r>
            <a:endParaRPr lang="zh-CN" sz="2800" b="1" dirty="0">
              <a:solidFill>
                <a:srgbClr val="FF0000"/>
              </a:solidFill>
              <a:effectLst/>
              <a:latin typeface="+mn-ea"/>
              <a:ea typeface="楷体" panose="02010609060101010101" charset="-122"/>
              <a:cs typeface="+mn-ea"/>
            </a:endParaRPr>
          </a:p>
        </p:txBody>
      </p:sp>
      <p:sp>
        <p:nvSpPr>
          <p:cNvPr id="19" name="圆角矩形 18"/>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11" name="文本框 10"/>
          <p:cNvSpPr txBox="1"/>
          <p:nvPr/>
        </p:nvSpPr>
        <p:spPr>
          <a:xfrm>
            <a:off x="142880" y="1391979"/>
            <a:ext cx="3971290" cy="1040285"/>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dirty="0">
                <a:solidFill>
                  <a:schemeClr val="tx1"/>
                </a:solidFill>
                <a:latin typeface="+mn-ea"/>
                <a:cs typeface="+mn-ea"/>
              </a:rPr>
              <a:t>以</a:t>
            </a:r>
            <a:r>
              <a:rPr lang="zh-CN" altLang="en-US" sz="2800" b="1" dirty="0">
                <a:solidFill>
                  <a:srgbClr val="FF0000"/>
                </a:solidFill>
                <a:latin typeface="+mn-ea"/>
                <a:cs typeface="+mn-ea"/>
              </a:rPr>
              <a:t>山地、平原</a:t>
            </a:r>
            <a:r>
              <a:rPr lang="zh-CN" altLang="en-US" sz="2800" b="1" dirty="0" smtClean="0">
                <a:solidFill>
                  <a:schemeClr val="tx1"/>
                </a:solidFill>
                <a:latin typeface="+mn-ea"/>
                <a:cs typeface="+mn-ea"/>
              </a:rPr>
              <a:t>为主</a:t>
            </a:r>
            <a:r>
              <a:rPr lang="en-US" altLang="zh-CN" sz="2800" b="1" dirty="0" smtClean="0">
                <a:solidFill>
                  <a:schemeClr val="tx1"/>
                </a:solidFill>
                <a:latin typeface="+mn-ea"/>
                <a:cs typeface="+mn-ea"/>
              </a:rPr>
              <a:t>,</a:t>
            </a:r>
          </a:p>
          <a:p>
            <a:pPr>
              <a:lnSpc>
                <a:spcPct val="110000"/>
              </a:lnSpc>
            </a:pPr>
            <a:r>
              <a:rPr lang="zh-CN" altLang="en-US" sz="2800" b="1" dirty="0" smtClean="0">
                <a:latin typeface="+mn-ea"/>
                <a:cs typeface="+mn-ea"/>
              </a:rPr>
              <a:t>南北纵列三大地形区</a:t>
            </a:r>
            <a:endParaRPr lang="zh-CN" altLang="en-US" sz="2800" b="1" dirty="0">
              <a:solidFill>
                <a:srgbClr val="FF0000"/>
              </a:solidFill>
              <a:latin typeface="+mn-ea"/>
              <a:cs typeface="+mn-ea"/>
            </a:endParaRPr>
          </a:p>
        </p:txBody>
      </p:sp>
      <p:sp>
        <p:nvSpPr>
          <p:cNvPr id="9" name="文本框 8"/>
          <p:cNvSpPr txBox="1"/>
          <p:nvPr/>
        </p:nvSpPr>
        <p:spPr>
          <a:xfrm>
            <a:off x="145415" y="2340017"/>
            <a:ext cx="4112260" cy="3674852"/>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30000"/>
              </a:lnSpc>
            </a:pPr>
            <a:r>
              <a:rPr lang="zh-CN" altLang="en-US" sz="2400" b="1" dirty="0">
                <a:solidFill>
                  <a:srgbClr val="0221DE"/>
                </a:solidFill>
                <a:latin typeface="微软雅黑" panose="020B0503020204020204" charset="-122"/>
                <a:ea typeface="微软雅黑" panose="020B0503020204020204" charset="-122"/>
              </a:rPr>
              <a:t>三大地形区</a:t>
            </a:r>
            <a:r>
              <a:rPr lang="zh-CN" altLang="en-US" sz="2400" b="1" dirty="0">
                <a:solidFill>
                  <a:srgbClr val="0221DE"/>
                </a:solidFill>
                <a:latin typeface="宋体" panose="02010600030101010101" pitchFamily="2" charset="-122"/>
                <a:ea typeface="宋体" panose="02010600030101010101" pitchFamily="2" charset="-122"/>
              </a:rPr>
              <a:t>：</a:t>
            </a:r>
            <a:endParaRPr lang="zh-CN" altLang="en-US" sz="2400" dirty="0"/>
          </a:p>
          <a:p>
            <a:pPr>
              <a:lnSpc>
                <a:spcPct val="120000"/>
              </a:lnSpc>
            </a:pPr>
            <a:r>
              <a:rPr lang="zh-CN" altLang="en-US" dirty="0">
                <a:latin typeface="楷体" panose="02010609060101010101" charset="-122"/>
                <a:ea typeface="楷体" panose="02010609060101010101" charset="-122"/>
                <a:cs typeface="楷体" panose="02010609060101010101" charset="-122"/>
              </a:rPr>
              <a:t> </a:t>
            </a:r>
            <a:r>
              <a:rPr lang="zh-CN" altLang="en-US" sz="2400" b="1" dirty="0">
                <a:latin typeface="楷体" panose="02010609060101010101" charset="-122"/>
                <a:ea typeface="楷体" panose="02010609060101010101" charset="-122"/>
                <a:cs typeface="楷体" panose="02010609060101010101" charset="-122"/>
              </a:rPr>
              <a:t>西部高山</a:t>
            </a:r>
            <a:r>
              <a:rPr lang="zh-CN" altLang="en-US" sz="2400" dirty="0">
                <a:latin typeface="楷体" panose="02010609060101010101" charset="-122"/>
                <a:ea typeface="楷体" panose="02010609060101010101" charset="-122"/>
                <a:cs typeface="楷体" panose="02010609060101010101" charset="-122"/>
              </a:rPr>
              <a:t>：</a:t>
            </a:r>
            <a:r>
              <a:rPr lang="zh-CN" altLang="en-US" sz="2400" b="1" dirty="0">
                <a:solidFill>
                  <a:srgbClr val="FF0000"/>
                </a:solidFill>
                <a:latin typeface="楷体" panose="02010609060101010101" charset="-122"/>
                <a:ea typeface="楷体" panose="02010609060101010101" charset="-122"/>
                <a:cs typeface="楷体" panose="02010609060101010101" charset="-122"/>
              </a:rPr>
              <a:t>落基山脉</a:t>
            </a:r>
          </a:p>
          <a:p>
            <a:pPr>
              <a:lnSpc>
                <a:spcPct val="140000"/>
              </a:lnSpc>
            </a:pPr>
            <a:endParaRPr lang="zh-CN" altLang="en-US" sz="2400" dirty="0">
              <a:latin typeface="楷体" panose="02010609060101010101" charset="-122"/>
              <a:ea typeface="楷体" panose="02010609060101010101" charset="-122"/>
              <a:cs typeface="楷体" panose="02010609060101010101" charset="-122"/>
            </a:endParaRPr>
          </a:p>
          <a:p>
            <a:pPr>
              <a:lnSpc>
                <a:spcPct val="110000"/>
              </a:lnSpc>
            </a:pPr>
            <a:r>
              <a:rPr lang="zh-CN" altLang="en-US" dirty="0">
                <a:latin typeface="楷体" panose="02010609060101010101" charset="-122"/>
                <a:ea typeface="楷体" panose="02010609060101010101" charset="-122"/>
                <a:cs typeface="楷体" panose="02010609060101010101" charset="-122"/>
              </a:rPr>
              <a:t> </a:t>
            </a:r>
            <a:r>
              <a:rPr lang="zh-CN" altLang="en-US" sz="2400" b="1" dirty="0">
                <a:latin typeface="楷体" panose="02010609060101010101" charset="-122"/>
                <a:ea typeface="楷体" panose="02010609060101010101" charset="-122"/>
                <a:cs typeface="楷体" panose="02010609060101010101" charset="-122"/>
              </a:rPr>
              <a:t>中部平原</a:t>
            </a:r>
            <a:r>
              <a:rPr lang="zh-CN" altLang="en-US" sz="2400" dirty="0">
                <a:latin typeface="楷体" panose="02010609060101010101" charset="-122"/>
                <a:ea typeface="楷体" panose="02010609060101010101" charset="-122"/>
                <a:cs typeface="楷体" panose="02010609060101010101" charset="-122"/>
              </a:rPr>
              <a:t>：</a:t>
            </a:r>
            <a:r>
              <a:rPr lang="zh-CN" altLang="en-US" sz="2400" b="1" dirty="0">
                <a:solidFill>
                  <a:srgbClr val="FF0000"/>
                </a:solidFill>
                <a:latin typeface="楷体" panose="02010609060101010101" charset="-122"/>
                <a:ea typeface="楷体" panose="02010609060101010101" charset="-122"/>
                <a:cs typeface="楷体" panose="02010609060101010101" charset="-122"/>
              </a:rPr>
              <a:t>中央大平原</a:t>
            </a:r>
          </a:p>
          <a:p>
            <a:pPr>
              <a:lnSpc>
                <a:spcPct val="120000"/>
              </a:lnSpc>
            </a:pPr>
            <a:r>
              <a:rPr lang="zh-CN" altLang="en-US" sz="2400" dirty="0">
                <a:latin typeface="楷体" panose="02010609060101010101" charset="-122"/>
                <a:ea typeface="楷体" panose="02010609060101010101" charset="-122"/>
                <a:cs typeface="楷体" panose="02010609060101010101" charset="-122"/>
              </a:rPr>
              <a:t>  </a:t>
            </a:r>
          </a:p>
          <a:p>
            <a:pPr>
              <a:lnSpc>
                <a:spcPct val="120000"/>
              </a:lnSpc>
            </a:pPr>
            <a:endParaRPr lang="zh-CN" altLang="en-US" sz="2400" dirty="0">
              <a:latin typeface="楷体" panose="02010609060101010101" charset="-122"/>
              <a:ea typeface="楷体" panose="02010609060101010101" charset="-122"/>
              <a:cs typeface="楷体" panose="02010609060101010101" charset="-122"/>
            </a:endParaRPr>
          </a:p>
          <a:p>
            <a:pPr>
              <a:lnSpc>
                <a:spcPct val="110000"/>
              </a:lnSpc>
            </a:pPr>
            <a:r>
              <a:rPr lang="zh-CN" altLang="en-US" dirty="0">
                <a:latin typeface="楷体" panose="02010609060101010101" charset="-122"/>
                <a:ea typeface="楷体" panose="02010609060101010101" charset="-122"/>
                <a:cs typeface="楷体" panose="02010609060101010101" charset="-122"/>
              </a:rPr>
              <a:t> </a:t>
            </a:r>
            <a:r>
              <a:rPr lang="zh-CN" altLang="en-US" sz="2400" b="1" dirty="0">
                <a:latin typeface="楷体" panose="02010609060101010101" charset="-122"/>
                <a:ea typeface="楷体" panose="02010609060101010101" charset="-122"/>
                <a:cs typeface="楷体" panose="02010609060101010101" charset="-122"/>
              </a:rPr>
              <a:t>东部低山</a:t>
            </a:r>
            <a:r>
              <a:rPr lang="zh-CN" altLang="en-US" sz="2400" dirty="0">
                <a:latin typeface="楷体" panose="02010609060101010101" charset="-122"/>
                <a:ea typeface="楷体" panose="02010609060101010101" charset="-122"/>
                <a:cs typeface="楷体" panose="02010609060101010101" charset="-122"/>
              </a:rPr>
              <a:t>：</a:t>
            </a:r>
            <a:r>
              <a:rPr lang="zh-CN" altLang="en-US" sz="2400" b="1" dirty="0">
                <a:solidFill>
                  <a:srgbClr val="FF0000"/>
                </a:solidFill>
                <a:latin typeface="楷体" panose="02010609060101010101" charset="-122"/>
                <a:ea typeface="楷体" panose="02010609060101010101" charset="-122"/>
                <a:cs typeface="楷体" panose="02010609060101010101" charset="-122"/>
              </a:rPr>
              <a:t>阿巴拉契亚山脉</a:t>
            </a:r>
          </a:p>
          <a:p>
            <a:pPr>
              <a:lnSpc>
                <a:spcPct val="120000"/>
              </a:lnSpc>
            </a:pPr>
            <a:endParaRPr lang="zh-CN" altLang="en-US" sz="2400" dirty="0">
              <a:solidFill>
                <a:schemeClr val="tx1">
                  <a:lumMod val="95000"/>
                  <a:lumOff val="5000"/>
                </a:schemeClr>
              </a:solidFill>
              <a:latin typeface="楷体" panose="02010609060101010101" charset="-122"/>
              <a:ea typeface="楷体" panose="02010609060101010101" charset="-122"/>
              <a:cs typeface="楷体" panose="02010609060101010101" charset="-122"/>
            </a:endParaRPr>
          </a:p>
        </p:txBody>
      </p:sp>
      <p:sp>
        <p:nvSpPr>
          <p:cNvPr id="15" name="文本框 14"/>
          <p:cNvSpPr txBox="1"/>
          <p:nvPr/>
        </p:nvSpPr>
        <p:spPr>
          <a:xfrm>
            <a:off x="178755" y="5472040"/>
            <a:ext cx="4206601" cy="498598"/>
          </a:xfrm>
          <a:prstGeom prst="rect">
            <a:avLst/>
          </a:prstGeom>
          <a:noFill/>
        </p:spPr>
        <p:txBody>
          <a:bodyPr wrap="none" rtlCol="0" anchor="t">
            <a:spAutoFit/>
          </a:bodyPr>
          <a:lstStyle/>
          <a:p>
            <a:pPr>
              <a:lnSpc>
                <a:spcPct val="110000"/>
              </a:lnSpc>
            </a:pPr>
            <a:r>
              <a:rPr lang="zh-CN" altLang="en-US" sz="2400" b="1" dirty="0">
                <a:solidFill>
                  <a:srgbClr val="0221DE"/>
                </a:solidFill>
                <a:latin typeface="楷体" panose="02010609060101010101" charset="-122"/>
                <a:ea typeface="楷体" panose="02010609060101010101" charset="-122"/>
                <a:cs typeface="楷体" panose="02010609060101010101" charset="-122"/>
                <a:sym typeface="+mn-ea"/>
              </a:rPr>
              <a:t>（外力长期侵蚀，低缓古老）</a:t>
            </a:r>
          </a:p>
        </p:txBody>
      </p:sp>
      <p:sp>
        <p:nvSpPr>
          <p:cNvPr id="12" name="文本框 11"/>
          <p:cNvSpPr txBox="1"/>
          <p:nvPr/>
        </p:nvSpPr>
        <p:spPr>
          <a:xfrm>
            <a:off x="145415" y="6164583"/>
            <a:ext cx="3971290"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solidFill>
                <a:latin typeface="+mn-ea"/>
                <a:cs typeface="+mn-ea"/>
              </a:rPr>
              <a:t>地势</a:t>
            </a:r>
            <a:r>
              <a:rPr lang="zh-CN" altLang="en-US" sz="2800" b="1">
                <a:solidFill>
                  <a:srgbClr val="FF0000"/>
                </a:solidFill>
                <a:latin typeface="+mn-ea"/>
                <a:cs typeface="+mn-ea"/>
              </a:rPr>
              <a:t>东西高</a:t>
            </a:r>
            <a:r>
              <a:rPr lang="zh-CN" altLang="en-US" sz="2400" b="1">
                <a:solidFill>
                  <a:srgbClr val="FF0000"/>
                </a:solidFill>
                <a:latin typeface="+mn-ea"/>
                <a:cs typeface="+mn-ea"/>
              </a:rPr>
              <a:t>、</a:t>
            </a:r>
            <a:r>
              <a:rPr lang="zh-CN" altLang="en-US" sz="2800" b="1">
                <a:solidFill>
                  <a:srgbClr val="FF0000"/>
                </a:solidFill>
                <a:latin typeface="+mn-ea"/>
                <a:cs typeface="+mn-ea"/>
              </a:rPr>
              <a:t>中间低</a:t>
            </a:r>
          </a:p>
        </p:txBody>
      </p:sp>
      <p:sp>
        <p:nvSpPr>
          <p:cNvPr id="13" name="文本框 12"/>
          <p:cNvSpPr txBox="1"/>
          <p:nvPr/>
        </p:nvSpPr>
        <p:spPr>
          <a:xfrm>
            <a:off x="50167" y="3295272"/>
            <a:ext cx="4206601" cy="461665"/>
          </a:xfrm>
          <a:prstGeom prst="rect">
            <a:avLst/>
          </a:prstGeom>
          <a:noFill/>
        </p:spPr>
        <p:txBody>
          <a:bodyPr wrap="none" rtlCol="0" anchor="t">
            <a:spAutoFit/>
          </a:bodyPr>
          <a:lstStyle/>
          <a:p>
            <a:r>
              <a:rPr lang="zh-CN" altLang="en-US" sz="2400" b="1">
                <a:solidFill>
                  <a:srgbClr val="0221DE"/>
                </a:solidFill>
                <a:latin typeface="楷体" panose="02010609060101010101" charset="-122"/>
                <a:ea typeface="楷体" panose="02010609060101010101" charset="-122"/>
                <a:cs typeface="楷体" panose="02010609060101010101" charset="-122"/>
                <a:sym typeface="+mn-ea"/>
              </a:rPr>
              <a:t>（板块挤压隆起，高俊年轻）</a:t>
            </a:r>
          </a:p>
        </p:txBody>
      </p:sp>
      <p:sp>
        <p:nvSpPr>
          <p:cNvPr id="14" name="文本框 13"/>
          <p:cNvSpPr txBox="1"/>
          <p:nvPr/>
        </p:nvSpPr>
        <p:spPr>
          <a:xfrm>
            <a:off x="396003" y="4211959"/>
            <a:ext cx="3761660" cy="830997"/>
          </a:xfrm>
          <a:prstGeom prst="rect">
            <a:avLst/>
          </a:prstGeom>
          <a:noFill/>
        </p:spPr>
        <p:txBody>
          <a:bodyPr wrap="square" rtlCol="0" anchor="t">
            <a:spAutoFit/>
          </a:bodyPr>
          <a:lstStyle/>
          <a:p>
            <a:pPr>
              <a:lnSpc>
                <a:spcPct val="100000"/>
              </a:lnSpc>
            </a:pPr>
            <a:r>
              <a:rPr lang="zh-CN" altLang="en-US" sz="2400" b="1" dirty="0">
                <a:solidFill>
                  <a:srgbClr val="0221DE"/>
                </a:solidFill>
                <a:latin typeface="楷体" panose="02010609060101010101" charset="-122"/>
                <a:ea typeface="楷体" panose="02010609060101010101" charset="-122"/>
                <a:cs typeface="楷体" panose="02010609060101010101" charset="-122"/>
                <a:sym typeface="+mn-ea"/>
              </a:rPr>
              <a:t>北部：多湖泊，冰川作用</a:t>
            </a:r>
            <a:endParaRPr lang="zh-CN" altLang="en-US" sz="2400" b="1" dirty="0">
              <a:solidFill>
                <a:srgbClr val="0221DE"/>
              </a:solidFill>
              <a:latin typeface="楷体" panose="02010609060101010101" charset="-122"/>
              <a:ea typeface="楷体" panose="02010609060101010101" charset="-122"/>
              <a:cs typeface="楷体" panose="02010609060101010101" charset="-122"/>
            </a:endParaRPr>
          </a:p>
          <a:p>
            <a:pPr>
              <a:lnSpc>
                <a:spcPct val="100000"/>
              </a:lnSpc>
            </a:pPr>
            <a:r>
              <a:rPr lang="zh-CN" altLang="en-US" sz="2400" b="1" dirty="0">
                <a:solidFill>
                  <a:srgbClr val="0221DE"/>
                </a:solidFill>
                <a:latin typeface="楷体" panose="02010609060101010101" charset="-122"/>
                <a:ea typeface="楷体" panose="02010609060101010101" charset="-122"/>
                <a:cs typeface="楷体" panose="02010609060101010101" charset="-122"/>
                <a:sym typeface="+mn-ea"/>
              </a:rPr>
              <a:t>南部：河流沉积作用形成</a:t>
            </a:r>
          </a:p>
        </p:txBody>
      </p:sp>
      <p:cxnSp>
        <p:nvCxnSpPr>
          <p:cNvPr id="16" name="直接连接符 15"/>
          <p:cNvCxnSpPr/>
          <p:nvPr/>
        </p:nvCxnSpPr>
        <p:spPr>
          <a:xfrm>
            <a:off x="180003" y="3744027"/>
            <a:ext cx="387032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80003" y="5040037"/>
            <a:ext cx="3870325"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bldLvl="0" animBg="1"/>
      <p:bldP spid="15" grpId="0"/>
      <p:bldP spid="12" grpId="0" animBg="1"/>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因纽特人</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004" y="2898698"/>
            <a:ext cx="7886700" cy="3570554"/>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251" y="-113934"/>
            <a:ext cx="4736842" cy="3012632"/>
          </a:xfrm>
          <a:prstGeom prst="rect">
            <a:avLst/>
          </a:prstGeom>
        </p:spPr>
      </p:pic>
    </p:spTree>
    <p:extLst>
      <p:ext uri="{BB962C8B-B14F-4D97-AF65-F5344CB8AC3E}">
        <p14:creationId xmlns:p14="http://schemas.microsoft.com/office/powerpoint/2010/main" val="2035803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373909"/>
            <a:ext cx="3810000" cy="47752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73909"/>
            <a:ext cx="5205844" cy="4775200"/>
          </a:xfrm>
          <a:prstGeom prst="rect">
            <a:avLst/>
          </a:prstGeom>
        </p:spPr>
      </p:pic>
      <p:sp>
        <p:nvSpPr>
          <p:cNvPr id="10" name="矩形 9"/>
          <p:cNvSpPr/>
          <p:nvPr/>
        </p:nvSpPr>
        <p:spPr>
          <a:xfrm>
            <a:off x="568220" y="490743"/>
            <a:ext cx="2236510" cy="707886"/>
          </a:xfrm>
          <a:prstGeom prst="rect">
            <a:avLst/>
          </a:prstGeom>
        </p:spPr>
        <p:txBody>
          <a:bodyPr wrap="none">
            <a:spAutoFit/>
          </a:bodyPr>
          <a:lstStyle/>
          <a:p>
            <a:r>
              <a:rPr lang="zh-CN" altLang="en-US" sz="4000" dirty="0">
                <a:solidFill>
                  <a:srgbClr val="FF0000"/>
                </a:solidFill>
                <a:latin typeface="楷体" panose="02010609060101010101" charset="-122"/>
                <a:ea typeface="楷体" panose="02010609060101010101" charset="-122"/>
                <a:cs typeface="+mn-ea"/>
              </a:rPr>
              <a:t>印第安人</a:t>
            </a:r>
            <a:endParaRPr lang="zh-CN" altLang="en-US" sz="4000" dirty="0"/>
          </a:p>
        </p:txBody>
      </p:sp>
    </p:spTree>
    <p:extLst>
      <p:ext uri="{BB962C8B-B14F-4D97-AF65-F5344CB8AC3E}">
        <p14:creationId xmlns:p14="http://schemas.microsoft.com/office/powerpoint/2010/main" val="4173339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65546" descr="种族分布"/>
          <p:cNvPicPr>
            <a:picLocks noChangeAspect="1" noChangeArrowheads="1"/>
          </p:cNvPicPr>
          <p:nvPr/>
        </p:nvPicPr>
        <p:blipFill>
          <a:blip r:embed="rId2" cstate="print"/>
          <a:srcRect l="4745" t="2026" r="4767" b="4854"/>
          <a:stretch>
            <a:fillRect/>
          </a:stretch>
        </p:blipFill>
        <p:spPr bwMode="auto">
          <a:xfrm>
            <a:off x="758308" y="706582"/>
            <a:ext cx="7356992" cy="4318973"/>
          </a:xfrm>
          <a:prstGeom prst="rect">
            <a:avLst/>
          </a:prstGeom>
          <a:noFill/>
          <a:ln w="9525">
            <a:noFill/>
            <a:miter lim="800000"/>
            <a:headEnd/>
            <a:tailEnd/>
          </a:ln>
        </p:spPr>
      </p:pic>
      <p:sp>
        <p:nvSpPr>
          <p:cNvPr id="2" name="矩形 1"/>
          <p:cNvSpPr/>
          <p:nvPr/>
        </p:nvSpPr>
        <p:spPr>
          <a:xfrm>
            <a:off x="758307" y="5160637"/>
            <a:ext cx="7481684" cy="1077218"/>
          </a:xfrm>
          <a:prstGeom prst="rect">
            <a:avLst/>
          </a:prstGeom>
        </p:spPr>
        <p:txBody>
          <a:bodyPr wrap="square">
            <a:spAutoFit/>
          </a:bodyPr>
          <a:lstStyle/>
          <a:p>
            <a:r>
              <a:rPr lang="zh-CN" altLang="en-US" sz="3200" dirty="0">
                <a:latin typeface="楷体" panose="02010609060101010101" charset="-122"/>
                <a:ea typeface="楷体" panose="02010609060101010101" charset="-122"/>
                <a:cs typeface="+mn-ea"/>
              </a:rPr>
              <a:t>当地土著为</a:t>
            </a:r>
            <a:r>
              <a:rPr lang="zh-CN" altLang="en-US" sz="3200" dirty="0">
                <a:solidFill>
                  <a:srgbClr val="FF0000"/>
                </a:solidFill>
                <a:latin typeface="楷体" panose="02010609060101010101" charset="-122"/>
                <a:ea typeface="楷体" panose="02010609060101010101" charset="-122"/>
                <a:cs typeface="+mn-ea"/>
              </a:rPr>
              <a:t>印第安人</a:t>
            </a:r>
            <a:r>
              <a:rPr lang="zh-CN" altLang="en-US" sz="3200" dirty="0">
                <a:latin typeface="楷体" panose="02010609060101010101" charset="-122"/>
                <a:ea typeface="楷体" panose="02010609060101010101" charset="-122"/>
                <a:cs typeface="+mn-ea"/>
              </a:rPr>
              <a:t>（美洲各地）和</a:t>
            </a:r>
            <a:r>
              <a:rPr lang="zh-CN" altLang="en-US" sz="3200" dirty="0">
                <a:solidFill>
                  <a:srgbClr val="FF0000"/>
                </a:solidFill>
                <a:latin typeface="楷体" panose="02010609060101010101" charset="-122"/>
                <a:ea typeface="楷体" panose="02010609060101010101" charset="-122"/>
                <a:cs typeface="+mn-ea"/>
              </a:rPr>
              <a:t>因纽特人</a:t>
            </a:r>
            <a:r>
              <a:rPr lang="zh-CN" altLang="en-US" sz="3200" dirty="0">
                <a:latin typeface="楷体" panose="02010609060101010101" charset="-122"/>
                <a:ea typeface="楷体" panose="02010609060101010101" charset="-122"/>
                <a:cs typeface="+mn-ea"/>
              </a:rPr>
              <a:t>（北冰洋沿岸）</a:t>
            </a:r>
            <a:r>
              <a:rPr lang="zh-CN" altLang="en-US" sz="3200" dirty="0">
                <a:solidFill>
                  <a:srgbClr val="0221DE"/>
                </a:solidFill>
                <a:latin typeface="楷体" panose="02010609060101010101" charset="-122"/>
                <a:ea typeface="楷体" panose="02010609060101010101" charset="-122"/>
                <a:cs typeface="+mn-ea"/>
              </a:rPr>
              <a:t>（</a:t>
            </a:r>
            <a:r>
              <a:rPr lang="zh-CN" altLang="en-US" sz="2800" b="1" dirty="0">
                <a:solidFill>
                  <a:srgbClr val="0221DE"/>
                </a:solidFill>
                <a:latin typeface="楷体" panose="02010609060101010101" charset="-122"/>
                <a:ea typeface="楷体" panose="02010609060101010101" charset="-122"/>
                <a:cs typeface="+mn-ea"/>
              </a:rPr>
              <a:t>黄种人）</a:t>
            </a:r>
            <a:r>
              <a:rPr lang="zh-CN" altLang="en-US" sz="3200" dirty="0">
                <a:latin typeface="楷体" panose="02010609060101010101" charset="-122"/>
                <a:ea typeface="楷体" panose="02010609060101010101" charset="-122"/>
                <a:cs typeface="+mn-ea"/>
              </a:rPr>
              <a:t>。</a:t>
            </a:r>
            <a:endParaRPr lang="zh-CN" altLang="en-US" sz="3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图片6"/>
          <p:cNvPicPr>
            <a:picLocks noChangeAspect="1"/>
          </p:cNvPicPr>
          <p:nvPr/>
        </p:nvPicPr>
        <p:blipFill>
          <a:blip r:embed="rId3" cstate="print"/>
          <a:stretch>
            <a:fillRect/>
          </a:stretch>
        </p:blipFill>
        <p:spPr>
          <a:xfrm>
            <a:off x="0" y="-13333"/>
            <a:ext cx="9144000" cy="6870065"/>
          </a:xfrm>
          <a:prstGeom prst="rect">
            <a:avLst/>
          </a:prstGeom>
        </p:spPr>
      </p:pic>
      <p:sp>
        <p:nvSpPr>
          <p:cNvPr id="5" name="矩形 4"/>
          <p:cNvSpPr/>
          <p:nvPr/>
        </p:nvSpPr>
        <p:spPr>
          <a:xfrm>
            <a:off x="2" y="2475571"/>
            <a:ext cx="9144067" cy="1906905"/>
          </a:xfrm>
          <a:prstGeom prst="rect">
            <a:avLst/>
          </a:prstGeom>
          <a:gradFill>
            <a:gsLst>
              <a:gs pos="100000">
                <a:schemeClr val="accent1">
                  <a:lumMod val="40000"/>
                  <a:lumOff val="60000"/>
                  <a:alpha val="20000"/>
                </a:schemeClr>
              </a:gs>
              <a:gs pos="100000">
                <a:srgbClr val="52762D"/>
              </a:gs>
            </a:gsLst>
            <a:lin ang="5400000" scaled="0"/>
          </a:gradFill>
          <a:ln w="25400" cmpd="thickThi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516054" y="2769238"/>
            <a:ext cx="2519045" cy="1323439"/>
          </a:xfrm>
          <a:prstGeom prst="rect">
            <a:avLst/>
          </a:prstGeom>
          <a:noFill/>
          <a:ln>
            <a:noFill/>
          </a:ln>
          <a:effectLst>
            <a:outerShdw blurRad="63500" sx="102000" sy="102000" algn="ctr" rotWithShape="0">
              <a:prstClr val="black">
                <a:alpha val="40000"/>
              </a:prstClr>
            </a:outerShdw>
          </a:effectLst>
        </p:spPr>
        <p:txBody>
          <a:bodyPr wrap="square" rtlCol="0">
            <a:spAutoFit/>
          </a:bodyPr>
          <a:lstStyle/>
          <a:p>
            <a:pPr algn="l"/>
            <a:r>
              <a:rPr lang="zh-CN" altLang="en-US" sz="8000" b="1">
                <a:ln w="9525">
                  <a:solidFill>
                    <a:schemeClr val="bg1"/>
                  </a:solidFill>
                  <a:prstDash val="solid"/>
                </a:ln>
                <a:solidFill>
                  <a:schemeClr val="tx1"/>
                </a:solidFill>
                <a:effectLst>
                  <a:outerShdw blurRad="12700" dist="38100" dir="2700000" algn="tl" rotWithShape="0">
                    <a:schemeClr val="bg1">
                      <a:lumMod val="50000"/>
                    </a:schemeClr>
                  </a:outerShdw>
                </a:effectLst>
              </a:rPr>
              <a:t>美</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zh-CN" altLang="en-US" sz="8000" b="1">
                <a:ln w="9525">
                  <a:solidFill>
                    <a:schemeClr val="bg1"/>
                  </a:solidFill>
                  <a:prstDash val="solid"/>
                </a:ln>
                <a:solidFill>
                  <a:schemeClr val="tx1"/>
                </a:solidFill>
                <a:effectLst>
                  <a:outerShdw blurRad="12700" dist="38100" dir="2700000" algn="tl" rotWithShape="0">
                    <a:schemeClr val="bg1">
                      <a:lumMod val="50000"/>
                    </a:schemeClr>
                  </a:outerShdw>
                </a:effectLst>
              </a:rPr>
              <a:t>国</a:t>
            </a:r>
          </a:p>
        </p:txBody>
      </p:sp>
      <p:pic>
        <p:nvPicPr>
          <p:cNvPr id="2" name="图片 1" descr="美国国旗"/>
          <p:cNvPicPr>
            <a:picLocks noChangeAspect="1"/>
          </p:cNvPicPr>
          <p:nvPr/>
        </p:nvPicPr>
        <p:blipFill>
          <a:blip r:embed="rId4" cstate="print"/>
          <a:stretch>
            <a:fillRect/>
          </a:stretch>
        </p:blipFill>
        <p:spPr>
          <a:xfrm>
            <a:off x="5346071" y="3146425"/>
            <a:ext cx="946785" cy="568325"/>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5789930" y="72003"/>
            <a:ext cx="3149600"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861760" y="135749"/>
            <a:ext cx="3005951"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位置和领土</a:t>
            </a:r>
          </a:p>
        </p:txBody>
      </p:sp>
      <p:sp>
        <p:nvSpPr>
          <p:cNvPr id="8" name="文本框 7"/>
          <p:cNvSpPr txBox="1"/>
          <p:nvPr/>
        </p:nvSpPr>
        <p:spPr>
          <a:xfrm>
            <a:off x="175895" y="1013087"/>
            <a:ext cx="353822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50800" algn="ctr" rotWithShape="0">
              <a:prstClr val="black">
                <a:alpha val="40000"/>
              </a:prstClr>
            </a:outerShdw>
          </a:effectLst>
        </p:spPr>
        <p:txBody>
          <a:bodyPr wrap="square" rtlCol="0">
            <a:spAutoFit/>
          </a:bodyPr>
          <a:lstStyle/>
          <a:p>
            <a:pPr algn="l">
              <a:lnSpc>
                <a:spcPct val="110000"/>
              </a:lnSpc>
            </a:pPr>
            <a:r>
              <a:rPr lang="en-US" altLang="zh-CN" sz="24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mn-ea"/>
              </a:rPr>
              <a:t> </a:t>
            </a:r>
            <a:r>
              <a:rPr lang="zh-CN" altLang="en-US" sz="32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mn-ea"/>
              </a:rPr>
              <a:t>地跨三带的大国：</a:t>
            </a:r>
          </a:p>
        </p:txBody>
      </p:sp>
      <p:pic>
        <p:nvPicPr>
          <p:cNvPr id="4" name="图片 3" descr="美国的位置_副本"/>
          <p:cNvPicPr>
            <a:picLocks noChangeAspect="1"/>
          </p:cNvPicPr>
          <p:nvPr/>
        </p:nvPicPr>
        <p:blipFill>
          <a:blip r:embed="rId2" cstate="print"/>
          <a:srcRect t="3808"/>
          <a:stretch>
            <a:fillRect/>
          </a:stretch>
        </p:blipFill>
        <p:spPr>
          <a:xfrm>
            <a:off x="2160017" y="1728016"/>
            <a:ext cx="6909435" cy="5041265"/>
          </a:xfrm>
          <a:prstGeom prst="rect">
            <a:avLst/>
          </a:prstGeom>
        </p:spPr>
      </p:pic>
      <p:sp>
        <p:nvSpPr>
          <p:cNvPr id="6" name="文本框 5"/>
          <p:cNvSpPr txBox="1"/>
          <p:nvPr/>
        </p:nvSpPr>
        <p:spPr>
          <a:xfrm>
            <a:off x="175895" y="2052018"/>
            <a:ext cx="3454400" cy="1040285"/>
          </a:xfrm>
          <a:prstGeom prst="rect">
            <a:avLst/>
          </a:prstGeom>
          <a:solidFill>
            <a:schemeClr val="accent2">
              <a:lumMod val="20000"/>
              <a:lumOff val="80000"/>
            </a:schemeClr>
          </a:solidFill>
          <a:ln>
            <a:solidFill>
              <a:schemeClr val="accent1"/>
            </a:solidFill>
          </a:ln>
        </p:spPr>
        <p:txBody>
          <a:bodyPr wrap="square" rtlCol="0">
            <a:spAutoFit/>
          </a:bodyPr>
          <a:lstStyle/>
          <a:p>
            <a:pPr>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本土：</a:t>
            </a:r>
            <a:r>
              <a:rPr lang="en-US" altLang="zh-CN" sz="2800" b="1">
                <a:latin typeface="楷体" panose="02010609060101010101" charset="-122"/>
                <a:ea typeface="楷体" panose="02010609060101010101" charset="-122"/>
                <a:cs typeface="楷体" panose="02010609060101010101" charset="-122"/>
              </a:rPr>
              <a:t>30</a:t>
            </a:r>
            <a:r>
              <a:rPr lang="zh-CN" altLang="en-US" sz="2800" b="1">
                <a:latin typeface="楷体" panose="02010609060101010101" charset="-122"/>
                <a:ea typeface="楷体" panose="02010609060101010101" charset="-122"/>
                <a:cs typeface="楷体" panose="02010609060101010101" charset="-122"/>
              </a:rPr>
              <a:t>°</a:t>
            </a:r>
            <a:r>
              <a:rPr lang="en-US" altLang="zh-CN" sz="2800" b="1">
                <a:latin typeface="楷体" panose="02010609060101010101" charset="-122"/>
                <a:ea typeface="楷体" panose="02010609060101010101" charset="-122"/>
                <a:cs typeface="楷体" panose="02010609060101010101" charset="-122"/>
              </a:rPr>
              <a:t>N—50</a:t>
            </a:r>
            <a:r>
              <a:rPr lang="zh-CN" altLang="en-US" sz="2800" b="1">
                <a:latin typeface="楷体" panose="02010609060101010101" charset="-122"/>
                <a:ea typeface="楷体" panose="02010609060101010101" charset="-122"/>
                <a:cs typeface="楷体" panose="02010609060101010101" charset="-122"/>
              </a:rPr>
              <a:t>°</a:t>
            </a:r>
            <a:r>
              <a:rPr lang="en-US" altLang="zh-CN" sz="2800" b="1">
                <a:latin typeface="楷体" panose="02010609060101010101" charset="-122"/>
                <a:ea typeface="楷体" panose="02010609060101010101" charset="-122"/>
                <a:cs typeface="楷体" panose="02010609060101010101" charset="-122"/>
              </a:rPr>
              <a:t>N</a:t>
            </a:r>
            <a:endParaRPr lang="en-US" altLang="zh-CN" sz="2800">
              <a:latin typeface="楷体" panose="02010609060101010101" charset="-122"/>
              <a:ea typeface="楷体" panose="02010609060101010101" charset="-122"/>
              <a:cs typeface="楷体" panose="02010609060101010101" charset="-122"/>
            </a:endParaRPr>
          </a:p>
          <a:p>
            <a:pPr>
              <a:lnSpc>
                <a:spcPct val="110000"/>
              </a:lnSpc>
            </a:pPr>
            <a:r>
              <a:rPr lang="en-US" altLang="zh-CN" sz="2800">
                <a:latin typeface="楷体" panose="02010609060101010101" charset="-122"/>
                <a:ea typeface="楷体" panose="02010609060101010101" charset="-122"/>
                <a:cs typeface="楷体" panose="02010609060101010101" charset="-122"/>
              </a:rPr>
              <a:t>       </a:t>
            </a:r>
            <a:r>
              <a:rPr lang="zh-CN" altLang="en-US" sz="2800" b="1">
                <a:solidFill>
                  <a:srgbClr val="0221DE"/>
                </a:solidFill>
                <a:latin typeface="楷体" panose="02010609060101010101" charset="-122"/>
                <a:ea typeface="楷体" panose="02010609060101010101" charset="-122"/>
                <a:cs typeface="楷体" panose="02010609060101010101" charset="-122"/>
              </a:rPr>
              <a:t>（北</a:t>
            </a:r>
            <a:r>
              <a:rPr lang="zh-CN" sz="2800" b="1">
                <a:solidFill>
                  <a:srgbClr val="0221DE"/>
                </a:solidFill>
                <a:latin typeface="楷体" panose="02010609060101010101" charset="-122"/>
                <a:ea typeface="楷体" panose="02010609060101010101" charset="-122"/>
                <a:cs typeface="楷体" panose="02010609060101010101" charset="-122"/>
              </a:rPr>
              <a:t>温带）</a:t>
            </a:r>
            <a:endParaRPr lang="zh-CN" altLang="en-US" sz="2800" b="1">
              <a:solidFill>
                <a:srgbClr val="0221DE"/>
              </a:solidFill>
              <a:latin typeface="楷体" panose="02010609060101010101" charset="-122"/>
              <a:ea typeface="楷体" panose="02010609060101010101" charset="-122"/>
              <a:cs typeface="楷体" panose="02010609060101010101" charset="-122"/>
            </a:endParaRPr>
          </a:p>
        </p:txBody>
      </p:sp>
      <p:sp>
        <p:nvSpPr>
          <p:cNvPr id="7" name="文本框 6"/>
          <p:cNvSpPr txBox="1"/>
          <p:nvPr/>
        </p:nvSpPr>
        <p:spPr>
          <a:xfrm>
            <a:off x="175895" y="3239775"/>
            <a:ext cx="3070860" cy="1378839"/>
          </a:xfrm>
          <a:prstGeom prst="rect">
            <a:avLst/>
          </a:prstGeom>
          <a:solidFill>
            <a:schemeClr val="accent2">
              <a:lumMod val="20000"/>
              <a:lumOff val="80000"/>
            </a:schemeClr>
          </a:solidFill>
          <a:ln>
            <a:solidFill>
              <a:schemeClr val="accent1"/>
            </a:solidFill>
          </a:ln>
        </p:spPr>
        <p:txBody>
          <a:bodyPr wrap="square" rtlCol="0">
            <a:spAutoFit/>
          </a:bodyPr>
          <a:lstStyle/>
          <a:p>
            <a:pPr>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阿拉斯加州：</a:t>
            </a:r>
            <a:r>
              <a:rPr lang="zh-CN" sz="2800" b="1">
                <a:solidFill>
                  <a:srgbClr val="0221DE"/>
                </a:solidFill>
                <a:latin typeface="楷体" panose="02010609060101010101" charset="-122"/>
                <a:ea typeface="楷体" panose="02010609060101010101" charset="-122"/>
                <a:cs typeface="楷体" panose="02010609060101010101" charset="-122"/>
              </a:rPr>
              <a:t>寒带</a:t>
            </a:r>
          </a:p>
          <a:p>
            <a:pPr>
              <a:lnSpc>
                <a:spcPct val="110000"/>
              </a:lnSpc>
            </a:pPr>
            <a:r>
              <a:rPr lang="zh-CN" altLang="en-US" sz="2400">
                <a:solidFill>
                  <a:schemeClr val="tx1">
                    <a:lumMod val="95000"/>
                    <a:lumOff val="5000"/>
                  </a:schemeClr>
                </a:solidFill>
                <a:latin typeface="楷体" panose="02010609060101010101" charset="-122"/>
                <a:ea typeface="楷体" panose="02010609060101010101" charset="-122"/>
                <a:cs typeface="楷体" panose="02010609060101010101" charset="-122"/>
                <a:sym typeface="+mn-ea"/>
              </a:rPr>
              <a:t>（多冰川活动，有极昼极夜现象）</a:t>
            </a:r>
            <a:endParaRPr lang="zh-CN" altLang="en-US" sz="2800" b="1">
              <a:solidFill>
                <a:srgbClr val="0221DE"/>
              </a:solidFill>
              <a:latin typeface="楷体" panose="02010609060101010101" charset="-122"/>
              <a:ea typeface="楷体" panose="02010609060101010101" charset="-122"/>
              <a:cs typeface="楷体" panose="02010609060101010101" charset="-122"/>
            </a:endParaRPr>
          </a:p>
        </p:txBody>
      </p:sp>
      <p:sp>
        <p:nvSpPr>
          <p:cNvPr id="9" name="文本框 8"/>
          <p:cNvSpPr txBox="1"/>
          <p:nvPr/>
        </p:nvSpPr>
        <p:spPr>
          <a:xfrm>
            <a:off x="175896" y="4788036"/>
            <a:ext cx="3070225" cy="1785104"/>
          </a:xfrm>
          <a:prstGeom prst="rect">
            <a:avLst/>
          </a:prstGeom>
          <a:solidFill>
            <a:schemeClr val="accent2">
              <a:lumMod val="20000"/>
              <a:lumOff val="80000"/>
            </a:schemeClr>
          </a:solidFill>
          <a:ln>
            <a:solidFill>
              <a:schemeClr val="accent1"/>
            </a:solidFill>
          </a:ln>
        </p:spPr>
        <p:txBody>
          <a:bodyPr wrap="square" rtlCol="0">
            <a:spAutoFit/>
          </a:bodyPr>
          <a:lstStyle/>
          <a:p>
            <a:pPr>
              <a:lnSpc>
                <a:spcPct val="110000"/>
              </a:lnSpc>
            </a:pPr>
            <a:r>
              <a:rPr lang="zh-CN" sz="2800" b="1">
                <a:solidFill>
                  <a:srgbClr val="FF0000"/>
                </a:solidFill>
                <a:latin typeface="楷体" panose="02010609060101010101" charset="-122"/>
                <a:ea typeface="楷体" panose="02010609060101010101" charset="-122"/>
                <a:cs typeface="楷体" panose="02010609060101010101" charset="-122"/>
              </a:rPr>
              <a:t>夏威夷群岛：</a:t>
            </a:r>
            <a:r>
              <a:rPr lang="zh-CN" sz="2800" b="1">
                <a:solidFill>
                  <a:srgbClr val="0221DE"/>
                </a:solidFill>
                <a:latin typeface="楷体" panose="02010609060101010101" charset="-122"/>
                <a:ea typeface="楷体" panose="02010609060101010101" charset="-122"/>
                <a:cs typeface="楷体" panose="02010609060101010101" charset="-122"/>
              </a:rPr>
              <a:t>热带</a:t>
            </a:r>
            <a:endParaRPr lang="zh-CN" sz="2800">
              <a:latin typeface="楷体" panose="02010609060101010101" charset="-122"/>
              <a:ea typeface="楷体" panose="02010609060101010101" charset="-122"/>
              <a:cs typeface="楷体" panose="02010609060101010101" charset="-122"/>
            </a:endParaRPr>
          </a:p>
          <a:p>
            <a:pPr>
              <a:lnSpc>
                <a:spcPct val="110000"/>
              </a:lnSpc>
            </a:pPr>
            <a:r>
              <a:rPr lang="zh-CN" altLang="en-US" sz="2400">
                <a:solidFill>
                  <a:schemeClr val="tx1">
                    <a:lumMod val="95000"/>
                    <a:lumOff val="5000"/>
                  </a:schemeClr>
                </a:solidFill>
                <a:latin typeface="楷体" panose="02010609060101010101" charset="-122"/>
                <a:ea typeface="楷体" panose="02010609060101010101" charset="-122"/>
                <a:cs typeface="楷体" panose="02010609060101010101" charset="-122"/>
              </a:rPr>
              <a:t>（</a:t>
            </a:r>
            <a:r>
              <a:rPr lang="zh-CN" altLang="en-US" sz="2400" b="1">
                <a:solidFill>
                  <a:schemeClr val="tx1">
                    <a:lumMod val="95000"/>
                    <a:lumOff val="5000"/>
                  </a:schemeClr>
                </a:solidFill>
                <a:latin typeface="楷体" panose="02010609060101010101" charset="-122"/>
                <a:ea typeface="楷体" panose="02010609060101010101" charset="-122"/>
                <a:cs typeface="楷体" panose="02010609060101010101" charset="-122"/>
              </a:rPr>
              <a:t>火山岛</a:t>
            </a:r>
            <a:r>
              <a:rPr lang="zh-CN" altLang="en-US" sz="2400">
                <a:solidFill>
                  <a:schemeClr val="tx1">
                    <a:lumMod val="95000"/>
                    <a:lumOff val="5000"/>
                  </a:schemeClr>
                </a:solidFill>
                <a:latin typeface="楷体" panose="02010609060101010101" charset="-122"/>
                <a:ea typeface="楷体" panose="02010609060101010101" charset="-122"/>
                <a:cs typeface="楷体" panose="02010609060101010101" charset="-122"/>
              </a:rPr>
              <a:t>，盛产热带水果，风光旖旎，是世界著名的旅游胜地）</a:t>
            </a:r>
          </a:p>
        </p:txBody>
      </p:sp>
      <p:sp>
        <p:nvSpPr>
          <p:cNvPr id="10" name="文本框 9"/>
          <p:cNvSpPr txBox="1"/>
          <p:nvPr/>
        </p:nvSpPr>
        <p:spPr>
          <a:xfrm>
            <a:off x="3888029" y="1080138"/>
            <a:ext cx="5110480" cy="1040285"/>
          </a:xfrm>
          <a:prstGeom prst="rect">
            <a:avLst/>
          </a:prstGeom>
          <a:solidFill>
            <a:schemeClr val="accent2">
              <a:lumMod val="20000"/>
              <a:lumOff val="80000"/>
            </a:schemeClr>
          </a:solidFill>
          <a:ln>
            <a:solidFill>
              <a:schemeClr val="accent1"/>
            </a:solidFill>
          </a:ln>
        </p:spPr>
        <p:txBody>
          <a:bodyPr wrap="square" rtlCol="0">
            <a:spAutoFit/>
          </a:bodyPr>
          <a:lstStyle/>
          <a:p>
            <a:pPr>
              <a:lnSpc>
                <a:spcPct val="110000"/>
              </a:lnSpc>
            </a:pPr>
            <a:r>
              <a:rPr lang="zh-CN" sz="2800">
                <a:solidFill>
                  <a:schemeClr val="tx1"/>
                </a:solidFill>
                <a:latin typeface="楷体" panose="02010609060101010101" charset="-122"/>
                <a:ea typeface="楷体" panose="02010609060101010101" charset="-122"/>
                <a:cs typeface="楷体" panose="02010609060101010101" charset="-122"/>
              </a:rPr>
              <a:t>领土：</a:t>
            </a:r>
            <a:r>
              <a:rPr lang="en-US" altLang="zh-CN" sz="2800">
                <a:solidFill>
                  <a:schemeClr val="tx1"/>
                </a:solidFill>
                <a:latin typeface="楷体" panose="02010609060101010101" charset="-122"/>
                <a:ea typeface="楷体" panose="02010609060101010101" charset="-122"/>
                <a:cs typeface="楷体" panose="02010609060101010101" charset="-122"/>
              </a:rPr>
              <a:t>937</a:t>
            </a:r>
            <a:r>
              <a:rPr lang="zh-CN" altLang="en-US" sz="2800">
                <a:solidFill>
                  <a:schemeClr val="tx1"/>
                </a:solidFill>
                <a:latin typeface="楷体" panose="02010609060101010101" charset="-122"/>
                <a:ea typeface="楷体" panose="02010609060101010101" charset="-122"/>
                <a:cs typeface="楷体" panose="02010609060101010101" charset="-122"/>
              </a:rPr>
              <a:t>万</a:t>
            </a:r>
            <a:r>
              <a:rPr lang="en-US" altLang="zh-CN" sz="2800">
                <a:solidFill>
                  <a:schemeClr val="tx1"/>
                </a:solidFill>
                <a:latin typeface="楷体" panose="02010609060101010101" charset="-122"/>
                <a:ea typeface="楷体" panose="02010609060101010101" charset="-122"/>
                <a:cs typeface="楷体" panose="02010609060101010101" charset="-122"/>
              </a:rPr>
              <a:t>km²</a:t>
            </a:r>
            <a:r>
              <a:rPr lang="zh-CN" altLang="en-US" sz="2800">
                <a:solidFill>
                  <a:schemeClr val="tx1"/>
                </a:solidFill>
                <a:latin typeface="楷体" panose="02010609060101010101" charset="-122"/>
                <a:ea typeface="楷体" panose="02010609060101010101" charset="-122"/>
                <a:cs typeface="楷体" panose="02010609060101010101" charset="-122"/>
              </a:rPr>
              <a:t>，居世界第四位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13668" y="904240"/>
            <a:ext cx="2563495"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1</a:t>
            </a:r>
            <a:r>
              <a:rPr lang="zh-CN" altLang="en-US" sz="2400" b="1">
                <a:solidFill>
                  <a:schemeClr val="tx1"/>
                </a:solidFill>
                <a:effectLst/>
                <a:latin typeface="+mn-ea"/>
                <a:cs typeface="+mn-ea"/>
              </a:rPr>
              <a:t>、</a:t>
            </a:r>
            <a:r>
              <a:rPr lang="zh-CN" sz="3200">
                <a:solidFill>
                  <a:schemeClr val="tx1"/>
                </a:solidFill>
                <a:effectLst/>
                <a:latin typeface="+mn-ea"/>
                <a:cs typeface="+mn-ea"/>
              </a:rPr>
              <a:t>地形特征</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2" name="图片 1" descr="美国地形02_副本"/>
          <p:cNvPicPr>
            <a:picLocks noChangeAspect="1"/>
          </p:cNvPicPr>
          <p:nvPr/>
        </p:nvPicPr>
        <p:blipFill>
          <a:blip r:embed="rId2" cstate="print"/>
          <a:stretch>
            <a:fillRect/>
          </a:stretch>
        </p:blipFill>
        <p:spPr>
          <a:xfrm>
            <a:off x="113665" y="2624456"/>
            <a:ext cx="8916670" cy="4140835"/>
          </a:xfrm>
          <a:prstGeom prst="rect">
            <a:avLst/>
          </a:prstGeom>
        </p:spPr>
      </p:pic>
      <p:sp>
        <p:nvSpPr>
          <p:cNvPr id="10" name="文本框 9"/>
          <p:cNvSpPr txBox="1"/>
          <p:nvPr/>
        </p:nvSpPr>
        <p:spPr>
          <a:xfrm>
            <a:off x="217170" y="1798323"/>
            <a:ext cx="3971290" cy="566309"/>
          </a:xfrm>
          <a:prstGeom prst="rect">
            <a:avLst/>
          </a:prstGeom>
          <a:solidFill>
            <a:schemeClr val="accent2">
              <a:lumMod val="20000"/>
              <a:lumOff val="80000"/>
            </a:schemeClr>
          </a:solidFill>
          <a:ln>
            <a:solidFill>
              <a:schemeClr val="accent1"/>
            </a:solidFill>
          </a:ln>
        </p:spPr>
        <p:txBody>
          <a:bodyPr wrap="square" rtlCol="0">
            <a:spAutoFit/>
          </a:bodyPr>
          <a:lstStyle/>
          <a:p>
            <a:pPr>
              <a:lnSpc>
                <a:spcPct val="110000"/>
              </a:lnSpc>
            </a:pPr>
            <a:r>
              <a:rPr lang="zh-CN" sz="2800">
                <a:solidFill>
                  <a:schemeClr val="tx1"/>
                </a:solidFill>
                <a:latin typeface="楷体" panose="02010609060101010101" charset="-122"/>
                <a:ea typeface="楷体" panose="02010609060101010101" charset="-122"/>
                <a:cs typeface="楷体" panose="02010609060101010101" charset="-122"/>
              </a:rPr>
              <a:t>南北纵列的</a:t>
            </a:r>
            <a:r>
              <a:rPr lang="zh-CN" sz="2800" b="1">
                <a:solidFill>
                  <a:srgbClr val="FF0000"/>
                </a:solidFill>
                <a:latin typeface="楷体" panose="02010609060101010101" charset="-122"/>
                <a:ea typeface="楷体" panose="02010609060101010101" charset="-122"/>
                <a:cs typeface="楷体" panose="02010609060101010101" charset="-122"/>
              </a:rPr>
              <a:t>三大地形区：</a:t>
            </a:r>
          </a:p>
        </p:txBody>
      </p:sp>
      <p:sp>
        <p:nvSpPr>
          <p:cNvPr id="4" name="左大括号 3"/>
          <p:cNvSpPr/>
          <p:nvPr/>
        </p:nvSpPr>
        <p:spPr>
          <a:xfrm>
            <a:off x="4422140" y="1278891"/>
            <a:ext cx="76200" cy="1169671"/>
          </a:xfrm>
          <a:prstGeom prst="leftBrace">
            <a:avLst>
              <a:gd name="adj1" fmla="val 8333"/>
              <a:gd name="adj2" fmla="val 6800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4629785" y="1008008"/>
            <a:ext cx="4451860" cy="498598"/>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none" rtlCol="0">
            <a:spAutoFit/>
          </a:bodyPr>
          <a:lstStyle/>
          <a:p>
            <a:pPr>
              <a:lnSpc>
                <a:spcPct val="110000"/>
              </a:lnSpc>
            </a:pPr>
            <a:r>
              <a:rPr lang="zh-CN" altLang="en-US" sz="2400" b="1"/>
              <a:t>西部山地：</a:t>
            </a:r>
            <a:r>
              <a:rPr lang="zh-CN" altLang="en-US" sz="2400"/>
              <a:t>落基山脉</a:t>
            </a:r>
            <a:r>
              <a:rPr lang="zh-CN" altLang="en-US" sz="2000" b="1"/>
              <a:t>、</a:t>
            </a:r>
            <a:r>
              <a:rPr lang="zh-CN" altLang="en-US" sz="2400"/>
              <a:t>海岸山脉</a:t>
            </a:r>
          </a:p>
        </p:txBody>
      </p:sp>
      <p:sp>
        <p:nvSpPr>
          <p:cNvPr id="7" name="文本框 6"/>
          <p:cNvSpPr txBox="1"/>
          <p:nvPr/>
        </p:nvSpPr>
        <p:spPr>
          <a:xfrm>
            <a:off x="4629785" y="1548131"/>
            <a:ext cx="4400550" cy="498598"/>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a:t>中部平原：</a:t>
            </a:r>
            <a:r>
              <a:rPr lang="zh-CN" altLang="en-US" sz="2400"/>
              <a:t>密西西比河平原</a:t>
            </a:r>
          </a:p>
        </p:txBody>
      </p:sp>
      <p:sp>
        <p:nvSpPr>
          <p:cNvPr id="9" name="文本框 8"/>
          <p:cNvSpPr txBox="1"/>
          <p:nvPr/>
        </p:nvSpPr>
        <p:spPr>
          <a:xfrm>
            <a:off x="4629791" y="2087880"/>
            <a:ext cx="4399915" cy="498598"/>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a:t>东部低缓山地：</a:t>
            </a:r>
            <a:r>
              <a:rPr lang="zh-CN" altLang="en-US" sz="2400"/>
              <a:t>阿巴拉契亚山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P spid="5" grpId="0" animBg="1"/>
      <p:bldP spid="7"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美国的气候"/>
          <p:cNvPicPr>
            <a:picLocks noChangeAspect="1"/>
          </p:cNvPicPr>
          <p:nvPr/>
        </p:nvPicPr>
        <p:blipFill>
          <a:blip r:embed="rId2" cstate="print"/>
          <a:srcRect l="4728" t="7758" r="2454" b="5991"/>
          <a:stretch>
            <a:fillRect/>
          </a:stretch>
        </p:blipFill>
        <p:spPr>
          <a:xfrm>
            <a:off x="828040" y="2664021"/>
            <a:ext cx="7541260" cy="4112895"/>
          </a:xfrm>
          <a:prstGeom prst="rect">
            <a:avLst/>
          </a:prstGeom>
          <a:ln>
            <a:solidFill>
              <a:schemeClr val="tx1">
                <a:lumMod val="95000"/>
                <a:lumOff val="5000"/>
              </a:schemeClr>
            </a:solidFill>
          </a:ln>
        </p:spPr>
      </p:pic>
      <p:sp>
        <p:nvSpPr>
          <p:cNvPr id="11" name="文本框 10"/>
          <p:cNvSpPr txBox="1"/>
          <p:nvPr/>
        </p:nvSpPr>
        <p:spPr>
          <a:xfrm>
            <a:off x="180003" y="1044011"/>
            <a:ext cx="8825865" cy="1514261"/>
          </a:xfrm>
          <a:prstGeom prst="rect">
            <a:avLst/>
          </a:prstGeom>
          <a:solidFill>
            <a:schemeClr val="accent2">
              <a:lumMod val="20000"/>
              <a:lumOff val="80000"/>
            </a:schemeClr>
          </a:solidFill>
          <a:ln>
            <a:solidFill>
              <a:schemeClr val="accent1"/>
            </a:solidFill>
          </a:ln>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rPr>
              <a:t>              </a:t>
            </a:r>
            <a:r>
              <a:rPr lang="zh-CN" sz="2800">
                <a:solidFill>
                  <a:schemeClr val="tx1"/>
                </a:solidFill>
                <a:latin typeface="楷体" panose="02010609060101010101" charset="-122"/>
                <a:ea typeface="楷体" panose="02010609060101010101" charset="-122"/>
                <a:cs typeface="楷体" panose="02010609060101010101" charset="-122"/>
              </a:rPr>
              <a:t>落基山脉对气候影响大，以东为温带大陆气候，以西为狭长的温带海洋和地中海气候。东南形成亚热带湿润气候，西南受副高影响形成热带沙漠气候。</a:t>
            </a:r>
            <a:endParaRPr lang="zh-CN" sz="2800" b="1">
              <a:solidFill>
                <a:srgbClr val="FF0000"/>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08003" y="828007"/>
            <a:ext cx="2563495"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2</a:t>
            </a:r>
            <a:r>
              <a:rPr lang="zh-CN" altLang="en-US" sz="2400" b="1">
                <a:solidFill>
                  <a:schemeClr val="tx1"/>
                </a:solidFill>
                <a:effectLst/>
                <a:latin typeface="+mn-ea"/>
                <a:cs typeface="+mn-ea"/>
              </a:rPr>
              <a:t>、</a:t>
            </a:r>
            <a:r>
              <a:rPr lang="zh-CN" sz="3200">
                <a:solidFill>
                  <a:schemeClr val="tx1"/>
                </a:solidFill>
                <a:effectLst/>
                <a:latin typeface="+mn-ea"/>
                <a:cs typeface="+mn-ea"/>
              </a:rPr>
              <a:t>气候特征</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timg (8)"/>
          <p:cNvPicPr>
            <a:picLocks noChangeAspect="1"/>
          </p:cNvPicPr>
          <p:nvPr/>
        </p:nvPicPr>
        <p:blipFill>
          <a:blip r:embed="rId2" cstate="print"/>
          <a:stretch>
            <a:fillRect/>
          </a:stretch>
        </p:blipFill>
        <p:spPr>
          <a:xfrm>
            <a:off x="3491230" y="3148967"/>
            <a:ext cx="5514340" cy="3632200"/>
          </a:xfrm>
          <a:prstGeom prst="rect">
            <a:avLst/>
          </a:prstGeom>
        </p:spPr>
      </p:pic>
      <p:sp>
        <p:nvSpPr>
          <p:cNvPr id="11" name="文本框 10"/>
          <p:cNvSpPr txBox="1"/>
          <p:nvPr/>
        </p:nvSpPr>
        <p:spPr>
          <a:xfrm>
            <a:off x="180003" y="1044011"/>
            <a:ext cx="8825865" cy="1988237"/>
          </a:xfrm>
          <a:prstGeom prst="rect">
            <a:avLst/>
          </a:prstGeom>
          <a:solidFill>
            <a:schemeClr val="accent2">
              <a:lumMod val="20000"/>
              <a:lumOff val="80000"/>
            </a:schemeClr>
          </a:solidFill>
          <a:ln>
            <a:solidFill>
              <a:schemeClr val="accent1"/>
            </a:solidFill>
          </a:ln>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rPr>
              <a:t>              </a:t>
            </a:r>
            <a:r>
              <a:rPr lang="en-US" altLang="zh-CN" sz="2400">
                <a:solidFill>
                  <a:schemeClr val="tx1"/>
                </a:solidFill>
                <a:latin typeface="楷体" panose="02010609060101010101" charset="-122"/>
                <a:ea typeface="楷体" panose="02010609060101010101" charset="-122"/>
                <a:cs typeface="楷体" panose="02010609060101010101" charset="-122"/>
              </a:rPr>
              <a:t> </a:t>
            </a:r>
            <a:r>
              <a:rPr lang="zh-CN" sz="2800">
                <a:solidFill>
                  <a:schemeClr val="tx1"/>
                </a:solidFill>
                <a:latin typeface="楷体" panose="02010609060101010101" charset="-122"/>
                <a:ea typeface="楷体" panose="02010609060101010101" charset="-122"/>
                <a:cs typeface="楷体" panose="02010609060101010101" charset="-122"/>
              </a:rPr>
              <a:t>美国是一个自然灾害高发的国家</a:t>
            </a:r>
            <a:r>
              <a:rPr lang="zh-CN" sz="2400">
                <a:solidFill>
                  <a:schemeClr val="tx1"/>
                </a:solidFill>
                <a:latin typeface="楷体" panose="02010609060101010101" charset="-122"/>
                <a:ea typeface="楷体" panose="02010609060101010101" charset="-122"/>
                <a:cs typeface="楷体" panose="02010609060101010101" charset="-122"/>
              </a:rPr>
              <a:t>，</a:t>
            </a:r>
            <a:r>
              <a:rPr lang="zh-CN" sz="2800">
                <a:solidFill>
                  <a:schemeClr val="tx1"/>
                </a:solidFill>
                <a:latin typeface="楷体" panose="02010609060101010101" charset="-122"/>
                <a:ea typeface="楷体" panose="02010609060101010101" charset="-122"/>
                <a:cs typeface="楷体" panose="02010609060101010101" charset="-122"/>
              </a:rPr>
              <a:t>主要灾害包括</a:t>
            </a:r>
            <a:r>
              <a:rPr lang="zh-CN" sz="2800" b="1">
                <a:solidFill>
                  <a:srgbClr val="FF0000"/>
                </a:solidFill>
                <a:latin typeface="楷体" panose="02010609060101010101" charset="-122"/>
                <a:ea typeface="楷体" panose="02010609060101010101" charset="-122"/>
                <a:cs typeface="楷体" panose="02010609060101010101" charset="-122"/>
              </a:rPr>
              <a:t>飓风、龙卷风、寒潮</a:t>
            </a:r>
            <a:r>
              <a:rPr lang="zh-CN" sz="2400" b="1">
                <a:solidFill>
                  <a:srgbClr val="0221DE"/>
                </a:solidFill>
                <a:latin typeface="楷体" panose="02010609060101010101" charset="-122"/>
                <a:ea typeface="楷体" panose="02010609060101010101" charset="-122"/>
                <a:cs typeface="楷体" panose="02010609060101010101" charset="-122"/>
              </a:rPr>
              <a:t>（暴风雪）</a:t>
            </a:r>
            <a:r>
              <a:rPr lang="zh-CN" sz="2800" b="1">
                <a:solidFill>
                  <a:srgbClr val="FF0000"/>
                </a:solidFill>
                <a:latin typeface="楷体" panose="02010609060101010101" charset="-122"/>
                <a:ea typeface="楷体" panose="02010609060101010101" charset="-122"/>
                <a:cs typeface="楷体" panose="02010609060101010101" charset="-122"/>
              </a:rPr>
              <a:t>、山火、</a:t>
            </a:r>
            <a:r>
              <a:rPr lang="zh-CN" sz="2800" b="1">
                <a:solidFill>
                  <a:srgbClr val="FF0000"/>
                </a:solidFill>
                <a:latin typeface="楷体" panose="02010609060101010101" charset="-122"/>
                <a:ea typeface="楷体" panose="02010609060101010101" charset="-122"/>
                <a:cs typeface="楷体" panose="02010609060101010101" charset="-122"/>
                <a:sym typeface="+mn-ea"/>
              </a:rPr>
              <a:t>洪灾</a:t>
            </a:r>
            <a:r>
              <a:rPr lang="zh-CN" sz="2400" b="1">
                <a:solidFill>
                  <a:srgbClr val="FF0000"/>
                </a:solidFill>
                <a:latin typeface="楷体" panose="02010609060101010101" charset="-122"/>
                <a:ea typeface="楷体" panose="02010609060101010101" charset="-122"/>
                <a:cs typeface="楷体" panose="02010609060101010101" charset="-122"/>
                <a:sym typeface="+mn-ea"/>
              </a:rPr>
              <a:t>、</a:t>
            </a:r>
            <a:r>
              <a:rPr lang="zh-CN" sz="2800" b="1">
                <a:solidFill>
                  <a:srgbClr val="FF0000"/>
                </a:solidFill>
                <a:latin typeface="楷体" panose="02010609060101010101" charset="-122"/>
                <a:ea typeface="楷体" panose="02010609060101010101" charset="-122"/>
                <a:cs typeface="楷体" panose="02010609060101010101" charset="-122"/>
              </a:rPr>
              <a:t>地震</a:t>
            </a:r>
            <a:r>
              <a:rPr lang="zh-CN" sz="2800">
                <a:solidFill>
                  <a:schemeClr val="tx1"/>
                </a:solidFill>
                <a:latin typeface="楷体" panose="02010609060101010101" charset="-122"/>
                <a:ea typeface="楷体" panose="02010609060101010101" charset="-122"/>
                <a:cs typeface="楷体" panose="02010609060101010101" charset="-122"/>
              </a:rPr>
              <a:t>等。由于经济发达，每一次严重的自然灾害都要造成巨大的经济损失。</a:t>
            </a:r>
          </a:p>
        </p:txBody>
      </p:sp>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08003" y="828007"/>
            <a:ext cx="2563495"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3</a:t>
            </a:r>
            <a:r>
              <a:rPr lang="zh-CN" altLang="en-US" sz="2400" b="1">
                <a:solidFill>
                  <a:schemeClr val="tx1"/>
                </a:solidFill>
                <a:effectLst/>
                <a:latin typeface="+mn-ea"/>
                <a:cs typeface="+mn-ea"/>
              </a:rPr>
              <a:t>、</a:t>
            </a:r>
            <a:r>
              <a:rPr lang="zh-CN" sz="3200">
                <a:solidFill>
                  <a:schemeClr val="tx1"/>
                </a:solidFill>
                <a:effectLst/>
                <a:latin typeface="+mn-ea"/>
                <a:cs typeface="+mn-ea"/>
              </a:rPr>
              <a:t>自然灾害</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9" name="图片 8" descr="timg (13)"/>
          <p:cNvPicPr>
            <a:picLocks noChangeAspect="1"/>
          </p:cNvPicPr>
          <p:nvPr/>
        </p:nvPicPr>
        <p:blipFill>
          <a:blip r:embed="rId3" cstate="print"/>
          <a:stretch>
            <a:fillRect/>
          </a:stretch>
        </p:blipFill>
        <p:spPr>
          <a:xfrm>
            <a:off x="107952" y="3148965"/>
            <a:ext cx="3347085" cy="3632835"/>
          </a:xfrm>
          <a:prstGeom prst="rect">
            <a:avLst/>
          </a:prstGeom>
        </p:spPr>
      </p:pic>
      <p:pic>
        <p:nvPicPr>
          <p:cNvPr id="18" name="图片 17" descr="timg (9)_副本"/>
          <p:cNvPicPr>
            <a:picLocks noChangeAspect="1"/>
          </p:cNvPicPr>
          <p:nvPr/>
        </p:nvPicPr>
        <p:blipFill>
          <a:blip r:embed="rId4" cstate="print"/>
          <a:stretch>
            <a:fillRect/>
          </a:stretch>
        </p:blipFill>
        <p:spPr>
          <a:xfrm>
            <a:off x="3420112" y="3149600"/>
            <a:ext cx="5584825" cy="3631565"/>
          </a:xfrm>
          <a:prstGeom prst="rect">
            <a:avLst/>
          </a:prstGeom>
        </p:spPr>
      </p:pic>
      <p:pic>
        <p:nvPicPr>
          <p:cNvPr id="21" name="图片 20" descr="timg (10)_副本"/>
          <p:cNvPicPr>
            <a:picLocks noChangeAspect="1"/>
          </p:cNvPicPr>
          <p:nvPr/>
        </p:nvPicPr>
        <p:blipFill>
          <a:blip r:embed="rId5" cstate="print"/>
          <a:stretch>
            <a:fillRect/>
          </a:stretch>
        </p:blipFill>
        <p:spPr>
          <a:xfrm>
            <a:off x="3420112" y="3148967"/>
            <a:ext cx="5584825" cy="3631565"/>
          </a:xfrm>
          <a:prstGeom prst="rect">
            <a:avLst/>
          </a:prstGeom>
        </p:spPr>
      </p:pic>
      <p:pic>
        <p:nvPicPr>
          <p:cNvPr id="10" name="图片 9" descr="美国暴风雪"/>
          <p:cNvPicPr>
            <a:picLocks noChangeAspect="1"/>
          </p:cNvPicPr>
          <p:nvPr/>
        </p:nvPicPr>
        <p:blipFill>
          <a:blip r:embed="rId6" cstate="print"/>
          <a:srcRect r="8775"/>
          <a:stretch>
            <a:fillRect/>
          </a:stretch>
        </p:blipFill>
        <p:spPr>
          <a:xfrm>
            <a:off x="3974465" y="3147697"/>
            <a:ext cx="5030470" cy="3632835"/>
          </a:xfrm>
          <a:prstGeom prst="rect">
            <a:avLst/>
          </a:prstGeom>
        </p:spPr>
      </p:pic>
      <p:pic>
        <p:nvPicPr>
          <p:cNvPr id="12" name="图片 11" descr="timg (14)"/>
          <p:cNvPicPr>
            <a:picLocks noChangeAspect="1"/>
          </p:cNvPicPr>
          <p:nvPr/>
        </p:nvPicPr>
        <p:blipFill>
          <a:blip r:embed="rId7" cstate="print"/>
          <a:stretch>
            <a:fillRect/>
          </a:stretch>
        </p:blipFill>
        <p:spPr>
          <a:xfrm>
            <a:off x="88902" y="3147695"/>
            <a:ext cx="3885565" cy="3632200"/>
          </a:xfrm>
          <a:prstGeom prst="rect">
            <a:avLst/>
          </a:prstGeom>
        </p:spPr>
      </p:pic>
      <p:pic>
        <p:nvPicPr>
          <p:cNvPr id="15" name="图片 14" descr="timg (17)_副本"/>
          <p:cNvPicPr>
            <a:picLocks noChangeAspect="1"/>
          </p:cNvPicPr>
          <p:nvPr/>
        </p:nvPicPr>
        <p:blipFill>
          <a:blip r:embed="rId8" cstate="print"/>
          <a:srcRect r="10807"/>
          <a:stretch>
            <a:fillRect/>
          </a:stretch>
        </p:blipFill>
        <p:spPr>
          <a:xfrm>
            <a:off x="4354830" y="3149601"/>
            <a:ext cx="4650740" cy="3633471"/>
          </a:xfrm>
          <a:prstGeom prst="rect">
            <a:avLst/>
          </a:prstGeom>
        </p:spPr>
      </p:pic>
      <p:pic>
        <p:nvPicPr>
          <p:cNvPr id="17" name="图片 16" descr="timg (15)_副本"/>
          <p:cNvPicPr>
            <a:picLocks noChangeAspect="1"/>
          </p:cNvPicPr>
          <p:nvPr/>
        </p:nvPicPr>
        <p:blipFill>
          <a:blip r:embed="rId9" cstate="print"/>
          <a:stretch>
            <a:fillRect/>
          </a:stretch>
        </p:blipFill>
        <p:spPr>
          <a:xfrm>
            <a:off x="107950" y="3150237"/>
            <a:ext cx="4535170" cy="36328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顶顶顶顶"/>
          <p:cNvPicPr>
            <a:picLocks noChangeAspect="1"/>
          </p:cNvPicPr>
          <p:nvPr/>
        </p:nvPicPr>
        <p:blipFill>
          <a:blip r:embed="rId2" cstate="print"/>
          <a:srcRect l="653" r="22372"/>
          <a:stretch>
            <a:fillRect/>
          </a:stretch>
        </p:blipFill>
        <p:spPr>
          <a:xfrm>
            <a:off x="4103370" y="2988949"/>
            <a:ext cx="5012690" cy="3726815"/>
          </a:xfrm>
          <a:prstGeom prst="rect">
            <a:avLst/>
          </a:prstGeom>
        </p:spPr>
      </p:pic>
      <p:sp>
        <p:nvSpPr>
          <p:cNvPr id="100" name="文本框 99"/>
          <p:cNvSpPr txBox="1"/>
          <p:nvPr/>
        </p:nvSpPr>
        <p:spPr>
          <a:xfrm>
            <a:off x="111760" y="36003"/>
            <a:ext cx="8920480" cy="2751522"/>
          </a:xfrm>
          <a:prstGeom prst="rect">
            <a:avLst/>
          </a:prstGeom>
          <a:noFill/>
          <a:ln w="9525">
            <a:solidFill>
              <a:schemeClr val="tx1">
                <a:lumMod val="95000"/>
                <a:lumOff val="5000"/>
              </a:schemeClr>
            </a:solidFill>
          </a:ln>
        </p:spPr>
        <p:txBody>
          <a:bodyPr wrap="square">
            <a:spAutoFit/>
          </a:bodyPr>
          <a:lstStyle/>
          <a:p>
            <a:pPr indent="0">
              <a:lnSpc>
                <a:spcPct val="120000"/>
              </a:lnSpc>
            </a:pPr>
            <a:r>
              <a:rPr lang="zh-CN" altLang="en-US" sz="2400" b="1" dirty="0">
                <a:solidFill>
                  <a:srgbClr val="FF0000"/>
                </a:solidFill>
                <a:latin typeface="宋体" panose="02010600030101010101" pitchFamily="2" charset="-122"/>
              </a:rPr>
              <a:t>【</a:t>
            </a:r>
            <a:r>
              <a:rPr lang="en-US" altLang="zh-CN" sz="2400" b="1" dirty="0">
                <a:solidFill>
                  <a:srgbClr val="FF0000"/>
                </a:solidFill>
                <a:latin typeface="宋体" panose="02010600030101010101" pitchFamily="2" charset="-122"/>
              </a:rPr>
              <a:t>2018</a:t>
            </a:r>
            <a:r>
              <a:rPr lang="zh-CN" altLang="en-US" sz="2400" b="1" dirty="0">
                <a:solidFill>
                  <a:srgbClr val="FF0000"/>
                </a:solidFill>
                <a:latin typeface="宋体" panose="02010600030101010101" pitchFamily="2" charset="-122"/>
              </a:rPr>
              <a:t>年全国</a:t>
            </a:r>
            <a:r>
              <a:rPr lang="zh-CN" altLang="en-US" sz="2400" b="1" dirty="0">
                <a:solidFill>
                  <a:srgbClr val="FF0000"/>
                </a:solidFill>
                <a:latin typeface="宋体" panose="02010600030101010101" pitchFamily="2" charset="-122"/>
                <a:ea typeface="宋体" panose="02010600030101010101" pitchFamily="2" charset="-122"/>
              </a:rPr>
              <a:t>Ⅱ卷</a:t>
            </a:r>
            <a:r>
              <a:rPr lang="zh-CN" altLang="en-US" sz="2400" b="1" dirty="0">
                <a:solidFill>
                  <a:srgbClr val="FF0000"/>
                </a:solidFill>
                <a:latin typeface="宋体" panose="02010600030101010101" pitchFamily="2" charset="-122"/>
              </a:rPr>
              <a:t>】</a:t>
            </a:r>
            <a:r>
              <a:rPr sz="2400" b="0" dirty="0"/>
              <a:t>龙卷风是大气中强烈的涡旋现象，湿热气团强烈抬升，产生了携带正电荷的云团，一旦正电荷在云团局部大量积聚，吸引携带负电荷的地面大气急速上升，在地面就形成小范围的超强低气压，带动汇聚的气流高速旋转，形成龙卷风。</a:t>
            </a:r>
            <a:r>
              <a:rPr lang="zh-CN" sz="2400" b="0" dirty="0"/>
              <a:t>图为年均发生频率分布。</a:t>
            </a:r>
            <a:r>
              <a:rPr sz="2400" b="0" dirty="0"/>
              <a:t>在美国龙卷风多发区，活跃着“</a:t>
            </a:r>
            <a:r>
              <a:rPr sz="2400" b="0" dirty="0" err="1"/>
              <a:t>追风人</a:t>
            </a:r>
            <a:r>
              <a:rPr sz="2400" b="0" dirty="0"/>
              <a:t>”，</a:t>
            </a:r>
            <a:r>
              <a:rPr sz="2400" b="0" dirty="0" err="1"/>
              <a:t>他们寻找、追逐、拍摄龙卷风，为人们提供龙卷风的相关信息</a:t>
            </a:r>
            <a:r>
              <a:rPr sz="2400" b="0" dirty="0"/>
              <a:t>。</a:t>
            </a:r>
          </a:p>
        </p:txBody>
      </p:sp>
      <p:sp>
        <p:nvSpPr>
          <p:cNvPr id="8" name="文本框 7"/>
          <p:cNvSpPr txBox="1"/>
          <p:nvPr/>
        </p:nvSpPr>
        <p:spPr>
          <a:xfrm>
            <a:off x="111759" y="2663201"/>
            <a:ext cx="6424123" cy="904863"/>
          </a:xfrm>
          <a:prstGeom prst="rect">
            <a:avLst/>
          </a:prstGeom>
          <a:gradFill>
            <a:gsLst>
              <a:gs pos="100000">
                <a:srgbClr val="FBFB11"/>
              </a:gs>
              <a:gs pos="100000">
                <a:srgbClr val="838309"/>
              </a:gs>
            </a:gsLst>
            <a:lin ang="5400000" scaled="0"/>
          </a:gradFill>
          <a:ln>
            <a:solidFill>
              <a:schemeClr val="accent1"/>
            </a:solidFill>
          </a:ln>
        </p:spPr>
        <p:txBody>
          <a:bodyPr wrap="square" rtlCol="0" anchor="t">
            <a:spAutoFit/>
          </a:bodyPr>
          <a:lstStyle/>
          <a:p>
            <a:pPr>
              <a:lnSpc>
                <a:spcPct val="110000"/>
              </a:lnSpc>
            </a:pPr>
            <a:r>
              <a:rPr lang="zh-CN" altLang="en-US" sz="2400" dirty="0"/>
              <a:t>（</a:t>
            </a:r>
            <a:r>
              <a:rPr lang="en-US" altLang="zh-CN" sz="2400" dirty="0"/>
              <a:t>1</a:t>
            </a:r>
            <a:r>
              <a:rPr lang="zh-CN" altLang="en-US" sz="2400" dirty="0"/>
              <a:t>）指出龙卷风多发区湿热气团的</a:t>
            </a:r>
            <a:r>
              <a:rPr lang="zh-CN" altLang="en-US" sz="2400" b="1" dirty="0">
                <a:solidFill>
                  <a:srgbClr val="FF0000"/>
                </a:solidFill>
              </a:rPr>
              <a:t>主要源地</a:t>
            </a:r>
            <a:r>
              <a:rPr lang="zh-CN" altLang="en-US" sz="2400" dirty="0"/>
              <a:t>，</a:t>
            </a:r>
            <a:r>
              <a:rPr lang="zh-CN" altLang="en-US" sz="2400" b="1" dirty="0">
                <a:solidFill>
                  <a:srgbClr val="FF0000"/>
                </a:solidFill>
              </a:rPr>
              <a:t>抬升的原因</a:t>
            </a:r>
            <a:r>
              <a:rPr lang="zh-CN" altLang="en-US" sz="2400" dirty="0"/>
              <a:t>，以及气</a:t>
            </a:r>
            <a:r>
              <a:rPr lang="zh-CN" altLang="en-US" sz="2400" b="1" dirty="0">
                <a:solidFill>
                  <a:srgbClr val="FF0000"/>
                </a:solidFill>
              </a:rPr>
              <a:t>流发生旋转的原因？</a:t>
            </a:r>
          </a:p>
        </p:txBody>
      </p:sp>
      <p:sp>
        <p:nvSpPr>
          <p:cNvPr id="3" name="矩形 2"/>
          <p:cNvSpPr/>
          <p:nvPr/>
        </p:nvSpPr>
        <p:spPr>
          <a:xfrm>
            <a:off x="111759" y="3668776"/>
            <a:ext cx="5322685" cy="304698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fontAlgn="ctr"/>
            <a:r>
              <a:rPr lang="zh-CN" altLang="en-US" sz="2400" b="1" dirty="0">
                <a:solidFill>
                  <a:schemeClr val="tx1"/>
                </a:solidFill>
                <a:latin typeface="宋体" panose="02010600030101010101" pitchFamily="2" charset="-122"/>
              </a:rPr>
              <a:t>（</a:t>
            </a:r>
            <a:r>
              <a:rPr lang="en-US" altLang="zh-CN" sz="2400" b="1" dirty="0">
                <a:solidFill>
                  <a:schemeClr val="tx1"/>
                </a:solidFill>
                <a:latin typeface="宋体" panose="02010600030101010101" pitchFamily="2" charset="-122"/>
              </a:rPr>
              <a:t>1</a:t>
            </a:r>
            <a:r>
              <a:rPr lang="zh-CN" altLang="en-US" sz="2400" b="1" dirty="0">
                <a:solidFill>
                  <a:schemeClr val="tx1"/>
                </a:solidFill>
                <a:latin typeface="宋体" panose="02010600030101010101" pitchFamily="2" charset="-122"/>
              </a:rPr>
              <a:t>）主要源地：墨西哥湾。</a:t>
            </a:r>
            <a:endParaRPr lang="zh-CN" altLang="en-US" sz="2400" b="1" dirty="0">
              <a:solidFill>
                <a:schemeClr val="tx1"/>
              </a:solidFill>
              <a:latin typeface="Microsoft YaHei" panose="020B0503020204020204" pitchFamily="34" charset="-122"/>
              <a:ea typeface="Microsoft YaHei" panose="020B0503020204020204" pitchFamily="34" charset="-122"/>
            </a:endParaRPr>
          </a:p>
          <a:p>
            <a:pPr fontAlgn="ctr"/>
            <a:r>
              <a:rPr lang="zh-CN" altLang="en-US" sz="2400" b="1" dirty="0">
                <a:solidFill>
                  <a:schemeClr val="tx1"/>
                </a:solidFill>
                <a:latin typeface="宋体" panose="02010600030101010101" pitchFamily="2" charset="-122"/>
              </a:rPr>
              <a:t>抬升原因：与北来的冷干气流（气团）交汇，湿热空气抬升；（地处中低纬，太阳辐射较强）下垫面温度较高，（湿热）空气受热抬升；湿热空气抬升过程中，水汽凝结，释放热量，加热并一步抬升空气。</a:t>
            </a:r>
            <a:endParaRPr lang="zh-CN" altLang="en-US" sz="2400" b="1" dirty="0">
              <a:solidFill>
                <a:schemeClr val="tx1"/>
              </a:solidFill>
              <a:latin typeface="Microsoft YaHei" panose="020B0503020204020204" pitchFamily="34" charset="-122"/>
              <a:ea typeface="Microsoft YaHei" panose="020B0503020204020204" pitchFamily="34" charset="-122"/>
            </a:endParaRPr>
          </a:p>
          <a:p>
            <a:pPr fontAlgn="ctr"/>
            <a:r>
              <a:rPr lang="zh-CN" altLang="en-US" sz="2400" b="1" dirty="0">
                <a:solidFill>
                  <a:schemeClr val="tx1"/>
                </a:solidFill>
                <a:latin typeface="宋体" panose="02010600030101010101" pitchFamily="2" charset="-122"/>
              </a:rPr>
              <a:t>旋转原因：地转偏向力的作用</a:t>
            </a:r>
            <a:r>
              <a:rPr lang="zh-CN" altLang="en-US" sz="2400" b="1" dirty="0" smtClean="0">
                <a:solidFill>
                  <a:schemeClr val="tx1"/>
                </a:solidFill>
                <a:latin typeface="宋体" panose="02010600030101010101" pitchFamily="2" charset="-122"/>
              </a:rPr>
              <a:t>。</a:t>
            </a:r>
            <a:endParaRPr lang="zh-CN" altLang="en-US" sz="2400" b="1"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623848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顶顶顶顶"/>
          <p:cNvPicPr>
            <a:picLocks noChangeAspect="1"/>
          </p:cNvPicPr>
          <p:nvPr/>
        </p:nvPicPr>
        <p:blipFill>
          <a:blip r:embed="rId2" cstate="print"/>
          <a:srcRect l="653" r="22372"/>
          <a:stretch>
            <a:fillRect/>
          </a:stretch>
        </p:blipFill>
        <p:spPr>
          <a:xfrm>
            <a:off x="4103370" y="2988949"/>
            <a:ext cx="5012690" cy="3726815"/>
          </a:xfrm>
          <a:prstGeom prst="rect">
            <a:avLst/>
          </a:prstGeom>
        </p:spPr>
      </p:pic>
      <p:sp>
        <p:nvSpPr>
          <p:cNvPr id="100" name="文本框 99"/>
          <p:cNvSpPr txBox="1"/>
          <p:nvPr/>
        </p:nvSpPr>
        <p:spPr>
          <a:xfrm>
            <a:off x="111760" y="36003"/>
            <a:ext cx="8920480" cy="2825389"/>
          </a:xfrm>
          <a:prstGeom prst="rect">
            <a:avLst/>
          </a:prstGeom>
          <a:noFill/>
          <a:ln w="9525">
            <a:solidFill>
              <a:schemeClr val="tx1">
                <a:lumMod val="95000"/>
                <a:lumOff val="5000"/>
              </a:schemeClr>
            </a:solidFill>
          </a:ln>
        </p:spPr>
        <p:txBody>
          <a:bodyPr wrap="square">
            <a:spAutoFit/>
          </a:bodyPr>
          <a:lstStyle/>
          <a:p>
            <a:pPr indent="0">
              <a:lnSpc>
                <a:spcPct val="120000"/>
              </a:lnSpc>
            </a:pPr>
            <a:r>
              <a:rPr lang="zh-CN" altLang="en-US" sz="2800" b="1" dirty="0">
                <a:solidFill>
                  <a:srgbClr val="FF0000"/>
                </a:solidFill>
                <a:latin typeface="宋体" panose="02010600030101010101" pitchFamily="2" charset="-122"/>
              </a:rPr>
              <a:t>【</a:t>
            </a:r>
            <a:r>
              <a:rPr lang="en-US" altLang="zh-CN" sz="2400" b="1" dirty="0">
                <a:solidFill>
                  <a:srgbClr val="FF0000"/>
                </a:solidFill>
                <a:latin typeface="宋体" panose="02010600030101010101" pitchFamily="2" charset="-122"/>
              </a:rPr>
              <a:t>2018</a:t>
            </a:r>
            <a:r>
              <a:rPr lang="zh-CN" altLang="en-US" sz="2400" b="1" dirty="0">
                <a:solidFill>
                  <a:srgbClr val="FF0000"/>
                </a:solidFill>
                <a:latin typeface="宋体" panose="02010600030101010101" pitchFamily="2" charset="-122"/>
              </a:rPr>
              <a:t>年全国</a:t>
            </a:r>
            <a:r>
              <a:rPr lang="zh-CN" altLang="en-US" sz="2400" b="1" dirty="0">
                <a:solidFill>
                  <a:srgbClr val="FF0000"/>
                </a:solidFill>
                <a:latin typeface="宋体" panose="02010600030101010101" pitchFamily="2" charset="-122"/>
                <a:ea typeface="宋体" panose="02010600030101010101" pitchFamily="2" charset="-122"/>
              </a:rPr>
              <a:t>Ⅱ卷</a:t>
            </a:r>
            <a:r>
              <a:rPr lang="zh-CN" altLang="en-US" sz="2400" b="1" dirty="0">
                <a:solidFill>
                  <a:srgbClr val="FF0000"/>
                </a:solidFill>
                <a:latin typeface="宋体" panose="02010600030101010101" pitchFamily="2" charset="-122"/>
              </a:rPr>
              <a:t>】</a:t>
            </a:r>
            <a:r>
              <a:rPr sz="2400" b="0" dirty="0"/>
              <a:t>龙卷风是大气中强烈的涡旋现象，湿热气团强烈抬升，产生了携带正电荷的云团，一旦正电荷在云团局部大量积聚，吸引携带负电荷的地面大气急速上升，在地面就形成小范围的超强低气压，带动汇聚的气流高速旋转，形成龙卷风。</a:t>
            </a:r>
            <a:r>
              <a:rPr lang="zh-CN" sz="2400" b="0" dirty="0"/>
              <a:t>图为年均发生频率分布。</a:t>
            </a:r>
            <a:r>
              <a:rPr sz="2400" b="0" dirty="0"/>
              <a:t>在美国龙卷风多发区，活跃着“</a:t>
            </a:r>
            <a:r>
              <a:rPr sz="2400" b="0" dirty="0" err="1"/>
              <a:t>追风人</a:t>
            </a:r>
            <a:r>
              <a:rPr sz="2400" b="0" dirty="0"/>
              <a:t>”，</a:t>
            </a:r>
            <a:r>
              <a:rPr sz="2400" b="0" dirty="0" err="1"/>
              <a:t>他们寻找、追逐、拍摄龙卷风，为人们提供龙卷风的相关信息</a:t>
            </a:r>
            <a:r>
              <a:rPr sz="2400" b="0" dirty="0"/>
              <a:t>。</a:t>
            </a:r>
          </a:p>
        </p:txBody>
      </p:sp>
      <p:sp>
        <p:nvSpPr>
          <p:cNvPr id="9" name="文本框 8"/>
          <p:cNvSpPr txBox="1"/>
          <p:nvPr/>
        </p:nvSpPr>
        <p:spPr>
          <a:xfrm>
            <a:off x="111760" y="2953161"/>
            <a:ext cx="4692650" cy="1040285"/>
          </a:xfrm>
          <a:prstGeom prst="rect">
            <a:avLst/>
          </a:prstGeom>
          <a:gradFill>
            <a:gsLst>
              <a:gs pos="100000">
                <a:srgbClr val="FBFB11"/>
              </a:gs>
              <a:gs pos="100000">
                <a:srgbClr val="838309"/>
              </a:gs>
            </a:gsLst>
            <a:lin ang="5400000" scaled="0"/>
          </a:gradFill>
          <a:ln>
            <a:solidFill>
              <a:schemeClr val="accent1"/>
            </a:solidFill>
          </a:ln>
        </p:spPr>
        <p:txBody>
          <a:bodyPr wrap="square" rtlCol="0" anchor="t">
            <a:spAutoFit/>
          </a:bodyPr>
          <a:lstStyle/>
          <a:p>
            <a:pPr>
              <a:lnSpc>
                <a:spcPct val="110000"/>
              </a:lnSpc>
            </a:pPr>
            <a:r>
              <a:rPr lang="zh-CN" altLang="en-US" sz="2800"/>
              <a:t>（</a:t>
            </a:r>
            <a:r>
              <a:rPr lang="en-US" altLang="zh-CN" sz="2800"/>
              <a:t>2</a:t>
            </a:r>
            <a:r>
              <a:rPr lang="zh-CN" altLang="en-US" sz="2800"/>
              <a:t>）分析美国</a:t>
            </a:r>
            <a:r>
              <a:rPr lang="zh-CN" altLang="en-US" sz="2800" b="1">
                <a:solidFill>
                  <a:srgbClr val="FF0000"/>
                </a:solidFill>
              </a:rPr>
              <a:t>中部平原</a:t>
            </a:r>
            <a:r>
              <a:rPr lang="zh-CN" altLang="en-US" sz="2800"/>
              <a:t>在龙卷风形成过程中的作用。</a:t>
            </a:r>
          </a:p>
        </p:txBody>
      </p:sp>
      <p:sp>
        <p:nvSpPr>
          <p:cNvPr id="3" name="矩形 2"/>
          <p:cNvSpPr/>
          <p:nvPr/>
        </p:nvSpPr>
        <p:spPr>
          <a:xfrm>
            <a:off x="111760" y="4439942"/>
            <a:ext cx="4304376" cy="224676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fontAlgn="ctr"/>
            <a:r>
              <a:rPr lang="zh-CN" altLang="en-US" sz="2800" b="1" dirty="0" smtClean="0">
                <a:solidFill>
                  <a:schemeClr val="tx1"/>
                </a:solidFill>
                <a:latin typeface="宋体" panose="02010600030101010101" pitchFamily="2" charset="-122"/>
              </a:rPr>
              <a:t>（</a:t>
            </a:r>
            <a:r>
              <a:rPr lang="en-US" altLang="zh-CN" sz="2800" b="1" dirty="0">
                <a:solidFill>
                  <a:schemeClr val="tx1"/>
                </a:solidFill>
                <a:latin typeface="宋体" panose="02010600030101010101" pitchFamily="2" charset="-122"/>
              </a:rPr>
              <a:t>2</a:t>
            </a:r>
            <a:r>
              <a:rPr lang="zh-CN" altLang="en-US" sz="2800" b="1" dirty="0">
                <a:solidFill>
                  <a:schemeClr val="tx1"/>
                </a:solidFill>
                <a:latin typeface="宋体" panose="02010600030101010101" pitchFamily="2" charset="-122"/>
              </a:rPr>
              <a:t>）地势平坦，对气流旋转阻挡作用弱（摩擦力小）；平原南北延伸，面积广大，利于（南北向）冷暖气团交汇</a:t>
            </a:r>
            <a:r>
              <a:rPr lang="zh-CN" altLang="en-US" sz="2800" b="1" dirty="0" smtClean="0">
                <a:solidFill>
                  <a:schemeClr val="tx1"/>
                </a:solidFill>
                <a:latin typeface="宋体" panose="02010600030101010101" pitchFamily="2" charset="-122"/>
              </a:rPr>
              <a:t>。</a:t>
            </a:r>
            <a:endParaRPr lang="zh-CN" altLang="en-US" sz="2800" b="1"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04821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91138" descr="无标题"/>
          <p:cNvPicPr>
            <a:picLocks noChangeAspect="1" noChangeArrowheads="1"/>
          </p:cNvPicPr>
          <p:nvPr/>
        </p:nvPicPr>
        <p:blipFill>
          <a:blip r:embed="rId2" cstate="print"/>
          <a:srcRect/>
          <a:stretch>
            <a:fillRect/>
          </a:stretch>
        </p:blipFill>
        <p:spPr bwMode="auto">
          <a:xfrm>
            <a:off x="25007" y="1844676"/>
            <a:ext cx="9118993" cy="2563813"/>
          </a:xfrm>
          <a:prstGeom prst="rect">
            <a:avLst/>
          </a:prstGeom>
          <a:noFill/>
          <a:ln w="9525">
            <a:noFill/>
            <a:miter lim="800000"/>
            <a:headEnd/>
            <a:tailEnd/>
          </a:ln>
        </p:spPr>
      </p:pic>
      <p:sp>
        <p:nvSpPr>
          <p:cNvPr id="91140" name="文本框 91139"/>
          <p:cNvSpPr txBox="1">
            <a:spLocks noChangeArrowheads="1"/>
          </p:cNvSpPr>
          <p:nvPr/>
        </p:nvSpPr>
        <p:spPr bwMode="auto">
          <a:xfrm>
            <a:off x="467977" y="2492375"/>
            <a:ext cx="1151484" cy="369888"/>
          </a:xfrm>
          <a:prstGeom prst="rect">
            <a:avLst/>
          </a:prstGeom>
          <a:noFill/>
          <a:ln w="9525">
            <a:noFill/>
            <a:miter lim="800000"/>
            <a:headEnd/>
            <a:tailEnd/>
          </a:ln>
        </p:spPr>
        <p:txBody>
          <a:bodyPr>
            <a:spAutoFit/>
          </a:bodyPr>
          <a:lstStyle/>
          <a:p>
            <a:pPr>
              <a:spcBef>
                <a:spcPct val="50000"/>
              </a:spcBef>
            </a:pPr>
            <a:r>
              <a:rPr lang="zh-CN" altLang="en-US" b="1">
                <a:solidFill>
                  <a:srgbClr val="FF0000"/>
                </a:solidFill>
              </a:rPr>
              <a:t>太平洋</a:t>
            </a:r>
          </a:p>
        </p:txBody>
      </p:sp>
      <p:sp>
        <p:nvSpPr>
          <p:cNvPr id="91141" name="文本框 91140"/>
          <p:cNvSpPr txBox="1">
            <a:spLocks noChangeArrowheads="1"/>
          </p:cNvSpPr>
          <p:nvPr/>
        </p:nvSpPr>
        <p:spPr bwMode="auto">
          <a:xfrm>
            <a:off x="7595986" y="2492375"/>
            <a:ext cx="1080037" cy="369888"/>
          </a:xfrm>
          <a:prstGeom prst="rect">
            <a:avLst/>
          </a:prstGeom>
          <a:noFill/>
          <a:ln w="9525">
            <a:noFill/>
            <a:miter lim="800000"/>
            <a:headEnd/>
            <a:tailEnd/>
          </a:ln>
        </p:spPr>
        <p:txBody>
          <a:bodyPr>
            <a:spAutoFit/>
          </a:bodyPr>
          <a:lstStyle/>
          <a:p>
            <a:pPr>
              <a:spcBef>
                <a:spcPct val="50000"/>
              </a:spcBef>
            </a:pPr>
            <a:r>
              <a:rPr lang="zh-CN" altLang="en-US" b="1">
                <a:solidFill>
                  <a:srgbClr val="FF0000"/>
                </a:solidFill>
              </a:rPr>
              <a:t>大西洋</a:t>
            </a:r>
          </a:p>
        </p:txBody>
      </p:sp>
      <p:sp>
        <p:nvSpPr>
          <p:cNvPr id="91142" name="文本框 91141"/>
          <p:cNvSpPr txBox="1">
            <a:spLocks noChangeArrowheads="1"/>
          </p:cNvSpPr>
          <p:nvPr/>
        </p:nvSpPr>
        <p:spPr bwMode="auto">
          <a:xfrm>
            <a:off x="1979077" y="1773239"/>
            <a:ext cx="1800459" cy="369887"/>
          </a:xfrm>
          <a:prstGeom prst="rect">
            <a:avLst/>
          </a:prstGeom>
          <a:noFill/>
          <a:ln w="9525">
            <a:noFill/>
            <a:miter lim="800000"/>
            <a:headEnd/>
            <a:tailEnd/>
          </a:ln>
        </p:spPr>
        <p:txBody>
          <a:bodyPr>
            <a:spAutoFit/>
          </a:bodyPr>
          <a:lstStyle/>
          <a:p>
            <a:pPr>
              <a:spcBef>
                <a:spcPct val="50000"/>
              </a:spcBef>
            </a:pPr>
            <a:r>
              <a:rPr lang="zh-CN" altLang="en-US" b="1">
                <a:solidFill>
                  <a:srgbClr val="FF0000"/>
                </a:solidFill>
              </a:rPr>
              <a:t>科迪勒拉山系</a:t>
            </a:r>
          </a:p>
        </p:txBody>
      </p:sp>
      <p:sp>
        <p:nvSpPr>
          <p:cNvPr id="91143" name="文本框 91142"/>
          <p:cNvSpPr txBox="1">
            <a:spLocks noChangeArrowheads="1"/>
          </p:cNvSpPr>
          <p:nvPr/>
        </p:nvSpPr>
        <p:spPr bwMode="auto">
          <a:xfrm>
            <a:off x="4284427" y="1773239"/>
            <a:ext cx="1513482" cy="369887"/>
          </a:xfrm>
          <a:prstGeom prst="rect">
            <a:avLst/>
          </a:prstGeom>
          <a:noFill/>
          <a:ln w="9525">
            <a:noFill/>
            <a:miter lim="800000"/>
            <a:headEnd/>
            <a:tailEnd/>
          </a:ln>
        </p:spPr>
        <p:txBody>
          <a:bodyPr>
            <a:spAutoFit/>
          </a:bodyPr>
          <a:lstStyle/>
          <a:p>
            <a:pPr>
              <a:spcBef>
                <a:spcPct val="50000"/>
              </a:spcBef>
            </a:pPr>
            <a:r>
              <a:rPr lang="zh-CN" altLang="en-US" b="1">
                <a:solidFill>
                  <a:srgbClr val="FF0000"/>
                </a:solidFill>
              </a:rPr>
              <a:t>中央大平原</a:t>
            </a:r>
          </a:p>
        </p:txBody>
      </p:sp>
      <p:sp>
        <p:nvSpPr>
          <p:cNvPr id="91144" name="文本框 91143"/>
          <p:cNvSpPr txBox="1">
            <a:spLocks noChangeArrowheads="1"/>
          </p:cNvSpPr>
          <p:nvPr/>
        </p:nvSpPr>
        <p:spPr bwMode="auto">
          <a:xfrm>
            <a:off x="5940802" y="1844675"/>
            <a:ext cx="1439653" cy="369888"/>
          </a:xfrm>
          <a:prstGeom prst="rect">
            <a:avLst/>
          </a:prstGeom>
          <a:noFill/>
          <a:ln w="9525">
            <a:noFill/>
            <a:miter lim="800000"/>
            <a:headEnd/>
            <a:tailEnd/>
          </a:ln>
        </p:spPr>
        <p:txBody>
          <a:bodyPr>
            <a:spAutoFit/>
          </a:bodyPr>
          <a:lstStyle/>
          <a:p>
            <a:pPr>
              <a:spcBef>
                <a:spcPct val="50000"/>
              </a:spcBef>
            </a:pPr>
            <a:r>
              <a:rPr lang="zh-CN" altLang="en-US" b="1" dirty="0">
                <a:solidFill>
                  <a:srgbClr val="FF0000"/>
                </a:solidFill>
              </a:rPr>
              <a:t>东部山地</a:t>
            </a:r>
          </a:p>
        </p:txBody>
      </p:sp>
      <p:sp>
        <p:nvSpPr>
          <p:cNvPr id="138250" name="文本框 91145"/>
          <p:cNvSpPr txBox="1">
            <a:spLocks noChangeArrowheads="1"/>
          </p:cNvSpPr>
          <p:nvPr/>
        </p:nvSpPr>
        <p:spPr bwMode="auto">
          <a:xfrm>
            <a:off x="6224565" y="4868863"/>
            <a:ext cx="461665" cy="1655762"/>
          </a:xfrm>
          <a:prstGeom prst="rect">
            <a:avLst/>
          </a:prstGeom>
          <a:noFill/>
          <a:ln w="9525">
            <a:noFill/>
            <a:miter lim="800000"/>
            <a:headEnd/>
            <a:tailEnd/>
          </a:ln>
        </p:spPr>
        <p:txBody>
          <a:bodyPr vert="eaVert">
            <a:spAutoFit/>
          </a:bodyPr>
          <a:lstStyle/>
          <a:p>
            <a:pPr>
              <a:spcBef>
                <a:spcPct val="50000"/>
              </a:spcBef>
            </a:pPr>
            <a:r>
              <a:rPr lang="zh-CN" altLang="en-US" b="1">
                <a:solidFill>
                  <a:srgbClr val="FF0000"/>
                </a:solidFill>
              </a:rPr>
              <a:t>阿巴拉契亚山</a:t>
            </a:r>
          </a:p>
        </p:txBody>
      </p:sp>
      <p:sp>
        <p:nvSpPr>
          <p:cNvPr id="138251" name="直接连接符 91146"/>
          <p:cNvSpPr>
            <a:spLocks noChangeShapeType="1"/>
          </p:cNvSpPr>
          <p:nvPr/>
        </p:nvSpPr>
        <p:spPr bwMode="auto">
          <a:xfrm>
            <a:off x="6371864" y="2997201"/>
            <a:ext cx="0" cy="1871663"/>
          </a:xfrm>
          <a:prstGeom prst="line">
            <a:avLst/>
          </a:prstGeom>
          <a:noFill/>
          <a:ln w="19050">
            <a:solidFill>
              <a:schemeClr val="tx1"/>
            </a:solidFill>
            <a:round/>
            <a:headEnd/>
            <a:tailEnd/>
          </a:ln>
        </p:spPr>
        <p:txBody>
          <a:bodyPr/>
          <a:lstStyle/>
          <a:p>
            <a:endParaRPr lang="zh-CN" altLang="en-US"/>
          </a:p>
        </p:txBody>
      </p:sp>
      <p:sp>
        <p:nvSpPr>
          <p:cNvPr id="138253" name="文本框 91148"/>
          <p:cNvSpPr txBox="1">
            <a:spLocks noChangeArrowheads="1"/>
          </p:cNvSpPr>
          <p:nvPr/>
        </p:nvSpPr>
        <p:spPr bwMode="auto">
          <a:xfrm>
            <a:off x="2697475" y="4941889"/>
            <a:ext cx="461665" cy="1152525"/>
          </a:xfrm>
          <a:prstGeom prst="rect">
            <a:avLst/>
          </a:prstGeom>
          <a:noFill/>
          <a:ln w="9525">
            <a:noFill/>
            <a:miter lim="800000"/>
            <a:headEnd/>
            <a:tailEnd/>
          </a:ln>
        </p:spPr>
        <p:txBody>
          <a:bodyPr vert="eaVert">
            <a:spAutoFit/>
          </a:bodyPr>
          <a:lstStyle/>
          <a:p>
            <a:pPr>
              <a:spcBef>
                <a:spcPct val="50000"/>
              </a:spcBef>
            </a:pPr>
            <a:r>
              <a:rPr lang="zh-CN" altLang="en-US" b="1">
                <a:solidFill>
                  <a:srgbClr val="FF0000"/>
                </a:solidFill>
              </a:rPr>
              <a:t>大盆地</a:t>
            </a:r>
          </a:p>
        </p:txBody>
      </p:sp>
      <p:sp>
        <p:nvSpPr>
          <p:cNvPr id="138254" name="直接连接符 91149"/>
          <p:cNvSpPr>
            <a:spLocks noChangeShapeType="1"/>
          </p:cNvSpPr>
          <p:nvPr/>
        </p:nvSpPr>
        <p:spPr bwMode="auto">
          <a:xfrm>
            <a:off x="2916221" y="2565400"/>
            <a:ext cx="0" cy="2303463"/>
          </a:xfrm>
          <a:prstGeom prst="line">
            <a:avLst/>
          </a:prstGeom>
          <a:noFill/>
          <a:ln w="19050">
            <a:solidFill>
              <a:schemeClr val="tx1"/>
            </a:solidFill>
            <a:round/>
            <a:headEnd/>
            <a:tailEnd/>
          </a:ln>
        </p:spPr>
        <p:txBody>
          <a:bodyPr/>
          <a:lstStyle/>
          <a:p>
            <a:endParaRPr lang="zh-CN" altLang="en-US"/>
          </a:p>
        </p:txBody>
      </p:sp>
      <p:sp>
        <p:nvSpPr>
          <p:cNvPr id="138256" name="文本框 91151"/>
          <p:cNvSpPr txBox="1">
            <a:spLocks noChangeArrowheads="1"/>
          </p:cNvSpPr>
          <p:nvPr/>
        </p:nvSpPr>
        <p:spPr bwMode="auto">
          <a:xfrm>
            <a:off x="3345259" y="4797425"/>
            <a:ext cx="461665" cy="1295400"/>
          </a:xfrm>
          <a:prstGeom prst="rect">
            <a:avLst/>
          </a:prstGeom>
          <a:noFill/>
          <a:ln w="9525">
            <a:noFill/>
            <a:miter lim="800000"/>
            <a:headEnd/>
            <a:tailEnd/>
          </a:ln>
        </p:spPr>
        <p:txBody>
          <a:bodyPr vert="eaVert">
            <a:spAutoFit/>
          </a:bodyPr>
          <a:lstStyle/>
          <a:p>
            <a:pPr>
              <a:spcBef>
                <a:spcPct val="50000"/>
              </a:spcBef>
            </a:pPr>
            <a:r>
              <a:rPr lang="zh-CN" altLang="en-US" b="1">
                <a:solidFill>
                  <a:srgbClr val="FF0000"/>
                </a:solidFill>
              </a:rPr>
              <a:t>落基山</a:t>
            </a:r>
          </a:p>
        </p:txBody>
      </p:sp>
      <p:sp>
        <p:nvSpPr>
          <p:cNvPr id="138257" name="直接连接符 91152"/>
          <p:cNvSpPr>
            <a:spLocks noChangeShapeType="1"/>
          </p:cNvSpPr>
          <p:nvPr/>
        </p:nvSpPr>
        <p:spPr bwMode="auto">
          <a:xfrm>
            <a:off x="3564005" y="2349500"/>
            <a:ext cx="0" cy="2374900"/>
          </a:xfrm>
          <a:prstGeom prst="line">
            <a:avLst/>
          </a:prstGeom>
          <a:noFill/>
          <a:ln w="19050">
            <a:solidFill>
              <a:schemeClr val="tx1"/>
            </a:solidFill>
            <a:round/>
            <a:headEnd/>
            <a:tailEnd/>
          </a:ln>
        </p:spPr>
        <p:txBody>
          <a:bodyPr/>
          <a:lstStyle/>
          <a:p>
            <a:endParaRPr lang="zh-CN" altLang="en-US"/>
          </a:p>
        </p:txBody>
      </p:sp>
      <p:sp>
        <p:nvSpPr>
          <p:cNvPr id="138259" name="文本框 91154"/>
          <p:cNvSpPr txBox="1">
            <a:spLocks noChangeArrowheads="1"/>
          </p:cNvSpPr>
          <p:nvPr/>
        </p:nvSpPr>
        <p:spPr bwMode="auto">
          <a:xfrm>
            <a:off x="5145719" y="4868864"/>
            <a:ext cx="461665" cy="1368425"/>
          </a:xfrm>
          <a:prstGeom prst="rect">
            <a:avLst/>
          </a:prstGeom>
          <a:noFill/>
          <a:ln w="9525">
            <a:noFill/>
            <a:miter lim="800000"/>
            <a:headEnd/>
            <a:tailEnd/>
          </a:ln>
        </p:spPr>
        <p:txBody>
          <a:bodyPr vert="eaVert">
            <a:spAutoFit/>
          </a:bodyPr>
          <a:lstStyle/>
          <a:p>
            <a:pPr>
              <a:spcBef>
                <a:spcPct val="50000"/>
              </a:spcBef>
            </a:pPr>
            <a:r>
              <a:rPr lang="zh-CN" altLang="en-US" b="1">
                <a:solidFill>
                  <a:srgbClr val="FF0000"/>
                </a:solidFill>
              </a:rPr>
              <a:t>密西西比河</a:t>
            </a:r>
          </a:p>
        </p:txBody>
      </p:sp>
      <p:sp>
        <p:nvSpPr>
          <p:cNvPr id="138260" name="直接连接符 91155"/>
          <p:cNvSpPr>
            <a:spLocks noChangeShapeType="1"/>
          </p:cNvSpPr>
          <p:nvPr/>
        </p:nvSpPr>
        <p:spPr bwMode="auto">
          <a:xfrm>
            <a:off x="5364464" y="3141663"/>
            <a:ext cx="0" cy="1655762"/>
          </a:xfrm>
          <a:prstGeom prst="line">
            <a:avLst/>
          </a:prstGeom>
          <a:noFill/>
          <a:ln w="19050">
            <a:solidFill>
              <a:schemeClr val="tx1"/>
            </a:solidFill>
            <a:round/>
            <a:headEnd/>
            <a:tailEnd/>
          </a:ln>
        </p:spPr>
        <p:txBody>
          <a:bodyPr/>
          <a:lstStyle/>
          <a:p>
            <a:endParaRPr lang="zh-CN" altLang="en-US"/>
          </a:p>
        </p:txBody>
      </p:sp>
      <p:sp>
        <p:nvSpPr>
          <p:cNvPr id="138262" name="文本框 91157"/>
          <p:cNvSpPr txBox="1">
            <a:spLocks noChangeArrowheads="1"/>
          </p:cNvSpPr>
          <p:nvPr/>
        </p:nvSpPr>
        <p:spPr bwMode="auto">
          <a:xfrm>
            <a:off x="2048499" y="4941889"/>
            <a:ext cx="461665" cy="1366837"/>
          </a:xfrm>
          <a:prstGeom prst="rect">
            <a:avLst/>
          </a:prstGeom>
          <a:noFill/>
          <a:ln w="9525">
            <a:noFill/>
            <a:miter lim="800000"/>
            <a:headEnd/>
            <a:tailEnd/>
          </a:ln>
        </p:spPr>
        <p:txBody>
          <a:bodyPr vert="eaVert">
            <a:spAutoFit/>
          </a:bodyPr>
          <a:lstStyle/>
          <a:p>
            <a:pPr>
              <a:spcBef>
                <a:spcPct val="50000"/>
              </a:spcBef>
            </a:pPr>
            <a:r>
              <a:rPr lang="zh-CN" altLang="en-US" b="1">
                <a:solidFill>
                  <a:srgbClr val="FF0000"/>
                </a:solidFill>
              </a:rPr>
              <a:t>内华达山</a:t>
            </a:r>
          </a:p>
        </p:txBody>
      </p:sp>
      <p:sp>
        <p:nvSpPr>
          <p:cNvPr id="138263" name="直接连接符 91158"/>
          <p:cNvSpPr>
            <a:spLocks noChangeShapeType="1"/>
          </p:cNvSpPr>
          <p:nvPr/>
        </p:nvSpPr>
        <p:spPr bwMode="auto">
          <a:xfrm>
            <a:off x="2268436" y="2349501"/>
            <a:ext cx="0" cy="2447925"/>
          </a:xfrm>
          <a:prstGeom prst="line">
            <a:avLst/>
          </a:prstGeom>
          <a:noFill/>
          <a:ln w="19050">
            <a:solidFill>
              <a:schemeClr val="tx1"/>
            </a:solidFill>
            <a:round/>
            <a:headEnd/>
            <a:tailEnd/>
          </a:ln>
        </p:spPr>
        <p:txBody>
          <a:bodyPr/>
          <a:lstStyle/>
          <a:p>
            <a:endParaRPr lang="zh-CN" altLang="en-US"/>
          </a:p>
        </p:txBody>
      </p:sp>
      <p:sp>
        <p:nvSpPr>
          <p:cNvPr id="138265" name="文本框 91160"/>
          <p:cNvSpPr txBox="1">
            <a:spLocks noChangeArrowheads="1"/>
          </p:cNvSpPr>
          <p:nvPr/>
        </p:nvSpPr>
        <p:spPr bwMode="auto">
          <a:xfrm>
            <a:off x="1688884" y="4797425"/>
            <a:ext cx="461665" cy="1295400"/>
          </a:xfrm>
          <a:prstGeom prst="rect">
            <a:avLst/>
          </a:prstGeom>
          <a:noFill/>
          <a:ln w="9525">
            <a:noFill/>
            <a:miter lim="800000"/>
            <a:headEnd/>
            <a:tailEnd/>
          </a:ln>
        </p:spPr>
        <p:txBody>
          <a:bodyPr vert="eaVert">
            <a:spAutoFit/>
          </a:bodyPr>
          <a:lstStyle/>
          <a:p>
            <a:pPr>
              <a:spcBef>
                <a:spcPct val="50000"/>
              </a:spcBef>
            </a:pPr>
            <a:r>
              <a:rPr lang="zh-CN" altLang="en-US" b="1">
                <a:solidFill>
                  <a:srgbClr val="FF0000"/>
                </a:solidFill>
              </a:rPr>
              <a:t>海岸山</a:t>
            </a:r>
          </a:p>
        </p:txBody>
      </p:sp>
      <p:sp>
        <p:nvSpPr>
          <p:cNvPr id="138266" name="直接连接符 91161"/>
          <p:cNvSpPr>
            <a:spLocks noChangeShapeType="1"/>
          </p:cNvSpPr>
          <p:nvPr/>
        </p:nvSpPr>
        <p:spPr bwMode="auto">
          <a:xfrm>
            <a:off x="1979076" y="2924175"/>
            <a:ext cx="0" cy="1873250"/>
          </a:xfrm>
          <a:prstGeom prst="line">
            <a:avLst/>
          </a:prstGeom>
          <a:noFill/>
          <a:ln w="15875">
            <a:solidFill>
              <a:schemeClr val="tx1"/>
            </a:solidFill>
            <a:round/>
            <a:headEnd/>
            <a:tailEnd/>
          </a:ln>
        </p:spPr>
        <p:txBody>
          <a:bodyPr/>
          <a:lstStyle/>
          <a:p>
            <a:endParaRPr lang="zh-CN" altLang="en-US"/>
          </a:p>
        </p:txBody>
      </p:sp>
      <p:sp>
        <p:nvSpPr>
          <p:cNvPr id="22548" name="矩形 138266"/>
          <p:cNvSpPr>
            <a:spLocks noChangeArrowheads="1"/>
          </p:cNvSpPr>
          <p:nvPr/>
        </p:nvSpPr>
        <p:spPr bwMode="auto">
          <a:xfrm>
            <a:off x="1115761" y="333375"/>
            <a:ext cx="6552862" cy="584200"/>
          </a:xfrm>
          <a:prstGeom prst="rect">
            <a:avLst/>
          </a:prstGeom>
          <a:noFill/>
          <a:ln w="9525">
            <a:noFill/>
            <a:miter lim="800000"/>
            <a:headEnd/>
            <a:tailEnd/>
          </a:ln>
        </p:spPr>
        <p:txBody>
          <a:bodyPr>
            <a:spAutoFit/>
          </a:bodyPr>
          <a:lstStyle/>
          <a:p>
            <a:r>
              <a:rPr lang="zh-CN" altLang="en-US" sz="3200" b="1">
                <a:solidFill>
                  <a:schemeClr val="tx2"/>
                </a:solidFill>
                <a:latin typeface="宋体" pitchFamily="2" charset="-122"/>
              </a:rPr>
              <a:t>沿</a:t>
            </a:r>
            <a:r>
              <a:rPr lang="en-US" altLang="zh-CN" sz="3200" b="1">
                <a:solidFill>
                  <a:schemeClr val="tx2"/>
                </a:solidFill>
                <a:latin typeface="宋体" pitchFamily="2" charset="-122"/>
              </a:rPr>
              <a:t>40N°</a:t>
            </a:r>
            <a:r>
              <a:rPr lang="zh-CN" altLang="en-US" sz="3200" b="1">
                <a:solidFill>
                  <a:schemeClr val="tx2"/>
                </a:solidFill>
                <a:latin typeface="宋体" pitchFamily="2" charset="-122"/>
              </a:rPr>
              <a:t>纬线的北美地形剖面图</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animEffect transition="in" filter="blinds(horizontal)">
                                      <p:cBhvr>
                                        <p:cTn id="7" dur="500"/>
                                        <p:tgtEl>
                                          <p:spTgt spid="911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1141"/>
                                        </p:tgtEl>
                                        <p:attrNameLst>
                                          <p:attrName>style.visibility</p:attrName>
                                        </p:attrNameLst>
                                      </p:cBhvr>
                                      <p:to>
                                        <p:strVal val="visible"/>
                                      </p:to>
                                    </p:set>
                                    <p:animEffect transition="in" filter="blinds(horizontal)">
                                      <p:cBhvr>
                                        <p:cTn id="12" dur="500"/>
                                        <p:tgtEl>
                                          <p:spTgt spid="911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1144"/>
                                        </p:tgtEl>
                                        <p:attrNameLst>
                                          <p:attrName>style.visibility</p:attrName>
                                        </p:attrNameLst>
                                      </p:cBhvr>
                                      <p:to>
                                        <p:strVal val="visible"/>
                                      </p:to>
                                    </p:set>
                                    <p:animEffect transition="in" filter="blinds(horizontal)">
                                      <p:cBhvr>
                                        <p:cTn id="17" dur="500"/>
                                        <p:tgtEl>
                                          <p:spTgt spid="9114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1143"/>
                                        </p:tgtEl>
                                        <p:attrNameLst>
                                          <p:attrName>style.visibility</p:attrName>
                                        </p:attrNameLst>
                                      </p:cBhvr>
                                      <p:to>
                                        <p:strVal val="visible"/>
                                      </p:to>
                                    </p:set>
                                    <p:animEffect transition="in" filter="blinds(horizontal)">
                                      <p:cBhvr>
                                        <p:cTn id="22" dur="500"/>
                                        <p:tgtEl>
                                          <p:spTgt spid="9114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1142"/>
                                        </p:tgtEl>
                                        <p:attrNameLst>
                                          <p:attrName>style.visibility</p:attrName>
                                        </p:attrNameLst>
                                      </p:cBhvr>
                                      <p:to>
                                        <p:strVal val="visible"/>
                                      </p:to>
                                    </p:set>
                                    <p:animEffect transition="in" filter="blinds(horizontal)">
                                      <p:cBhvr>
                                        <p:cTn id="27" dur="500"/>
                                        <p:tgtEl>
                                          <p:spTgt spid="911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8266"/>
                                        </p:tgtEl>
                                        <p:attrNameLst>
                                          <p:attrName>style.visibility</p:attrName>
                                        </p:attrNameLst>
                                      </p:cBhvr>
                                      <p:to>
                                        <p:strVal val="visible"/>
                                      </p:to>
                                    </p:set>
                                    <p:animEffect transition="in" filter="wipe(up)">
                                      <p:cBhvr>
                                        <p:cTn id="32" dur="500"/>
                                        <p:tgtEl>
                                          <p:spTgt spid="13826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8265"/>
                                        </p:tgtEl>
                                        <p:attrNameLst>
                                          <p:attrName>style.visibility</p:attrName>
                                        </p:attrNameLst>
                                      </p:cBhvr>
                                      <p:to>
                                        <p:strVal val="visible"/>
                                      </p:to>
                                    </p:set>
                                    <p:animEffect transition="in" filter="blinds(horizontal)">
                                      <p:cBhvr>
                                        <p:cTn id="37" dur="500"/>
                                        <p:tgtEl>
                                          <p:spTgt spid="1382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38263"/>
                                        </p:tgtEl>
                                        <p:attrNameLst>
                                          <p:attrName>style.visibility</p:attrName>
                                        </p:attrNameLst>
                                      </p:cBhvr>
                                      <p:to>
                                        <p:strVal val="visible"/>
                                      </p:to>
                                    </p:set>
                                    <p:animEffect transition="in" filter="wipe(up)">
                                      <p:cBhvr>
                                        <p:cTn id="42" dur="500"/>
                                        <p:tgtEl>
                                          <p:spTgt spid="13826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8262"/>
                                        </p:tgtEl>
                                        <p:attrNameLst>
                                          <p:attrName>style.visibility</p:attrName>
                                        </p:attrNameLst>
                                      </p:cBhvr>
                                      <p:to>
                                        <p:strVal val="visible"/>
                                      </p:to>
                                    </p:set>
                                    <p:animEffect transition="in" filter="blinds(horizontal)">
                                      <p:cBhvr>
                                        <p:cTn id="47" dur="500"/>
                                        <p:tgtEl>
                                          <p:spTgt spid="1382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38254"/>
                                        </p:tgtEl>
                                        <p:attrNameLst>
                                          <p:attrName>style.visibility</p:attrName>
                                        </p:attrNameLst>
                                      </p:cBhvr>
                                      <p:to>
                                        <p:strVal val="visible"/>
                                      </p:to>
                                    </p:set>
                                    <p:animEffect transition="in" filter="wipe(up)">
                                      <p:cBhvr>
                                        <p:cTn id="52" dur="500"/>
                                        <p:tgtEl>
                                          <p:spTgt spid="13825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8253"/>
                                        </p:tgtEl>
                                        <p:attrNameLst>
                                          <p:attrName>style.visibility</p:attrName>
                                        </p:attrNameLst>
                                      </p:cBhvr>
                                      <p:to>
                                        <p:strVal val="visible"/>
                                      </p:to>
                                    </p:set>
                                    <p:animEffect transition="in" filter="blinds(horizontal)">
                                      <p:cBhvr>
                                        <p:cTn id="57" dur="500"/>
                                        <p:tgtEl>
                                          <p:spTgt spid="1382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38257"/>
                                        </p:tgtEl>
                                        <p:attrNameLst>
                                          <p:attrName>style.visibility</p:attrName>
                                        </p:attrNameLst>
                                      </p:cBhvr>
                                      <p:to>
                                        <p:strVal val="visible"/>
                                      </p:to>
                                    </p:set>
                                    <p:animEffect transition="in" filter="wipe(up)">
                                      <p:cBhvr>
                                        <p:cTn id="62" dur="500"/>
                                        <p:tgtEl>
                                          <p:spTgt spid="13825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38256"/>
                                        </p:tgtEl>
                                        <p:attrNameLst>
                                          <p:attrName>style.visibility</p:attrName>
                                        </p:attrNameLst>
                                      </p:cBhvr>
                                      <p:to>
                                        <p:strVal val="visible"/>
                                      </p:to>
                                    </p:set>
                                    <p:animEffect transition="in" filter="blinds(horizontal)">
                                      <p:cBhvr>
                                        <p:cTn id="67" dur="500"/>
                                        <p:tgtEl>
                                          <p:spTgt spid="13825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38260"/>
                                        </p:tgtEl>
                                        <p:attrNameLst>
                                          <p:attrName>style.visibility</p:attrName>
                                        </p:attrNameLst>
                                      </p:cBhvr>
                                      <p:to>
                                        <p:strVal val="visible"/>
                                      </p:to>
                                    </p:set>
                                    <p:animEffect transition="in" filter="wipe(up)">
                                      <p:cBhvr>
                                        <p:cTn id="72" dur="500"/>
                                        <p:tgtEl>
                                          <p:spTgt spid="13826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38259"/>
                                        </p:tgtEl>
                                        <p:attrNameLst>
                                          <p:attrName>style.visibility</p:attrName>
                                        </p:attrNameLst>
                                      </p:cBhvr>
                                      <p:to>
                                        <p:strVal val="visible"/>
                                      </p:to>
                                    </p:set>
                                    <p:animEffect transition="in" filter="blinds(horizontal)">
                                      <p:cBhvr>
                                        <p:cTn id="77" dur="500"/>
                                        <p:tgtEl>
                                          <p:spTgt spid="13825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38251"/>
                                        </p:tgtEl>
                                        <p:attrNameLst>
                                          <p:attrName>style.visibility</p:attrName>
                                        </p:attrNameLst>
                                      </p:cBhvr>
                                      <p:to>
                                        <p:strVal val="visible"/>
                                      </p:to>
                                    </p:set>
                                    <p:animEffect transition="in" filter="wipe(up)">
                                      <p:cBhvr>
                                        <p:cTn id="82" dur="500"/>
                                        <p:tgtEl>
                                          <p:spTgt spid="13825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38250"/>
                                        </p:tgtEl>
                                        <p:attrNameLst>
                                          <p:attrName>style.visibility</p:attrName>
                                        </p:attrNameLst>
                                      </p:cBhvr>
                                      <p:to>
                                        <p:strVal val="visible"/>
                                      </p:to>
                                    </p:set>
                                    <p:animEffect transition="in" filter="blinds(horizontal)">
                                      <p:cBhvr>
                                        <p:cTn id="87" dur="500"/>
                                        <p:tgtEl>
                                          <p:spTgt spid="138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P spid="91141" grpId="0"/>
      <p:bldP spid="91142" grpId="0"/>
      <p:bldP spid="91143" grpId="0"/>
      <p:bldP spid="91144" grpId="0"/>
      <p:bldP spid="138250" grpId="0"/>
      <p:bldP spid="138251" grpId="0" animBg="1"/>
      <p:bldP spid="138253" grpId="0"/>
      <p:bldP spid="138254" grpId="0" animBg="1"/>
      <p:bldP spid="138256" grpId="0"/>
      <p:bldP spid="138257" grpId="0" animBg="1"/>
      <p:bldP spid="138259" grpId="0"/>
      <p:bldP spid="138260" grpId="0" animBg="1"/>
      <p:bldP spid="138262" grpId="0"/>
      <p:bldP spid="138263" grpId="0" animBg="1"/>
      <p:bldP spid="138265" grpId="0"/>
      <p:bldP spid="13826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顶顶顶顶"/>
          <p:cNvPicPr>
            <a:picLocks noChangeAspect="1"/>
          </p:cNvPicPr>
          <p:nvPr/>
        </p:nvPicPr>
        <p:blipFill>
          <a:blip r:embed="rId2" cstate="print"/>
          <a:srcRect l="653" r="22372"/>
          <a:stretch>
            <a:fillRect/>
          </a:stretch>
        </p:blipFill>
        <p:spPr>
          <a:xfrm>
            <a:off x="4103370" y="2988949"/>
            <a:ext cx="5012690" cy="3726815"/>
          </a:xfrm>
          <a:prstGeom prst="rect">
            <a:avLst/>
          </a:prstGeom>
        </p:spPr>
      </p:pic>
      <p:sp>
        <p:nvSpPr>
          <p:cNvPr id="100" name="文本框 99"/>
          <p:cNvSpPr txBox="1"/>
          <p:nvPr/>
        </p:nvSpPr>
        <p:spPr>
          <a:xfrm>
            <a:off x="111760" y="36003"/>
            <a:ext cx="8920480" cy="2751522"/>
          </a:xfrm>
          <a:prstGeom prst="rect">
            <a:avLst/>
          </a:prstGeom>
          <a:noFill/>
          <a:ln w="9525">
            <a:solidFill>
              <a:schemeClr val="tx1">
                <a:lumMod val="95000"/>
                <a:lumOff val="5000"/>
              </a:schemeClr>
            </a:solidFill>
          </a:ln>
        </p:spPr>
        <p:txBody>
          <a:bodyPr wrap="square">
            <a:spAutoFit/>
          </a:bodyPr>
          <a:lstStyle/>
          <a:p>
            <a:pPr indent="0">
              <a:lnSpc>
                <a:spcPct val="120000"/>
              </a:lnSpc>
            </a:pPr>
            <a:r>
              <a:rPr lang="zh-CN" altLang="en-US" sz="2400" b="1" dirty="0">
                <a:solidFill>
                  <a:srgbClr val="FF0000"/>
                </a:solidFill>
                <a:latin typeface="宋体" panose="02010600030101010101" pitchFamily="2" charset="-122"/>
              </a:rPr>
              <a:t>【</a:t>
            </a:r>
            <a:r>
              <a:rPr lang="en-US" altLang="zh-CN" sz="2400" b="1" dirty="0">
                <a:solidFill>
                  <a:srgbClr val="FF0000"/>
                </a:solidFill>
                <a:latin typeface="宋体" panose="02010600030101010101" pitchFamily="2" charset="-122"/>
              </a:rPr>
              <a:t>2018</a:t>
            </a:r>
            <a:r>
              <a:rPr lang="zh-CN" altLang="en-US" sz="2400" b="1" dirty="0">
                <a:solidFill>
                  <a:srgbClr val="FF0000"/>
                </a:solidFill>
                <a:latin typeface="宋体" panose="02010600030101010101" pitchFamily="2" charset="-122"/>
              </a:rPr>
              <a:t>年全国</a:t>
            </a:r>
            <a:r>
              <a:rPr lang="zh-CN" altLang="en-US" sz="2400" b="1" dirty="0">
                <a:solidFill>
                  <a:srgbClr val="FF0000"/>
                </a:solidFill>
                <a:latin typeface="宋体" panose="02010600030101010101" pitchFamily="2" charset="-122"/>
                <a:ea typeface="宋体" panose="02010600030101010101" pitchFamily="2" charset="-122"/>
              </a:rPr>
              <a:t>Ⅱ卷</a:t>
            </a:r>
            <a:r>
              <a:rPr lang="zh-CN" altLang="en-US" sz="2400" b="1" dirty="0">
                <a:solidFill>
                  <a:srgbClr val="FF0000"/>
                </a:solidFill>
                <a:latin typeface="宋体" panose="02010600030101010101" pitchFamily="2" charset="-122"/>
              </a:rPr>
              <a:t>】</a:t>
            </a:r>
            <a:r>
              <a:rPr sz="2400" b="0" dirty="0"/>
              <a:t>龙卷风是大气中强烈的涡旋现象，湿热气团强烈抬升，产生了携带正电荷的云团，一旦正电荷在云团局部大量积聚，吸引携带负电荷的地面大气急速上升，在地面就形成小范围的超强低气压，带动汇聚的气流高速旋转，形成龙卷风。</a:t>
            </a:r>
            <a:r>
              <a:rPr lang="zh-CN" sz="2400" b="0" dirty="0"/>
              <a:t>图为年均发生频率分布。</a:t>
            </a:r>
            <a:r>
              <a:rPr sz="2400" b="0" dirty="0"/>
              <a:t>在美国龙卷风多发区，活跃着“</a:t>
            </a:r>
            <a:r>
              <a:rPr sz="2400" b="0" dirty="0" err="1"/>
              <a:t>追风人</a:t>
            </a:r>
            <a:r>
              <a:rPr sz="2400" b="0" dirty="0"/>
              <a:t>”，</a:t>
            </a:r>
            <a:r>
              <a:rPr sz="2400" b="0" dirty="0" err="1"/>
              <a:t>他们寻找、追逐、拍摄龙卷风，为人们提供龙卷风的相关信息</a:t>
            </a:r>
            <a:r>
              <a:rPr sz="2400" b="0" dirty="0"/>
              <a:t>。</a:t>
            </a:r>
          </a:p>
        </p:txBody>
      </p:sp>
      <p:sp>
        <p:nvSpPr>
          <p:cNvPr id="10" name="文本框 9"/>
          <p:cNvSpPr txBox="1"/>
          <p:nvPr/>
        </p:nvSpPr>
        <p:spPr>
          <a:xfrm>
            <a:off x="111760" y="2787525"/>
            <a:ext cx="4692015" cy="1040285"/>
          </a:xfrm>
          <a:prstGeom prst="rect">
            <a:avLst/>
          </a:prstGeom>
          <a:gradFill>
            <a:gsLst>
              <a:gs pos="100000">
                <a:srgbClr val="FBFB11"/>
              </a:gs>
              <a:gs pos="100000">
                <a:srgbClr val="838309"/>
              </a:gs>
            </a:gsLst>
            <a:lin ang="5400000" scaled="0"/>
          </a:gradFill>
          <a:ln>
            <a:solidFill>
              <a:schemeClr val="accent1"/>
            </a:solidFill>
          </a:ln>
        </p:spPr>
        <p:txBody>
          <a:bodyPr wrap="square" rtlCol="0" anchor="t">
            <a:spAutoFit/>
          </a:bodyPr>
          <a:lstStyle/>
          <a:p>
            <a:pPr>
              <a:lnSpc>
                <a:spcPct val="110000"/>
              </a:lnSpc>
            </a:pPr>
            <a:r>
              <a:rPr lang="zh-CN" altLang="en-US" sz="2800" dirty="0" smtClean="0"/>
              <a:t>（</a:t>
            </a:r>
            <a:r>
              <a:rPr lang="en-US" altLang="zh-CN" sz="2800" dirty="0" smtClean="0"/>
              <a:t>3</a:t>
            </a:r>
            <a:r>
              <a:rPr lang="zh-CN" altLang="en-US" sz="2800" dirty="0" smtClean="0"/>
              <a:t>）</a:t>
            </a:r>
            <a:r>
              <a:rPr lang="zh-CN" altLang="en-US" sz="2800" dirty="0"/>
              <a:t>解释美国中部平原龙卷风</a:t>
            </a:r>
            <a:r>
              <a:rPr lang="zh-CN" altLang="en-US" sz="2800" b="1" dirty="0">
                <a:solidFill>
                  <a:srgbClr val="FF0000"/>
                </a:solidFill>
              </a:rPr>
              <a:t>春季高发</a:t>
            </a:r>
            <a:r>
              <a:rPr lang="zh-CN" altLang="en-US" sz="2800" dirty="0"/>
              <a:t>的原因。</a:t>
            </a:r>
          </a:p>
        </p:txBody>
      </p:sp>
      <p:sp>
        <p:nvSpPr>
          <p:cNvPr id="3" name="矩形 2"/>
          <p:cNvSpPr/>
          <p:nvPr/>
        </p:nvSpPr>
        <p:spPr>
          <a:xfrm>
            <a:off x="111760" y="3929026"/>
            <a:ext cx="4572000" cy="181588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fontAlgn="ctr"/>
            <a:r>
              <a:rPr lang="zh-CN" altLang="en-US" sz="2800" b="1" dirty="0" smtClean="0">
                <a:solidFill>
                  <a:schemeClr val="tx1"/>
                </a:solidFill>
                <a:latin typeface="宋体" panose="02010600030101010101" pitchFamily="2" charset="-122"/>
              </a:rPr>
              <a:t>（</a:t>
            </a:r>
            <a:r>
              <a:rPr lang="en-US" altLang="zh-CN" sz="2800" b="1" dirty="0">
                <a:solidFill>
                  <a:schemeClr val="tx1"/>
                </a:solidFill>
                <a:latin typeface="宋体" panose="02010600030101010101" pitchFamily="2" charset="-122"/>
              </a:rPr>
              <a:t>3</a:t>
            </a:r>
            <a:r>
              <a:rPr lang="zh-CN" altLang="en-US" sz="2800" b="1" dirty="0">
                <a:solidFill>
                  <a:schemeClr val="tx1"/>
                </a:solidFill>
                <a:latin typeface="宋体" panose="02010600030101010101" pitchFamily="2" charset="-122"/>
              </a:rPr>
              <a:t>）北美大陆春季中低纬升温快，南北温差加大，气压梯度大，冷暖空气交汇频繁、强烈。</a:t>
            </a:r>
            <a:endParaRPr lang="zh-CN" altLang="en-US" sz="2800" b="1" i="0" dirty="0">
              <a:solidFill>
                <a:schemeClr val="tx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45253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18"/>
          <p:cNvPicPr>
            <a:picLocks noChangeAspect="1"/>
          </p:cNvPicPr>
          <p:nvPr>
            <p:custDataLst>
              <p:tags r:id="rId1"/>
            </p:custDataLst>
          </p:nvPr>
        </p:nvPicPr>
        <p:blipFill>
          <a:blip r:embed="rId4" cstate="print"/>
          <a:stretch>
            <a:fillRect/>
          </a:stretch>
        </p:blipFill>
        <p:spPr>
          <a:xfrm>
            <a:off x="448628" y="3098169"/>
            <a:ext cx="4042172" cy="3384551"/>
          </a:xfrm>
          <a:prstGeom prst="rect">
            <a:avLst/>
          </a:prstGeom>
          <a:noFill/>
          <a:ln w="9525">
            <a:noFill/>
          </a:ln>
        </p:spPr>
      </p:pic>
      <p:pic>
        <p:nvPicPr>
          <p:cNvPr id="19458" name="Picture 2"/>
          <p:cNvPicPr>
            <a:picLocks noChangeAspect="1"/>
          </p:cNvPicPr>
          <p:nvPr>
            <p:custDataLst>
              <p:tags r:id="rId2"/>
            </p:custDataLst>
          </p:nvPr>
        </p:nvPicPr>
        <p:blipFill>
          <a:blip r:embed="rId5" cstate="print"/>
          <a:stretch>
            <a:fillRect/>
          </a:stretch>
        </p:blipFill>
        <p:spPr>
          <a:xfrm>
            <a:off x="5203513" y="1714505"/>
            <a:ext cx="2904173" cy="4768215"/>
          </a:xfrm>
          <a:prstGeom prst="rect">
            <a:avLst/>
          </a:prstGeom>
          <a:noFill/>
          <a:ln w="9525">
            <a:noFill/>
          </a:ln>
        </p:spPr>
      </p:pic>
      <p:sp>
        <p:nvSpPr>
          <p:cNvPr id="19459" name="矩形 1"/>
          <p:cNvSpPr/>
          <p:nvPr/>
        </p:nvSpPr>
        <p:spPr>
          <a:xfrm>
            <a:off x="448628" y="384173"/>
            <a:ext cx="7953375" cy="1938992"/>
          </a:xfrm>
          <a:prstGeom prst="rect">
            <a:avLst/>
          </a:prstGeom>
          <a:solidFill>
            <a:schemeClr val="bg1"/>
          </a:solidFill>
          <a:ln w="9525">
            <a:noFill/>
          </a:ln>
        </p:spPr>
        <p:txBody>
          <a:bodyPr wrap="square" anchor="t">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在春、秋季节，北美大陆中部平原地区，正是北方冷空气与南方暖空气相互对流、交汇的时期，（湿热）空气受热抬升；湿热空气抬升过程中，水汽凝结，释放热量，加热并进一步抬升空气；地转偏向力的作用持续作用，最终高速旋转起来。</a:t>
            </a:r>
          </a:p>
        </p:txBody>
      </p:sp>
    </p:spTree>
    <p:extLst>
      <p:ext uri="{BB962C8B-B14F-4D97-AF65-F5344CB8AC3E}">
        <p14:creationId xmlns:p14="http://schemas.microsoft.com/office/powerpoint/2010/main" val="30673455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7950" y="1044011"/>
            <a:ext cx="8897620" cy="1040285"/>
          </a:xfrm>
          <a:prstGeom prst="rect">
            <a:avLst/>
          </a:prstGeom>
          <a:solidFill>
            <a:schemeClr val="accent2">
              <a:lumMod val="20000"/>
              <a:lumOff val="80000"/>
            </a:schemeClr>
          </a:solidFill>
          <a:ln>
            <a:solidFill>
              <a:schemeClr val="accent1"/>
            </a:solidFill>
          </a:ln>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rPr>
              <a:t>               </a:t>
            </a:r>
            <a:r>
              <a:rPr lang="zh-CN" sz="2800">
                <a:solidFill>
                  <a:schemeClr val="tx1"/>
                </a:solidFill>
                <a:latin typeface="楷体" panose="02010609060101010101" charset="-122"/>
                <a:ea typeface="楷体" panose="02010609060101010101" charset="-122"/>
                <a:cs typeface="楷体" panose="02010609060101010101" charset="-122"/>
              </a:rPr>
              <a:t>美国矿产</a:t>
            </a:r>
            <a:r>
              <a:rPr lang="zh-CN" sz="2400">
                <a:solidFill>
                  <a:schemeClr val="tx1"/>
                </a:solidFill>
                <a:latin typeface="楷体" panose="02010609060101010101" charset="-122"/>
                <a:ea typeface="楷体" panose="02010609060101010101" charset="-122"/>
                <a:cs typeface="楷体" panose="02010609060101010101" charset="-122"/>
              </a:rPr>
              <a:t>、</a:t>
            </a:r>
            <a:r>
              <a:rPr lang="zh-CN" sz="2800">
                <a:solidFill>
                  <a:schemeClr val="tx1"/>
                </a:solidFill>
                <a:latin typeface="楷体" panose="02010609060101010101" charset="-122"/>
                <a:ea typeface="楷体" panose="02010609060101010101" charset="-122"/>
                <a:cs typeface="楷体" panose="02010609060101010101" charset="-122"/>
              </a:rPr>
              <a:t>森林</a:t>
            </a:r>
            <a:r>
              <a:rPr lang="zh-CN" sz="2400">
                <a:solidFill>
                  <a:schemeClr val="tx1"/>
                </a:solidFill>
                <a:latin typeface="楷体" panose="02010609060101010101" charset="-122"/>
                <a:ea typeface="楷体" panose="02010609060101010101" charset="-122"/>
                <a:cs typeface="楷体" panose="02010609060101010101" charset="-122"/>
              </a:rPr>
              <a:t>、</a:t>
            </a:r>
            <a:r>
              <a:rPr lang="zh-CN" sz="2800">
                <a:solidFill>
                  <a:schemeClr val="tx1"/>
                </a:solidFill>
                <a:latin typeface="楷体" panose="02010609060101010101" charset="-122"/>
                <a:ea typeface="楷体" panose="02010609060101010101" charset="-122"/>
                <a:cs typeface="楷体" panose="02010609060101010101" charset="-122"/>
              </a:rPr>
              <a:t>草原等自然资源丰富。煤、铁、石油、天然气、铜等居世界前列。</a:t>
            </a:r>
            <a:endParaRPr lang="zh-CN" sz="2800" b="1">
              <a:solidFill>
                <a:srgbClr val="FF0000"/>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08003" y="864007"/>
            <a:ext cx="2563495"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4</a:t>
            </a:r>
            <a:r>
              <a:rPr lang="zh-CN" altLang="en-US" sz="2400" b="1">
                <a:solidFill>
                  <a:schemeClr val="tx1"/>
                </a:solidFill>
                <a:effectLst/>
                <a:latin typeface="+mn-ea"/>
                <a:cs typeface="+mn-ea"/>
              </a:rPr>
              <a:t>、</a:t>
            </a:r>
            <a:r>
              <a:rPr lang="zh-CN" sz="3200">
                <a:solidFill>
                  <a:schemeClr val="tx1"/>
                </a:solidFill>
                <a:effectLst/>
                <a:latin typeface="+mn-ea"/>
                <a:cs typeface="+mn-ea"/>
              </a:rPr>
              <a:t>自然资源</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pic>
        <p:nvPicPr>
          <p:cNvPr id="2" name="图片 1" descr="美国的自然资源_副本"/>
          <p:cNvPicPr>
            <a:picLocks noChangeAspect="1"/>
          </p:cNvPicPr>
          <p:nvPr/>
        </p:nvPicPr>
        <p:blipFill>
          <a:blip r:embed="rId2" cstate="print"/>
          <a:stretch>
            <a:fillRect/>
          </a:stretch>
        </p:blipFill>
        <p:spPr>
          <a:xfrm>
            <a:off x="792006" y="2160018"/>
            <a:ext cx="7559040" cy="4605020"/>
          </a:xfrm>
          <a:prstGeom prst="rect">
            <a:avLst/>
          </a:prstGeom>
          <a:ln>
            <a:solidFill>
              <a:schemeClr val="accent1"/>
            </a:solidFill>
          </a:ln>
        </p:spPr>
      </p:pic>
      <p:sp>
        <p:nvSpPr>
          <p:cNvPr id="4" name="椭圆 3"/>
          <p:cNvSpPr/>
          <p:nvPr/>
        </p:nvSpPr>
        <p:spPr>
          <a:xfrm rot="2340000">
            <a:off x="5984242" y="3577592"/>
            <a:ext cx="760095" cy="2138680"/>
          </a:xfrm>
          <a:prstGeom prst="ellipse">
            <a:avLst/>
          </a:prstGeom>
          <a:no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80000">
            <a:off x="4622165" y="2728596"/>
            <a:ext cx="1767840" cy="802640"/>
          </a:xfrm>
          <a:prstGeom prst="ellipse">
            <a:avLst/>
          </a:prstGeom>
          <a:no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21180000">
            <a:off x="3537590" y="4978401"/>
            <a:ext cx="2084705" cy="1366520"/>
          </a:xfrm>
          <a:prstGeom prst="ellipse">
            <a:avLst/>
          </a:prstGeom>
          <a:no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21060000">
            <a:off x="1732915" y="2506982"/>
            <a:ext cx="1807210" cy="3181351"/>
          </a:xfrm>
          <a:prstGeom prst="ellipse">
            <a:avLst/>
          </a:prstGeom>
          <a:no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ldLvl="0" animBg="1"/>
      <p:bldP spid="7" grpId="0" bldLvl="0" animBg="1"/>
      <p:bldP spid="9"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518" name="图片 320517" descr="Logo_New_ohne_Schatt_big_f_671"/>
          <p:cNvPicPr>
            <a:picLocks noChangeAspect="1"/>
          </p:cNvPicPr>
          <p:nvPr/>
        </p:nvPicPr>
        <p:blipFill>
          <a:blip r:embed="rId2" cstate="print">
            <a:clrChange>
              <a:clrFrom>
                <a:srgbClr val="FFFDFE"/>
              </a:clrFrom>
              <a:clrTo>
                <a:srgbClr val="FFFDFE">
                  <a:alpha val="0"/>
                </a:srgbClr>
              </a:clrTo>
            </a:clrChange>
          </a:blip>
          <a:srcRect l="21136" t="24945" r="15607" b="22693"/>
          <a:stretch>
            <a:fillRect/>
          </a:stretch>
        </p:blipFill>
        <p:spPr>
          <a:xfrm>
            <a:off x="835660" y="553085"/>
            <a:ext cx="2159000" cy="1681163"/>
          </a:xfrm>
          <a:prstGeom prst="rect">
            <a:avLst/>
          </a:prstGeom>
          <a:noFill/>
          <a:ln w="9525">
            <a:noFill/>
          </a:ln>
        </p:spPr>
      </p:pic>
      <p:pic>
        <p:nvPicPr>
          <p:cNvPr id="320522" name="图片 320521" descr="Intel Logo1 (Medium)"/>
          <p:cNvPicPr>
            <a:picLocks noChangeAspect="1"/>
          </p:cNvPicPr>
          <p:nvPr/>
        </p:nvPicPr>
        <p:blipFill>
          <a:blip r:embed="rId3" cstate="print">
            <a:clrChange>
              <a:clrFrom>
                <a:srgbClr val="FFFFFF"/>
              </a:clrFrom>
              <a:clrTo>
                <a:srgbClr val="FFFFFF">
                  <a:alpha val="0"/>
                </a:srgbClr>
              </a:clrTo>
            </a:clrChange>
          </a:blip>
          <a:stretch>
            <a:fillRect/>
          </a:stretch>
        </p:blipFill>
        <p:spPr>
          <a:xfrm>
            <a:off x="3744278" y="762001"/>
            <a:ext cx="1655762" cy="1092200"/>
          </a:xfrm>
          <a:prstGeom prst="rect">
            <a:avLst/>
          </a:prstGeom>
          <a:noFill/>
          <a:ln w="9525">
            <a:noFill/>
          </a:ln>
        </p:spPr>
      </p:pic>
      <p:pic>
        <p:nvPicPr>
          <p:cNvPr id="320523" name="图片 320522" descr="800px-McDonald'sin_logo"/>
          <p:cNvPicPr>
            <a:picLocks noChangeAspect="1"/>
          </p:cNvPicPr>
          <p:nvPr/>
        </p:nvPicPr>
        <p:blipFill>
          <a:blip r:embed="rId4" cstate="print"/>
          <a:stretch>
            <a:fillRect/>
          </a:stretch>
        </p:blipFill>
        <p:spPr>
          <a:xfrm>
            <a:off x="6543040" y="666115"/>
            <a:ext cx="1720850" cy="1284288"/>
          </a:xfrm>
          <a:prstGeom prst="rect">
            <a:avLst/>
          </a:prstGeom>
          <a:noFill/>
          <a:ln w="9525">
            <a:noFill/>
          </a:ln>
        </p:spPr>
      </p:pic>
      <p:pic>
        <p:nvPicPr>
          <p:cNvPr id="320530" name="图片 320529" descr="未标题-1"/>
          <p:cNvPicPr>
            <a:picLocks noChangeAspect="1"/>
          </p:cNvPicPr>
          <p:nvPr/>
        </p:nvPicPr>
        <p:blipFill>
          <a:blip r:embed="rId5" cstate="print"/>
          <a:stretch>
            <a:fillRect/>
          </a:stretch>
        </p:blipFill>
        <p:spPr>
          <a:xfrm>
            <a:off x="3275015" y="2827024"/>
            <a:ext cx="3024187" cy="1204913"/>
          </a:xfrm>
          <a:prstGeom prst="rect">
            <a:avLst/>
          </a:prstGeom>
          <a:noFill/>
          <a:ln w="9525">
            <a:noFill/>
          </a:ln>
        </p:spPr>
      </p:pic>
      <p:pic>
        <p:nvPicPr>
          <p:cNvPr id="320521" name="图片 320520" descr="ford2 (Medium)"/>
          <p:cNvPicPr>
            <a:picLocks noChangeAspect="1"/>
          </p:cNvPicPr>
          <p:nvPr/>
        </p:nvPicPr>
        <p:blipFill>
          <a:blip r:embed="rId6" cstate="print">
            <a:clrChange>
              <a:clrFrom>
                <a:srgbClr val="FFFFFF"/>
              </a:clrFrom>
              <a:clrTo>
                <a:srgbClr val="FFFFFF">
                  <a:alpha val="0"/>
                </a:srgbClr>
              </a:clrTo>
            </a:clrChange>
          </a:blip>
          <a:srcRect b="4639"/>
          <a:stretch>
            <a:fillRect/>
          </a:stretch>
        </p:blipFill>
        <p:spPr>
          <a:xfrm>
            <a:off x="750570" y="2643191"/>
            <a:ext cx="1938338" cy="1385887"/>
          </a:xfrm>
          <a:prstGeom prst="rect">
            <a:avLst/>
          </a:prstGeom>
          <a:noFill/>
          <a:ln w="9525">
            <a:noFill/>
          </a:ln>
        </p:spPr>
      </p:pic>
      <p:pic>
        <p:nvPicPr>
          <p:cNvPr id="320529" name="图片 320528" descr="get"/>
          <p:cNvPicPr>
            <a:picLocks noChangeAspect="1"/>
          </p:cNvPicPr>
          <p:nvPr/>
        </p:nvPicPr>
        <p:blipFill>
          <a:blip r:embed="rId7" cstate="print"/>
          <a:stretch>
            <a:fillRect/>
          </a:stretch>
        </p:blipFill>
        <p:spPr>
          <a:xfrm>
            <a:off x="940438" y="4401824"/>
            <a:ext cx="1558925" cy="1906905"/>
          </a:xfrm>
          <a:prstGeom prst="rect">
            <a:avLst/>
          </a:prstGeom>
          <a:noFill/>
          <a:ln w="9525">
            <a:noFill/>
          </a:ln>
        </p:spPr>
      </p:pic>
      <p:pic>
        <p:nvPicPr>
          <p:cNvPr id="320519" name="图片 320518" descr="MicrosoftLogo"/>
          <p:cNvPicPr>
            <a:picLocks noChangeAspect="1"/>
          </p:cNvPicPr>
          <p:nvPr/>
        </p:nvPicPr>
        <p:blipFill>
          <a:blip r:embed="rId8" cstate="print">
            <a:clrChange>
              <a:clrFrom>
                <a:srgbClr val="FDFDFD"/>
              </a:clrFrom>
              <a:clrTo>
                <a:srgbClr val="FDFDFD">
                  <a:alpha val="0"/>
                </a:srgbClr>
              </a:clrTo>
            </a:clrChange>
          </a:blip>
          <a:stretch>
            <a:fillRect/>
          </a:stretch>
        </p:blipFill>
        <p:spPr>
          <a:xfrm>
            <a:off x="3275330" y="5240657"/>
            <a:ext cx="2808288" cy="676275"/>
          </a:xfrm>
          <a:prstGeom prst="rect">
            <a:avLst/>
          </a:prstGeom>
          <a:noFill/>
          <a:ln w="9525">
            <a:noFill/>
          </a:ln>
        </p:spPr>
      </p:pic>
      <p:pic>
        <p:nvPicPr>
          <p:cNvPr id="320520" name="图片 320519" descr="KFC Logo High Quality (Medium)"/>
          <p:cNvPicPr>
            <a:picLocks noChangeAspect="1"/>
          </p:cNvPicPr>
          <p:nvPr/>
        </p:nvPicPr>
        <p:blipFill>
          <a:blip r:embed="rId9" cstate="print"/>
          <a:stretch>
            <a:fillRect/>
          </a:stretch>
        </p:blipFill>
        <p:spPr>
          <a:xfrm>
            <a:off x="6699250" y="4654554"/>
            <a:ext cx="1657350" cy="1654175"/>
          </a:xfrm>
          <a:prstGeom prst="rect">
            <a:avLst/>
          </a:prstGeom>
          <a:noFill/>
          <a:ln w="9525">
            <a:noFill/>
          </a:ln>
        </p:spPr>
      </p:pic>
      <p:pic>
        <p:nvPicPr>
          <p:cNvPr id="4" name="图片 3" descr="timg (12)_副本"/>
          <p:cNvPicPr>
            <a:picLocks noChangeAspect="1"/>
          </p:cNvPicPr>
          <p:nvPr/>
        </p:nvPicPr>
        <p:blipFill>
          <a:blip r:embed="rId10" cstate="print"/>
          <a:stretch>
            <a:fillRect/>
          </a:stretch>
        </p:blipFill>
        <p:spPr>
          <a:xfrm>
            <a:off x="6778625" y="2674620"/>
            <a:ext cx="1498600" cy="1509395"/>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11)_副本"/>
          <p:cNvPicPr>
            <a:picLocks noChangeAspect="1"/>
          </p:cNvPicPr>
          <p:nvPr/>
        </p:nvPicPr>
        <p:blipFill>
          <a:blip r:embed="rId2" cstate="print"/>
          <a:stretch>
            <a:fillRect/>
          </a:stretch>
        </p:blipFill>
        <p:spPr>
          <a:xfrm>
            <a:off x="108587" y="3527425"/>
            <a:ext cx="4144645" cy="3247391"/>
          </a:xfrm>
          <a:prstGeom prst="rect">
            <a:avLst/>
          </a:prstGeom>
        </p:spPr>
      </p:pic>
      <p:sp>
        <p:nvSpPr>
          <p:cNvPr id="11" name="文本框 10"/>
          <p:cNvSpPr txBox="1"/>
          <p:nvPr/>
        </p:nvSpPr>
        <p:spPr>
          <a:xfrm>
            <a:off x="108588" y="1008011"/>
            <a:ext cx="8918575" cy="2462213"/>
          </a:xfrm>
          <a:prstGeom prst="rect">
            <a:avLst/>
          </a:prstGeom>
          <a:pattFill prst="openDmnd">
            <a:fgClr>
              <a:schemeClr val="accent2">
                <a:lumMod val="20000"/>
                <a:lumOff val="80000"/>
              </a:schemeClr>
            </a:fgClr>
            <a:bgClr>
              <a:schemeClr val="bg1"/>
            </a:bgClr>
          </a:pattFill>
          <a:ln>
            <a:solidFill>
              <a:schemeClr val="accent1"/>
            </a:solidFill>
          </a:ln>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rPr>
              <a:t>                      </a:t>
            </a:r>
            <a:r>
              <a:rPr lang="zh-CN" sz="2800">
                <a:solidFill>
                  <a:schemeClr val="tx1"/>
                </a:solidFill>
                <a:latin typeface="楷体" panose="02010609060101010101" charset="-122"/>
                <a:ea typeface="楷体" panose="02010609060101010101" charset="-122"/>
                <a:cs typeface="楷体" panose="02010609060101010101" charset="-122"/>
              </a:rPr>
              <a:t>美国是世界上最发达的国家，</a:t>
            </a:r>
            <a:r>
              <a:rPr lang="en-US" altLang="zh-CN" sz="2800">
                <a:solidFill>
                  <a:schemeClr val="tx1"/>
                </a:solidFill>
                <a:latin typeface="楷体" panose="02010609060101010101" charset="-122"/>
                <a:ea typeface="楷体" panose="02010609060101010101" charset="-122"/>
                <a:cs typeface="楷体" panose="02010609060101010101" charset="-122"/>
              </a:rPr>
              <a:t>2018</a:t>
            </a:r>
            <a:r>
              <a:rPr lang="zh-CN" altLang="en-US" sz="2800">
                <a:solidFill>
                  <a:schemeClr val="tx1"/>
                </a:solidFill>
                <a:latin typeface="楷体" panose="02010609060101010101" charset="-122"/>
                <a:ea typeface="楷体" panose="02010609060101010101" charset="-122"/>
                <a:cs typeface="楷体" panose="02010609060101010101" charset="-122"/>
              </a:rPr>
              <a:t>年国内生产总值高达</a:t>
            </a:r>
            <a:r>
              <a:rPr lang="en-US" altLang="zh-CN" sz="2800">
                <a:solidFill>
                  <a:schemeClr val="tx1"/>
                </a:solidFill>
                <a:latin typeface="楷体" panose="02010609060101010101" charset="-122"/>
                <a:ea typeface="楷体" panose="02010609060101010101" charset="-122"/>
                <a:cs typeface="楷体" panose="02010609060101010101" charset="-122"/>
              </a:rPr>
              <a:t>20</a:t>
            </a:r>
            <a:r>
              <a:rPr lang="zh-CN" altLang="en-US" sz="2800">
                <a:solidFill>
                  <a:schemeClr val="tx1"/>
                </a:solidFill>
                <a:latin typeface="楷体" panose="02010609060101010101" charset="-122"/>
                <a:ea typeface="楷体" panose="02010609060101010101" charset="-122"/>
                <a:cs typeface="楷体" panose="02010609060101010101" charset="-122"/>
              </a:rPr>
              <a:t>万亿，占全球近</a:t>
            </a:r>
            <a:r>
              <a:rPr lang="en-US" altLang="zh-CN" sz="2800">
                <a:solidFill>
                  <a:schemeClr val="tx1"/>
                </a:solidFill>
                <a:latin typeface="楷体" panose="02010609060101010101" charset="-122"/>
                <a:ea typeface="楷体" panose="02010609060101010101" charset="-122"/>
                <a:cs typeface="楷体" panose="02010609060101010101" charset="-122"/>
              </a:rPr>
              <a:t>1/4</a:t>
            </a:r>
            <a:r>
              <a:rPr lang="zh-CN" sz="2800">
                <a:solidFill>
                  <a:schemeClr val="tx1"/>
                </a:solidFill>
                <a:latin typeface="楷体" panose="02010609060101010101" charset="-122"/>
                <a:ea typeface="楷体" panose="02010609060101010101" charset="-122"/>
                <a:cs typeface="楷体" panose="02010609060101010101" charset="-122"/>
              </a:rPr>
              <a:t>。美国工农业产值均居世界第一，是全球出口工农业产品最多的国家。服务业是美国经济的主导。美元是世界货币，美国的证券市场被认为是世界经济的晴雨表。</a:t>
            </a:r>
            <a:endParaRPr lang="zh-CN" altLang="en-US" sz="2800" b="1" dirty="0">
              <a:solidFill>
                <a:schemeClr val="tx1"/>
              </a:solidFill>
              <a:effectLst>
                <a:outerShdw blurRad="38100" dist="38100" dir="2700000">
                  <a:srgbClr val="FFFFFF"/>
                </a:outerShdw>
              </a:effectLst>
              <a:latin typeface="楷体" panose="02010609060101010101" charset="-122"/>
              <a:ea typeface="楷体" panose="02010609060101010101" charset="-122"/>
              <a:cs typeface="楷体" panose="02010609060101010101" charset="-122"/>
              <a:sym typeface="+mn-ea"/>
            </a:endParaRPr>
          </a:p>
        </p:txBody>
      </p:sp>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07950" y="828007"/>
            <a:ext cx="368808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1</a:t>
            </a:r>
            <a:r>
              <a:rPr lang="zh-CN" altLang="en-US" sz="2400" b="1">
                <a:solidFill>
                  <a:schemeClr val="tx1"/>
                </a:solidFill>
                <a:effectLst/>
                <a:latin typeface="+mn-ea"/>
                <a:cs typeface="+mn-ea"/>
              </a:rPr>
              <a:t>、</a:t>
            </a:r>
            <a:r>
              <a:rPr lang="zh-CN" sz="3200">
                <a:solidFill>
                  <a:schemeClr val="tx1"/>
                </a:solidFill>
                <a:effectLst/>
                <a:latin typeface="+mn-ea"/>
                <a:cs typeface="+mn-ea"/>
              </a:rPr>
              <a:t>高度发达的经济</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pic>
        <p:nvPicPr>
          <p:cNvPr id="2" name="图片 1" descr="纽约"/>
          <p:cNvPicPr>
            <a:picLocks noChangeAspect="1"/>
          </p:cNvPicPr>
          <p:nvPr/>
        </p:nvPicPr>
        <p:blipFill>
          <a:blip r:embed="rId3" cstate="print"/>
          <a:stretch>
            <a:fillRect/>
          </a:stretch>
        </p:blipFill>
        <p:spPr>
          <a:xfrm>
            <a:off x="4294505" y="3528060"/>
            <a:ext cx="4733290" cy="3246120"/>
          </a:xfrm>
          <a:prstGeom prst="rect">
            <a:avLst/>
          </a:prstGeom>
        </p:spPr>
      </p:pic>
      <p:sp>
        <p:nvSpPr>
          <p:cNvPr id="4" name="文本框 3"/>
          <p:cNvSpPr txBox="1"/>
          <p:nvPr/>
        </p:nvSpPr>
        <p:spPr>
          <a:xfrm>
            <a:off x="8129272" y="3528060"/>
            <a:ext cx="906017" cy="523220"/>
          </a:xfrm>
          <a:prstGeom prst="rect">
            <a:avLst/>
          </a:prstGeom>
          <a:noFill/>
        </p:spPr>
        <p:txBody>
          <a:bodyPr wrap="none" rtlCol="0">
            <a:spAutoFit/>
          </a:bodyPr>
          <a:lstStyle/>
          <a:p>
            <a:r>
              <a:rPr lang="zh-CN" altLang="en-US" sz="2800" b="1">
                <a:solidFill>
                  <a:srgbClr val="FF0000"/>
                </a:solidFill>
              </a:rPr>
              <a:t>纽约</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timg (2)_副本"/>
          <p:cNvPicPr>
            <a:picLocks noChangeAspect="1"/>
          </p:cNvPicPr>
          <p:nvPr/>
        </p:nvPicPr>
        <p:blipFill>
          <a:blip r:embed="rId2" cstate="print"/>
          <a:stretch>
            <a:fillRect/>
          </a:stretch>
        </p:blipFill>
        <p:spPr>
          <a:xfrm>
            <a:off x="5112038" y="3060024"/>
            <a:ext cx="3930650" cy="3733165"/>
          </a:xfrm>
          <a:prstGeom prst="rect">
            <a:avLst/>
          </a:prstGeom>
        </p:spPr>
      </p:pic>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11" name="文本框 10"/>
          <p:cNvSpPr txBox="1"/>
          <p:nvPr/>
        </p:nvSpPr>
        <p:spPr>
          <a:xfrm>
            <a:off x="252004" y="1007749"/>
            <a:ext cx="8769985" cy="1988237"/>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rPr>
              <a:t>                  </a:t>
            </a:r>
            <a:r>
              <a:rPr lang="en-US" altLang="zh-CN" sz="1400">
                <a:solidFill>
                  <a:schemeClr val="tx1"/>
                </a:solidFill>
                <a:latin typeface="楷体" panose="02010609060101010101" charset="-122"/>
                <a:ea typeface="楷体" panose="02010609060101010101" charset="-122"/>
                <a:cs typeface="楷体" panose="02010609060101010101" charset="-122"/>
              </a:rPr>
              <a:t> </a:t>
            </a:r>
            <a:r>
              <a:rPr lang="zh-CN" sz="2800">
                <a:solidFill>
                  <a:schemeClr val="tx1"/>
                </a:solidFill>
                <a:latin typeface="楷体" panose="02010609060101010101" charset="-122"/>
                <a:ea typeface="楷体" panose="02010609060101010101" charset="-122"/>
                <a:cs typeface="楷体" panose="02010609060101010101" charset="-122"/>
              </a:rPr>
              <a:t>美国是世界最发达的工业国家</a:t>
            </a:r>
            <a:r>
              <a:rPr lang="zh-CN" sz="2400">
                <a:solidFill>
                  <a:schemeClr val="tx1"/>
                </a:solidFill>
                <a:latin typeface="楷体" panose="02010609060101010101" charset="-122"/>
                <a:ea typeface="楷体" panose="02010609060101010101" charset="-122"/>
                <a:cs typeface="楷体" panose="02010609060101010101" charset="-122"/>
              </a:rPr>
              <a:t>，</a:t>
            </a:r>
            <a:r>
              <a:rPr lang="zh-CN" sz="2800">
                <a:solidFill>
                  <a:schemeClr val="tx1"/>
                </a:solidFill>
                <a:latin typeface="楷体" panose="02010609060101010101" charset="-122"/>
                <a:ea typeface="楷体" panose="02010609060101010101" charset="-122"/>
                <a:cs typeface="楷体" panose="02010609060101010101" charset="-122"/>
              </a:rPr>
              <a:t>其工业具有</a:t>
            </a:r>
            <a:r>
              <a:rPr lang="zh-CN" sz="2800">
                <a:solidFill>
                  <a:srgbClr val="FF0000"/>
                </a:solidFill>
                <a:latin typeface="楷体" panose="02010609060101010101" charset="-122"/>
                <a:ea typeface="楷体" panose="02010609060101010101" charset="-122"/>
                <a:cs typeface="楷体" panose="02010609060101010101" charset="-122"/>
                <a:sym typeface="+mn-ea"/>
              </a:rPr>
              <a:t>门类齐全、</a:t>
            </a:r>
            <a:r>
              <a:rPr lang="zh-CN" sz="2800">
                <a:solidFill>
                  <a:srgbClr val="FF0000"/>
                </a:solidFill>
                <a:latin typeface="楷体" panose="02010609060101010101" charset="-122"/>
                <a:ea typeface="楷体" panose="02010609060101010101" charset="-122"/>
                <a:cs typeface="楷体" panose="02010609060101010101" charset="-122"/>
              </a:rPr>
              <a:t>基础雄厚、技术先进</a:t>
            </a:r>
            <a:r>
              <a:rPr lang="zh-CN" sz="2800">
                <a:solidFill>
                  <a:schemeClr val="tx1"/>
                </a:solidFill>
                <a:latin typeface="楷体" panose="02010609060101010101" charset="-122"/>
                <a:ea typeface="楷体" panose="02010609060101010101" charset="-122"/>
                <a:cs typeface="楷体" panose="02010609060101010101" charset="-122"/>
              </a:rPr>
              <a:t>等特点</a:t>
            </a:r>
            <a:r>
              <a:rPr lang="zh-CN" sz="2800">
                <a:latin typeface="楷体" panose="02010609060101010101" charset="-122"/>
                <a:ea typeface="楷体" panose="02010609060101010101" charset="-122"/>
                <a:cs typeface="楷体" panose="02010609060101010101" charset="-122"/>
                <a:sym typeface="+mn-ea"/>
              </a:rPr>
              <a:t>。电子、宇航、飞机制造等高科技产业居世界领先地位。近年来，为振兴经济和促进就业，制造业有所回流美国。</a:t>
            </a:r>
            <a:endParaRPr lang="zh-CN" sz="2800">
              <a:solidFill>
                <a:srgbClr val="FF0000"/>
              </a:solidFill>
              <a:latin typeface="楷体" panose="02010609060101010101" charset="-122"/>
              <a:ea typeface="楷体" panose="02010609060101010101" charset="-122"/>
              <a:cs typeface="楷体" panose="02010609060101010101" charset="-122"/>
            </a:endParaRPr>
          </a:p>
        </p:txBody>
      </p:sp>
      <p:sp>
        <p:nvSpPr>
          <p:cNvPr id="8" name="文本框 7"/>
          <p:cNvSpPr txBox="1"/>
          <p:nvPr/>
        </p:nvSpPr>
        <p:spPr>
          <a:xfrm>
            <a:off x="107950" y="792007"/>
            <a:ext cx="331724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2</a:t>
            </a:r>
            <a:r>
              <a:rPr lang="zh-CN" altLang="en-US" sz="2400" b="1">
                <a:solidFill>
                  <a:schemeClr val="tx1"/>
                </a:solidFill>
                <a:effectLst/>
                <a:latin typeface="+mn-ea"/>
                <a:cs typeface="+mn-ea"/>
              </a:rPr>
              <a:t>、</a:t>
            </a:r>
            <a:r>
              <a:rPr lang="zh-CN" sz="3200">
                <a:solidFill>
                  <a:schemeClr val="tx1"/>
                </a:solidFill>
                <a:effectLst/>
                <a:latin typeface="+mn-ea"/>
                <a:cs typeface="+mn-ea"/>
              </a:rPr>
              <a:t>现代化的工业</a:t>
            </a:r>
            <a:endParaRPr lang="zh-CN" sz="2800" b="1">
              <a:solidFill>
                <a:srgbClr val="FF0000"/>
              </a:solidFill>
              <a:effectLst/>
              <a:latin typeface="+mn-ea"/>
              <a:ea typeface="楷体" panose="02010609060101010101" charset="-122"/>
              <a:cs typeface="+mn-ea"/>
            </a:endParaRPr>
          </a:p>
        </p:txBody>
      </p:sp>
      <p:sp>
        <p:nvSpPr>
          <p:cNvPr id="6" name="文本框 5"/>
          <p:cNvSpPr txBox="1"/>
          <p:nvPr/>
        </p:nvSpPr>
        <p:spPr>
          <a:xfrm>
            <a:off x="252004" y="3168027"/>
            <a:ext cx="4054475"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a:solidFill>
                  <a:schemeClr val="tx1"/>
                </a:solidFill>
                <a:latin typeface="+mn-ea"/>
                <a:cs typeface="+mn-ea"/>
              </a:rPr>
              <a:t>发展工业的</a:t>
            </a:r>
            <a:r>
              <a:rPr lang="zh-CN" altLang="en-US" sz="2800" b="1">
                <a:solidFill>
                  <a:srgbClr val="FF0000"/>
                </a:solidFill>
                <a:latin typeface="+mn-ea"/>
                <a:cs typeface="+mn-ea"/>
              </a:rPr>
              <a:t>区位条件</a:t>
            </a:r>
          </a:p>
        </p:txBody>
      </p:sp>
      <p:sp>
        <p:nvSpPr>
          <p:cNvPr id="7" name="文本框 6"/>
          <p:cNvSpPr txBox="1"/>
          <p:nvPr/>
        </p:nvSpPr>
        <p:spPr>
          <a:xfrm>
            <a:off x="432004" y="3960030"/>
            <a:ext cx="4464685" cy="498598"/>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a:solidFill>
                  <a:srgbClr val="FF0000"/>
                </a:solidFill>
                <a:latin typeface="Calibri" panose="020F0502020204030204" charset="0"/>
              </a:rPr>
              <a:t>① </a:t>
            </a:r>
            <a:r>
              <a:rPr lang="zh-CN" altLang="en-US" sz="2400" b="1">
                <a:solidFill>
                  <a:srgbClr val="FF0000"/>
                </a:solidFill>
              </a:rPr>
              <a:t>丰富的自然资源</a:t>
            </a:r>
            <a:r>
              <a:rPr lang="zh-CN" altLang="en-US" sz="2400" b="1">
                <a:solidFill>
                  <a:srgbClr val="0221DE"/>
                </a:solidFill>
              </a:rPr>
              <a:t>（仍需进口）</a:t>
            </a:r>
          </a:p>
        </p:txBody>
      </p:sp>
      <p:sp>
        <p:nvSpPr>
          <p:cNvPr id="9" name="文本框 8"/>
          <p:cNvSpPr txBox="1"/>
          <p:nvPr/>
        </p:nvSpPr>
        <p:spPr>
          <a:xfrm>
            <a:off x="430733" y="4541439"/>
            <a:ext cx="3313430" cy="498598"/>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a:solidFill>
                  <a:srgbClr val="FF0000"/>
                </a:solidFill>
                <a:latin typeface="Calibri" panose="020F0502020204030204" charset="0"/>
              </a:rPr>
              <a:t>② </a:t>
            </a:r>
            <a:r>
              <a:rPr lang="zh-CN" altLang="en-US" sz="2400" b="1">
                <a:solidFill>
                  <a:srgbClr val="FF0000"/>
                </a:solidFill>
              </a:rPr>
              <a:t>发达的水陆空交通</a:t>
            </a:r>
          </a:p>
        </p:txBody>
      </p:sp>
      <p:sp>
        <p:nvSpPr>
          <p:cNvPr id="10" name="文本框 9"/>
          <p:cNvSpPr txBox="1"/>
          <p:nvPr/>
        </p:nvSpPr>
        <p:spPr>
          <a:xfrm>
            <a:off x="423974" y="5081443"/>
            <a:ext cx="3312160" cy="498598"/>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zh-CN" altLang="en-US" sz="2400" b="1">
                <a:solidFill>
                  <a:srgbClr val="FF0000"/>
                </a:solidFill>
                <a:latin typeface="Calibri" panose="020F0502020204030204" charset="0"/>
              </a:rPr>
              <a:t>③ </a:t>
            </a:r>
            <a:r>
              <a:rPr lang="zh-CN" altLang="en-US" sz="2400" b="1">
                <a:solidFill>
                  <a:srgbClr val="FF0000"/>
                </a:solidFill>
              </a:rPr>
              <a:t>先进的科技力量</a:t>
            </a:r>
          </a:p>
        </p:txBody>
      </p:sp>
      <p:sp>
        <p:nvSpPr>
          <p:cNvPr id="12" name="文本框 11"/>
          <p:cNvSpPr txBox="1"/>
          <p:nvPr/>
        </p:nvSpPr>
        <p:spPr>
          <a:xfrm>
            <a:off x="430733" y="5631638"/>
            <a:ext cx="3347391" cy="498598"/>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none" rtlCol="0">
            <a:spAutoFit/>
          </a:bodyPr>
          <a:lstStyle/>
          <a:p>
            <a:pPr>
              <a:lnSpc>
                <a:spcPct val="110000"/>
              </a:lnSpc>
            </a:pPr>
            <a:r>
              <a:rPr lang="zh-CN" altLang="en-US" sz="2400" b="1">
                <a:solidFill>
                  <a:srgbClr val="FF0000"/>
                </a:solidFill>
                <a:latin typeface="Calibri" panose="020F0502020204030204" charset="0"/>
              </a:rPr>
              <a:t>④ </a:t>
            </a:r>
            <a:r>
              <a:rPr lang="zh-CN" altLang="en-US" sz="2400" b="1">
                <a:solidFill>
                  <a:srgbClr val="FF0000"/>
                </a:solidFill>
              </a:rPr>
              <a:t>广阔的国内国际市场</a:t>
            </a:r>
          </a:p>
        </p:txBody>
      </p:sp>
      <p:sp>
        <p:nvSpPr>
          <p:cNvPr id="2" name="文本框 1"/>
          <p:cNvSpPr txBox="1"/>
          <p:nvPr/>
        </p:nvSpPr>
        <p:spPr>
          <a:xfrm>
            <a:off x="423974" y="6224155"/>
            <a:ext cx="2350323" cy="498598"/>
          </a:xfrm>
          <a:prstGeom prst="rect">
            <a:avLst/>
          </a:prstGeom>
          <a:solidFill>
            <a:schemeClr val="bg1"/>
          </a:solidFill>
          <a:ln>
            <a:solidFill>
              <a:schemeClr val="accent1"/>
            </a:solidFill>
          </a:ln>
          <a:effectLst>
            <a:outerShdw blurRad="25400" algn="ctr" rotWithShape="0">
              <a:prstClr val="black">
                <a:alpha val="40000"/>
              </a:prstClr>
            </a:outerShdw>
          </a:effectLst>
        </p:spPr>
        <p:txBody>
          <a:bodyPr wrap="none" rtlCol="0">
            <a:spAutoFit/>
          </a:bodyPr>
          <a:lstStyle>
            <a:defPPr>
              <a:defRPr lang="zh-CN"/>
            </a:defPPr>
            <a:lvl1pPr>
              <a:lnSpc>
                <a:spcPct val="110000"/>
              </a:lnSpc>
              <a:defRPr sz="2400" b="1">
                <a:solidFill>
                  <a:srgbClr val="FF0000"/>
                </a:solidFill>
                <a:latin typeface="Calibri" panose="020F0502020204030204" charset="0"/>
              </a:defRPr>
            </a:lvl1pPr>
          </a:lstStyle>
          <a:p>
            <a:r>
              <a:rPr lang="zh-CN" altLang="en-US" dirty="0"/>
              <a:t>⑤工业基础雄厚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bldLvl="0" animBg="1"/>
      <p:bldP spid="10" grpId="0" bldLvl="0" animBg="1"/>
      <p:bldP spid="12" grpId="0" bldLvl="0" animBg="1"/>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6" name="Picture 6" descr="wwqw123"/>
          <p:cNvPicPr>
            <a:picLocks noChangeAspect="1" noChangeArrowheads="1"/>
          </p:cNvPicPr>
          <p:nvPr/>
        </p:nvPicPr>
        <p:blipFill>
          <a:blip r:embed="rId2" cstate="print">
            <a:lum bright="-12000" contrast="6000"/>
          </a:blip>
          <a:srcRect/>
          <a:stretch>
            <a:fillRect/>
          </a:stretch>
        </p:blipFill>
        <p:spPr bwMode="auto">
          <a:xfrm>
            <a:off x="3087687" y="993755"/>
            <a:ext cx="6088861" cy="3921715"/>
          </a:xfrm>
          <a:prstGeom prst="rect">
            <a:avLst/>
          </a:prstGeom>
          <a:noFill/>
        </p:spPr>
      </p:pic>
      <p:graphicFrame>
        <p:nvGraphicFramePr>
          <p:cNvPr id="307208" name="Group 8"/>
          <p:cNvGraphicFramePr>
            <a:graphicFrameLocks noGrp="1"/>
          </p:cNvGraphicFramePr>
          <p:nvPr/>
        </p:nvGraphicFramePr>
        <p:xfrm>
          <a:off x="0" y="5018088"/>
          <a:ext cx="9144000" cy="1841500"/>
        </p:xfrm>
        <a:graphic>
          <a:graphicData uri="http://schemas.openxmlformats.org/drawingml/2006/table">
            <a:tbl>
              <a:tblPr/>
              <a:tblGrid>
                <a:gridCol w="1676400"/>
                <a:gridCol w="2743200"/>
                <a:gridCol w="4724400"/>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黑体" pitchFamily="49" charset="-122"/>
                        </a:rPr>
                        <a:t>工业区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黑体" pitchFamily="49" charset="-122"/>
                        </a:rPr>
                        <a:t>工业部门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黑体" pitchFamily="49" charset="-122"/>
                        </a:rPr>
                        <a:t>主要工业中心</a:t>
                      </a:r>
                      <a:endParaRPr kumimoji="0" lang="zh-CN" altLang="en-US" sz="2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84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07222" name="Rectangle 22"/>
          <p:cNvSpPr>
            <a:spLocks noChangeArrowheads="1"/>
          </p:cNvSpPr>
          <p:nvPr/>
        </p:nvSpPr>
        <p:spPr bwMode="auto">
          <a:xfrm>
            <a:off x="4495800" y="5503863"/>
            <a:ext cx="4495800" cy="1219200"/>
          </a:xfrm>
          <a:prstGeom prst="rect">
            <a:avLst/>
          </a:prstGeom>
          <a:solidFill>
            <a:schemeClr val="bg1"/>
          </a:solidFill>
          <a:ln w="9525">
            <a:noFill/>
            <a:miter lim="800000"/>
            <a:headEnd/>
            <a:tailEnd/>
          </a:ln>
          <a:effectLst/>
        </p:spPr>
        <p:txBody>
          <a:bodyPr/>
          <a:lstStyle/>
          <a:p>
            <a:pPr>
              <a:spcBef>
                <a:spcPct val="20000"/>
              </a:spcBef>
            </a:pPr>
            <a:r>
              <a:rPr lang="zh-CN" altLang="en-US" sz="2400" b="1">
                <a:solidFill>
                  <a:srgbClr val="FF0000"/>
                </a:solidFill>
                <a:ea typeface="黑体" pitchFamily="49" charset="-122"/>
              </a:rPr>
              <a:t>纽约</a:t>
            </a:r>
            <a:r>
              <a:rPr lang="zh-CN" altLang="en-US" sz="2400" b="1">
                <a:ea typeface="黑体" pitchFamily="49" charset="-122"/>
              </a:rPr>
              <a:t>（美国最大的工商业中心和港口）、</a:t>
            </a:r>
            <a:r>
              <a:rPr lang="zh-CN" altLang="en-US" sz="2400" b="1">
                <a:solidFill>
                  <a:srgbClr val="FF0000"/>
                </a:solidFill>
                <a:ea typeface="黑体" pitchFamily="49" charset="-122"/>
              </a:rPr>
              <a:t>华盛顿</a:t>
            </a:r>
            <a:r>
              <a:rPr lang="zh-CN" altLang="en-US" sz="2400" b="1">
                <a:ea typeface="黑体" pitchFamily="49" charset="-122"/>
              </a:rPr>
              <a:t>（首都）、</a:t>
            </a:r>
            <a:r>
              <a:rPr lang="zh-CN" altLang="en-US" sz="2400" b="1">
                <a:solidFill>
                  <a:srgbClr val="FF0000"/>
                </a:solidFill>
                <a:ea typeface="黑体" pitchFamily="49" charset="-122"/>
              </a:rPr>
              <a:t>芝加哥</a:t>
            </a:r>
            <a:r>
              <a:rPr lang="zh-CN" altLang="en-US" sz="2400" b="1">
                <a:ea typeface="黑体" pitchFamily="49" charset="-122"/>
              </a:rPr>
              <a:t>（中部交通、工业中心）</a:t>
            </a:r>
          </a:p>
        </p:txBody>
      </p:sp>
      <p:sp>
        <p:nvSpPr>
          <p:cNvPr id="307223" name="Rectangle 23"/>
          <p:cNvSpPr>
            <a:spLocks noChangeArrowheads="1"/>
          </p:cNvSpPr>
          <p:nvPr/>
        </p:nvSpPr>
        <p:spPr bwMode="auto">
          <a:xfrm>
            <a:off x="1863725" y="5503863"/>
            <a:ext cx="2447925" cy="1295400"/>
          </a:xfrm>
          <a:prstGeom prst="rect">
            <a:avLst/>
          </a:prstGeom>
          <a:solidFill>
            <a:schemeClr val="bg1"/>
          </a:solidFill>
          <a:ln w="9525">
            <a:noFill/>
            <a:miter lim="800000"/>
            <a:headEnd/>
            <a:tailEnd/>
          </a:ln>
          <a:effectLst/>
        </p:spPr>
        <p:txBody>
          <a:bodyPr anchor="ctr"/>
          <a:lstStyle/>
          <a:p>
            <a:pPr>
              <a:spcBef>
                <a:spcPct val="20000"/>
              </a:spcBef>
            </a:pPr>
            <a:r>
              <a:rPr lang="zh-CN" altLang="en-US" sz="2400" b="1">
                <a:ea typeface="黑体" pitchFamily="49" charset="-122"/>
              </a:rPr>
              <a:t>钢铁、汽车、化学等</a:t>
            </a:r>
          </a:p>
        </p:txBody>
      </p:sp>
      <p:sp>
        <p:nvSpPr>
          <p:cNvPr id="307224" name="Rectangle 24"/>
          <p:cNvSpPr>
            <a:spLocks noChangeArrowheads="1"/>
          </p:cNvSpPr>
          <p:nvPr/>
        </p:nvSpPr>
        <p:spPr bwMode="auto">
          <a:xfrm>
            <a:off x="0" y="5562600"/>
            <a:ext cx="1439863" cy="1201738"/>
          </a:xfrm>
          <a:prstGeom prst="rect">
            <a:avLst/>
          </a:prstGeom>
          <a:solidFill>
            <a:schemeClr val="bg1"/>
          </a:solidFill>
          <a:ln w="9525">
            <a:noFill/>
            <a:miter lim="800000"/>
            <a:headEnd/>
            <a:tailEnd/>
          </a:ln>
          <a:effectLst/>
        </p:spPr>
        <p:txBody>
          <a:bodyPr anchor="ctr"/>
          <a:lstStyle/>
          <a:p>
            <a:pPr algn="ctr">
              <a:spcBef>
                <a:spcPct val="20000"/>
              </a:spcBef>
            </a:pPr>
            <a:r>
              <a:rPr lang="zh-CN" altLang="en-US" sz="2400" b="1" dirty="0">
                <a:ea typeface="黑体" pitchFamily="49" charset="-122"/>
              </a:rPr>
              <a:t>东北部</a:t>
            </a:r>
          </a:p>
          <a:p>
            <a:pPr algn="ctr">
              <a:spcBef>
                <a:spcPct val="20000"/>
              </a:spcBef>
            </a:pPr>
            <a:r>
              <a:rPr lang="zh-CN" altLang="en-US" sz="2400" b="1" dirty="0">
                <a:ea typeface="黑体" pitchFamily="49" charset="-122"/>
              </a:rPr>
              <a:t>地区</a:t>
            </a:r>
          </a:p>
        </p:txBody>
      </p:sp>
      <p:sp>
        <p:nvSpPr>
          <p:cNvPr id="12" name="文本框 11"/>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13" name="圆角矩形 12"/>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15" name="文本框 14"/>
          <p:cNvSpPr txBox="1"/>
          <p:nvPr/>
        </p:nvSpPr>
        <p:spPr>
          <a:xfrm>
            <a:off x="107950" y="828007"/>
            <a:ext cx="331724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2</a:t>
            </a:r>
            <a:r>
              <a:rPr lang="zh-CN" altLang="en-US" sz="2400" b="1">
                <a:solidFill>
                  <a:schemeClr val="tx1"/>
                </a:solidFill>
                <a:effectLst/>
                <a:latin typeface="+mn-ea"/>
                <a:cs typeface="+mn-ea"/>
              </a:rPr>
              <a:t>、</a:t>
            </a:r>
            <a:r>
              <a:rPr lang="zh-CN" sz="3200">
                <a:solidFill>
                  <a:schemeClr val="tx1"/>
                </a:solidFill>
                <a:effectLst/>
                <a:latin typeface="+mn-ea"/>
                <a:cs typeface="+mn-ea"/>
              </a:rPr>
              <a:t>现代化的工业</a:t>
            </a:r>
            <a:endParaRPr lang="zh-CN" sz="2800" b="1">
              <a:solidFill>
                <a:srgbClr val="FF0000"/>
              </a:solidFill>
              <a:effectLst/>
              <a:latin typeface="+mn-ea"/>
              <a:ea typeface="楷体" panose="02010609060101010101" charset="-122"/>
              <a:cs typeface="+mn-ea"/>
            </a:endParaRPr>
          </a:p>
        </p:txBody>
      </p:sp>
      <p:sp>
        <p:nvSpPr>
          <p:cNvPr id="16" name="文本框 15"/>
          <p:cNvSpPr txBox="1"/>
          <p:nvPr/>
        </p:nvSpPr>
        <p:spPr>
          <a:xfrm>
            <a:off x="252095" y="1616712"/>
            <a:ext cx="2816860"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solidFill>
                <a:latin typeface="+mn-ea"/>
                <a:cs typeface="+mn-ea"/>
              </a:rPr>
              <a:t>三大工业区：</a:t>
            </a:r>
            <a:endParaRPr lang="zh-CN" altLang="en-US" sz="2800" b="1">
              <a:solidFill>
                <a:srgbClr val="FF0000"/>
              </a:solidFill>
              <a:latin typeface="+mn-ea"/>
              <a:cs typeface="+mn-ea"/>
            </a:endParaRPr>
          </a:p>
        </p:txBody>
      </p:sp>
    </p:spTree>
    <p:extLst>
      <p:ext uri="{BB962C8B-B14F-4D97-AF65-F5344CB8AC3E}">
        <p14:creationId xmlns:p14="http://schemas.microsoft.com/office/powerpoint/2010/main" val="15594922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208"/>
                                        </p:tgtEl>
                                        <p:attrNameLst>
                                          <p:attrName>style.visibility</p:attrName>
                                        </p:attrNameLst>
                                      </p:cBhvr>
                                      <p:to>
                                        <p:strVal val="visible"/>
                                      </p:to>
                                    </p:set>
                                    <p:animEffect transition="in" filter="fade">
                                      <p:cBhvr>
                                        <p:cTn id="7" dur="1000"/>
                                        <p:tgtEl>
                                          <p:spTgt spid="307208"/>
                                        </p:tgtEl>
                                      </p:cBhvr>
                                    </p:animEffect>
                                    <p:anim calcmode="lin" valueType="num">
                                      <p:cBhvr>
                                        <p:cTn id="8" dur="1000" fill="hold"/>
                                        <p:tgtEl>
                                          <p:spTgt spid="307208"/>
                                        </p:tgtEl>
                                        <p:attrNameLst>
                                          <p:attrName>ppt_x</p:attrName>
                                        </p:attrNameLst>
                                      </p:cBhvr>
                                      <p:tavLst>
                                        <p:tav tm="0">
                                          <p:val>
                                            <p:strVal val="#ppt_x"/>
                                          </p:val>
                                        </p:tav>
                                        <p:tav tm="100000">
                                          <p:val>
                                            <p:strVal val="#ppt_x"/>
                                          </p:val>
                                        </p:tav>
                                      </p:tavLst>
                                    </p:anim>
                                    <p:anim calcmode="lin" valueType="num">
                                      <p:cBhvr>
                                        <p:cTn id="9" dur="1000" fill="hold"/>
                                        <p:tgtEl>
                                          <p:spTgt spid="3072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7222"/>
                                        </p:tgtEl>
                                        <p:attrNameLst>
                                          <p:attrName>style.visibility</p:attrName>
                                        </p:attrNameLst>
                                      </p:cBhvr>
                                      <p:to>
                                        <p:strVal val="visible"/>
                                      </p:to>
                                    </p:set>
                                    <p:animEffect transition="in" filter="fade">
                                      <p:cBhvr>
                                        <p:cTn id="12" dur="1000"/>
                                        <p:tgtEl>
                                          <p:spTgt spid="307222"/>
                                        </p:tgtEl>
                                      </p:cBhvr>
                                    </p:animEffect>
                                    <p:anim calcmode="lin" valueType="num">
                                      <p:cBhvr>
                                        <p:cTn id="13" dur="1000" fill="hold"/>
                                        <p:tgtEl>
                                          <p:spTgt spid="307222"/>
                                        </p:tgtEl>
                                        <p:attrNameLst>
                                          <p:attrName>ppt_x</p:attrName>
                                        </p:attrNameLst>
                                      </p:cBhvr>
                                      <p:tavLst>
                                        <p:tav tm="0">
                                          <p:val>
                                            <p:strVal val="#ppt_x"/>
                                          </p:val>
                                        </p:tav>
                                        <p:tav tm="100000">
                                          <p:val>
                                            <p:strVal val="#ppt_x"/>
                                          </p:val>
                                        </p:tav>
                                      </p:tavLst>
                                    </p:anim>
                                    <p:anim calcmode="lin" valueType="num">
                                      <p:cBhvr>
                                        <p:cTn id="14" dur="1000" fill="hold"/>
                                        <p:tgtEl>
                                          <p:spTgt spid="3072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7223"/>
                                        </p:tgtEl>
                                        <p:attrNameLst>
                                          <p:attrName>style.visibility</p:attrName>
                                        </p:attrNameLst>
                                      </p:cBhvr>
                                      <p:to>
                                        <p:strVal val="visible"/>
                                      </p:to>
                                    </p:set>
                                    <p:animEffect transition="in" filter="fade">
                                      <p:cBhvr>
                                        <p:cTn id="17" dur="1000"/>
                                        <p:tgtEl>
                                          <p:spTgt spid="307223"/>
                                        </p:tgtEl>
                                      </p:cBhvr>
                                    </p:animEffect>
                                    <p:anim calcmode="lin" valueType="num">
                                      <p:cBhvr>
                                        <p:cTn id="18" dur="1000" fill="hold"/>
                                        <p:tgtEl>
                                          <p:spTgt spid="307223"/>
                                        </p:tgtEl>
                                        <p:attrNameLst>
                                          <p:attrName>ppt_x</p:attrName>
                                        </p:attrNameLst>
                                      </p:cBhvr>
                                      <p:tavLst>
                                        <p:tav tm="0">
                                          <p:val>
                                            <p:strVal val="#ppt_x"/>
                                          </p:val>
                                        </p:tav>
                                        <p:tav tm="100000">
                                          <p:val>
                                            <p:strVal val="#ppt_x"/>
                                          </p:val>
                                        </p:tav>
                                      </p:tavLst>
                                    </p:anim>
                                    <p:anim calcmode="lin" valueType="num">
                                      <p:cBhvr>
                                        <p:cTn id="19" dur="1000" fill="hold"/>
                                        <p:tgtEl>
                                          <p:spTgt spid="3072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7224"/>
                                        </p:tgtEl>
                                        <p:attrNameLst>
                                          <p:attrName>style.visibility</p:attrName>
                                        </p:attrNameLst>
                                      </p:cBhvr>
                                      <p:to>
                                        <p:strVal val="visible"/>
                                      </p:to>
                                    </p:set>
                                    <p:animEffect transition="in" filter="fade">
                                      <p:cBhvr>
                                        <p:cTn id="22" dur="1000"/>
                                        <p:tgtEl>
                                          <p:spTgt spid="307224"/>
                                        </p:tgtEl>
                                      </p:cBhvr>
                                    </p:animEffect>
                                    <p:anim calcmode="lin" valueType="num">
                                      <p:cBhvr>
                                        <p:cTn id="23" dur="1000" fill="hold"/>
                                        <p:tgtEl>
                                          <p:spTgt spid="307224"/>
                                        </p:tgtEl>
                                        <p:attrNameLst>
                                          <p:attrName>ppt_x</p:attrName>
                                        </p:attrNameLst>
                                      </p:cBhvr>
                                      <p:tavLst>
                                        <p:tav tm="0">
                                          <p:val>
                                            <p:strVal val="#ppt_x"/>
                                          </p:val>
                                        </p:tav>
                                        <p:tav tm="100000">
                                          <p:val>
                                            <p:strVal val="#ppt_x"/>
                                          </p:val>
                                        </p:tav>
                                      </p:tavLst>
                                    </p:anim>
                                    <p:anim calcmode="lin" valueType="num">
                                      <p:cBhvr>
                                        <p:cTn id="24" dur="1000" fill="hold"/>
                                        <p:tgtEl>
                                          <p:spTgt spid="307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2" grpId="0" animBg="1"/>
      <p:bldP spid="307223" grpId="0" animBg="1"/>
      <p:bldP spid="30722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7" descr="美国工业区分布"/>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91967" y="1529908"/>
            <a:ext cx="4403548" cy="4000565"/>
          </a:xfrm>
          <a:prstGeom prst="rect">
            <a:avLst/>
          </a:prstGeom>
          <a:ln w="38100" cap="sq">
            <a:solidFill>
              <a:srgbClr val="00B0F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6565" name="AutoShape 5"/>
          <p:cNvSpPr/>
          <p:nvPr/>
        </p:nvSpPr>
        <p:spPr bwMode="auto">
          <a:xfrm>
            <a:off x="1566177" y="1828820"/>
            <a:ext cx="108347" cy="1655763"/>
          </a:xfrm>
          <a:prstGeom prst="leftBrace">
            <a:avLst>
              <a:gd name="adj1" fmla="val 95513"/>
              <a:gd name="adj2" fmla="val 50000"/>
            </a:avLst>
          </a:prstGeom>
          <a:noFill/>
          <a:ln w="28575">
            <a:solidFill>
              <a:schemeClr val="tx1"/>
            </a:solidFill>
            <a:rou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endParaRPr lang="zh-CN" altLang="en-US" sz="1400" dirty="0">
              <a:solidFill>
                <a:srgbClr val="000000"/>
              </a:solidFill>
            </a:endParaRPr>
          </a:p>
        </p:txBody>
      </p:sp>
      <p:sp>
        <p:nvSpPr>
          <p:cNvPr id="66567" name="AutoShape 7"/>
          <p:cNvSpPr>
            <a:spLocks noChangeArrowheads="1"/>
          </p:cNvSpPr>
          <p:nvPr/>
        </p:nvSpPr>
        <p:spPr bwMode="auto">
          <a:xfrm>
            <a:off x="1242325" y="2333645"/>
            <a:ext cx="323850" cy="360363"/>
          </a:xfrm>
          <a:prstGeom prst="rightArrow">
            <a:avLst>
              <a:gd name="adj1" fmla="val 50000"/>
              <a:gd name="adj2" fmla="val 29956"/>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1400" dirty="0">
              <a:solidFill>
                <a:srgbClr val="000000"/>
              </a:solidFill>
            </a:endParaRPr>
          </a:p>
        </p:txBody>
      </p:sp>
      <p:sp>
        <p:nvSpPr>
          <p:cNvPr id="66568" name="Text Box 8"/>
          <p:cNvSpPr txBox="1">
            <a:spLocks noChangeArrowheads="1"/>
          </p:cNvSpPr>
          <p:nvPr/>
        </p:nvSpPr>
        <p:spPr bwMode="auto">
          <a:xfrm>
            <a:off x="1674524" y="1592003"/>
            <a:ext cx="2023631"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zh-CN" altLang="en-US" sz="2100" dirty="0">
                <a:solidFill>
                  <a:srgbClr val="002060"/>
                </a:solidFill>
                <a:latin typeface="微软雅黑" panose="020B0503020204020204" pitchFamily="34" charset="-122"/>
                <a:ea typeface="微软雅黑" panose="020B0503020204020204" pitchFamily="34" charset="-122"/>
              </a:rPr>
              <a:t>丰富的煤铁资源</a:t>
            </a:r>
          </a:p>
        </p:txBody>
      </p:sp>
      <p:sp>
        <p:nvSpPr>
          <p:cNvPr id="66569" name="Text Box 9"/>
          <p:cNvSpPr txBox="1">
            <a:spLocks noChangeArrowheads="1"/>
          </p:cNvSpPr>
          <p:nvPr/>
        </p:nvSpPr>
        <p:spPr bwMode="auto">
          <a:xfrm>
            <a:off x="1667807" y="2345223"/>
            <a:ext cx="2663864"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zh-CN" altLang="en-US" sz="2100" dirty="0">
                <a:solidFill>
                  <a:srgbClr val="002060"/>
                </a:solidFill>
                <a:latin typeface="微软雅黑" panose="020B0503020204020204" pitchFamily="34" charset="-122"/>
                <a:ea typeface="微软雅黑" panose="020B0503020204020204" pitchFamily="34" charset="-122"/>
              </a:rPr>
              <a:t>便利的海运</a:t>
            </a:r>
            <a:r>
              <a:rPr lang="en-US" altLang="zh-CN" sz="2100" dirty="0">
                <a:solidFill>
                  <a:srgbClr val="002060"/>
                </a:solidFill>
                <a:latin typeface="微软雅黑" panose="020B0503020204020204" pitchFamily="34" charset="-122"/>
                <a:ea typeface="微软雅黑" panose="020B0503020204020204" pitchFamily="34" charset="-122"/>
              </a:rPr>
              <a:t>.</a:t>
            </a:r>
            <a:r>
              <a:rPr lang="zh-CN" altLang="en-US" sz="2100" dirty="0">
                <a:solidFill>
                  <a:srgbClr val="002060"/>
                </a:solidFill>
                <a:latin typeface="微软雅黑" panose="020B0503020204020204" pitchFamily="34" charset="-122"/>
                <a:ea typeface="微软雅黑" panose="020B0503020204020204" pitchFamily="34" charset="-122"/>
              </a:rPr>
              <a:t>内河运输</a:t>
            </a:r>
          </a:p>
        </p:txBody>
      </p:sp>
      <p:sp>
        <p:nvSpPr>
          <p:cNvPr id="66570" name="Text Box 10"/>
          <p:cNvSpPr txBox="1">
            <a:spLocks noChangeArrowheads="1"/>
          </p:cNvSpPr>
          <p:nvPr/>
        </p:nvSpPr>
        <p:spPr bwMode="auto">
          <a:xfrm>
            <a:off x="1649254" y="3214726"/>
            <a:ext cx="2690480"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zh-CN" altLang="en-US" sz="2100" dirty="0">
                <a:solidFill>
                  <a:srgbClr val="002060"/>
                </a:solidFill>
                <a:latin typeface="微软雅黑" panose="020B0503020204020204" pitchFamily="34" charset="-122"/>
                <a:ea typeface="微软雅黑" panose="020B0503020204020204" pitchFamily="34" charset="-122"/>
              </a:rPr>
              <a:t>土壤肥沃</a:t>
            </a:r>
            <a:r>
              <a:rPr lang="en-US" altLang="zh-CN" sz="2100" dirty="0">
                <a:solidFill>
                  <a:srgbClr val="002060"/>
                </a:solidFill>
                <a:latin typeface="微软雅黑" panose="020B0503020204020204" pitchFamily="34" charset="-122"/>
                <a:ea typeface="微软雅黑" panose="020B0503020204020204" pitchFamily="34" charset="-122"/>
              </a:rPr>
              <a:t>.</a:t>
            </a:r>
            <a:r>
              <a:rPr lang="zh-CN" altLang="en-US" sz="2100" dirty="0">
                <a:solidFill>
                  <a:srgbClr val="002060"/>
                </a:solidFill>
                <a:latin typeface="微软雅黑" panose="020B0503020204020204" pitchFamily="34" charset="-122"/>
                <a:ea typeface="微软雅黑" panose="020B0503020204020204" pitchFamily="34" charset="-122"/>
              </a:rPr>
              <a:t>农业基础好</a:t>
            </a:r>
            <a:r>
              <a:rPr lang="en-US" altLang="zh-CN" sz="2100" dirty="0">
                <a:solidFill>
                  <a:srgbClr val="002060"/>
                </a:solidFill>
                <a:latin typeface="微软雅黑" panose="020B0503020204020204" pitchFamily="34" charset="-122"/>
                <a:ea typeface="微软雅黑" panose="020B0503020204020204" pitchFamily="34" charset="-122"/>
              </a:rPr>
              <a:t>.</a:t>
            </a:r>
          </a:p>
        </p:txBody>
      </p:sp>
      <p:sp>
        <p:nvSpPr>
          <p:cNvPr id="66571" name="Text Box 11"/>
          <p:cNvSpPr txBox="1">
            <a:spLocks noChangeArrowheads="1"/>
          </p:cNvSpPr>
          <p:nvPr/>
        </p:nvSpPr>
        <p:spPr bwMode="auto">
          <a:xfrm>
            <a:off x="1696788" y="4037451"/>
            <a:ext cx="1789828"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zh-CN" altLang="en-US" sz="2100" dirty="0">
                <a:solidFill>
                  <a:srgbClr val="002060"/>
                </a:solidFill>
                <a:latin typeface="微软雅黑" panose="020B0503020204020204" pitchFamily="34" charset="-122"/>
                <a:ea typeface="微软雅黑" panose="020B0503020204020204" pitchFamily="34" charset="-122"/>
              </a:rPr>
              <a:t>开发历史悠久</a:t>
            </a:r>
          </a:p>
        </p:txBody>
      </p:sp>
      <p:sp>
        <p:nvSpPr>
          <p:cNvPr id="66572" name="Text Box 12"/>
          <p:cNvSpPr txBox="1">
            <a:spLocks noChangeArrowheads="1"/>
          </p:cNvSpPr>
          <p:nvPr/>
        </p:nvSpPr>
        <p:spPr bwMode="auto">
          <a:xfrm>
            <a:off x="863707" y="1541482"/>
            <a:ext cx="407804"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zh-CN" altLang="en-US" sz="2100" b="1" dirty="0">
                <a:solidFill>
                  <a:srgbClr val="00B050"/>
                </a:solidFill>
                <a:latin typeface="微软雅黑" panose="020B0503020204020204" pitchFamily="34" charset="-122"/>
                <a:ea typeface="微软雅黑" panose="020B0503020204020204" pitchFamily="34" charset="-122"/>
              </a:rPr>
              <a:t>有</a:t>
            </a:r>
          </a:p>
          <a:p>
            <a:pPr fontAlgn="base">
              <a:spcBef>
                <a:spcPct val="0"/>
              </a:spcBef>
              <a:spcAft>
                <a:spcPct val="0"/>
              </a:spcAft>
              <a:buClrTx/>
              <a:buSzTx/>
              <a:buNone/>
            </a:pPr>
            <a:r>
              <a:rPr lang="zh-CN" altLang="en-US" sz="2100" b="1" dirty="0">
                <a:solidFill>
                  <a:srgbClr val="00B050"/>
                </a:solidFill>
                <a:latin typeface="微软雅黑" panose="020B0503020204020204" pitchFamily="34" charset="-122"/>
                <a:ea typeface="微软雅黑" panose="020B0503020204020204" pitchFamily="34" charset="-122"/>
              </a:rPr>
              <a:t>利</a:t>
            </a:r>
          </a:p>
          <a:p>
            <a:pPr fontAlgn="base">
              <a:spcBef>
                <a:spcPct val="0"/>
              </a:spcBef>
              <a:spcAft>
                <a:spcPct val="0"/>
              </a:spcAft>
              <a:buClrTx/>
              <a:buSzTx/>
              <a:buNone/>
            </a:pPr>
            <a:r>
              <a:rPr lang="zh-CN" altLang="en-US" sz="2100" b="1" dirty="0">
                <a:solidFill>
                  <a:srgbClr val="00B050"/>
                </a:solidFill>
                <a:latin typeface="微软雅黑" panose="020B0503020204020204" pitchFamily="34" charset="-122"/>
                <a:ea typeface="微软雅黑" panose="020B0503020204020204" pitchFamily="34" charset="-122"/>
              </a:rPr>
              <a:t>条</a:t>
            </a:r>
          </a:p>
          <a:p>
            <a:pPr fontAlgn="base">
              <a:spcBef>
                <a:spcPct val="0"/>
              </a:spcBef>
              <a:spcAft>
                <a:spcPct val="0"/>
              </a:spcAft>
              <a:buClrTx/>
              <a:buSzTx/>
              <a:buNone/>
            </a:pPr>
            <a:r>
              <a:rPr lang="zh-CN" altLang="en-US" sz="2100" b="1" dirty="0">
                <a:solidFill>
                  <a:srgbClr val="00B050"/>
                </a:solidFill>
                <a:latin typeface="微软雅黑" panose="020B0503020204020204" pitchFamily="34" charset="-122"/>
                <a:ea typeface="微软雅黑" panose="020B0503020204020204" pitchFamily="34" charset="-122"/>
              </a:rPr>
              <a:t>件</a:t>
            </a:r>
          </a:p>
        </p:txBody>
      </p:sp>
      <p:sp>
        <p:nvSpPr>
          <p:cNvPr id="66573" name="Text Box 13"/>
          <p:cNvSpPr txBox="1">
            <a:spLocks noChangeArrowheads="1"/>
          </p:cNvSpPr>
          <p:nvPr/>
        </p:nvSpPr>
        <p:spPr bwMode="auto">
          <a:xfrm>
            <a:off x="852377" y="3742086"/>
            <a:ext cx="407804"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zh-CN" altLang="en-US" sz="2100" b="1" dirty="0">
                <a:solidFill>
                  <a:srgbClr val="00B050"/>
                </a:solidFill>
                <a:latin typeface="微软雅黑" panose="020B0503020204020204" pitchFamily="34" charset="-122"/>
                <a:ea typeface="微软雅黑" panose="020B0503020204020204" pitchFamily="34" charset="-122"/>
              </a:rPr>
              <a:t>不</a:t>
            </a:r>
          </a:p>
          <a:p>
            <a:pPr fontAlgn="base">
              <a:spcBef>
                <a:spcPct val="0"/>
              </a:spcBef>
              <a:spcAft>
                <a:spcPct val="0"/>
              </a:spcAft>
              <a:buClrTx/>
              <a:buSzTx/>
              <a:buNone/>
            </a:pPr>
            <a:r>
              <a:rPr lang="zh-CN" altLang="en-US" sz="2100" b="1" dirty="0">
                <a:solidFill>
                  <a:srgbClr val="00B050"/>
                </a:solidFill>
                <a:latin typeface="微软雅黑" panose="020B0503020204020204" pitchFamily="34" charset="-122"/>
                <a:ea typeface="微软雅黑" panose="020B0503020204020204" pitchFamily="34" charset="-122"/>
              </a:rPr>
              <a:t>利</a:t>
            </a:r>
          </a:p>
          <a:p>
            <a:pPr fontAlgn="base">
              <a:spcBef>
                <a:spcPct val="0"/>
              </a:spcBef>
              <a:spcAft>
                <a:spcPct val="0"/>
              </a:spcAft>
              <a:buClrTx/>
              <a:buSzTx/>
              <a:buNone/>
            </a:pPr>
            <a:r>
              <a:rPr lang="zh-CN" altLang="en-US" sz="2100" b="1" dirty="0">
                <a:solidFill>
                  <a:srgbClr val="00B050"/>
                </a:solidFill>
                <a:latin typeface="微软雅黑" panose="020B0503020204020204" pitchFamily="34" charset="-122"/>
                <a:ea typeface="微软雅黑" panose="020B0503020204020204" pitchFamily="34" charset="-122"/>
              </a:rPr>
              <a:t>因</a:t>
            </a:r>
          </a:p>
          <a:p>
            <a:pPr fontAlgn="base">
              <a:spcBef>
                <a:spcPct val="0"/>
              </a:spcBef>
              <a:spcAft>
                <a:spcPct val="0"/>
              </a:spcAft>
              <a:buClrTx/>
              <a:buSzTx/>
              <a:buNone/>
            </a:pPr>
            <a:r>
              <a:rPr lang="zh-CN" altLang="en-US" sz="2100" b="1" dirty="0">
                <a:solidFill>
                  <a:srgbClr val="00B050"/>
                </a:solidFill>
                <a:latin typeface="微软雅黑" panose="020B0503020204020204" pitchFamily="34" charset="-122"/>
                <a:ea typeface="微软雅黑" panose="020B0503020204020204" pitchFamily="34" charset="-122"/>
              </a:rPr>
              <a:t>素</a:t>
            </a:r>
          </a:p>
        </p:txBody>
      </p:sp>
      <p:sp>
        <p:nvSpPr>
          <p:cNvPr id="66574" name="Text Box 14"/>
          <p:cNvSpPr txBox="1">
            <a:spLocks noChangeArrowheads="1"/>
          </p:cNvSpPr>
          <p:nvPr/>
        </p:nvSpPr>
        <p:spPr bwMode="auto">
          <a:xfrm>
            <a:off x="1696788" y="4651229"/>
            <a:ext cx="1512094"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r>
              <a:rPr lang="zh-CN" altLang="en-US" sz="2100" dirty="0">
                <a:solidFill>
                  <a:srgbClr val="002060"/>
                </a:solidFill>
                <a:latin typeface="微软雅黑" panose="020B0503020204020204" pitchFamily="34" charset="-122"/>
                <a:ea typeface="微软雅黑" panose="020B0503020204020204" pitchFamily="34" charset="-122"/>
              </a:rPr>
              <a:t>污染较严重</a:t>
            </a:r>
          </a:p>
        </p:txBody>
      </p:sp>
      <p:sp>
        <p:nvSpPr>
          <p:cNvPr id="66575" name="AutoShape 15"/>
          <p:cNvSpPr>
            <a:spLocks noChangeArrowheads="1"/>
          </p:cNvSpPr>
          <p:nvPr/>
        </p:nvSpPr>
        <p:spPr bwMode="auto">
          <a:xfrm>
            <a:off x="1241135" y="4380489"/>
            <a:ext cx="323850" cy="360363"/>
          </a:xfrm>
          <a:prstGeom prst="rightArrow">
            <a:avLst>
              <a:gd name="adj1" fmla="val 50000"/>
              <a:gd name="adj2" fmla="val 29956"/>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pPr>
            <a:endParaRPr lang="zh-CN" altLang="en-US" sz="1400" dirty="0">
              <a:solidFill>
                <a:srgbClr val="000000"/>
              </a:solidFill>
            </a:endParaRPr>
          </a:p>
        </p:txBody>
      </p:sp>
      <p:sp>
        <p:nvSpPr>
          <p:cNvPr id="66576" name="Oval 16"/>
          <p:cNvSpPr>
            <a:spLocks noChangeArrowheads="1"/>
          </p:cNvSpPr>
          <p:nvPr/>
        </p:nvSpPr>
        <p:spPr bwMode="auto">
          <a:xfrm rot="20565513">
            <a:off x="7113692" y="1732916"/>
            <a:ext cx="1248966" cy="1747837"/>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None/>
            </a:pPr>
            <a:endParaRPr lang="zh-CN" altLang="en-US" sz="1400" dirty="0">
              <a:solidFill>
                <a:srgbClr val="000000"/>
              </a:solidFill>
            </a:endParaRPr>
          </a:p>
        </p:txBody>
      </p:sp>
      <p:sp>
        <p:nvSpPr>
          <p:cNvPr id="17" name="矩形 16"/>
          <p:cNvSpPr/>
          <p:nvPr/>
        </p:nvSpPr>
        <p:spPr>
          <a:xfrm>
            <a:off x="0" y="-3"/>
            <a:ext cx="9144000" cy="908723"/>
          </a:xfrm>
          <a:prstGeom prst="rect">
            <a:avLst/>
          </a:prstGeom>
          <a:solidFill>
            <a:srgbClr val="3366FF"/>
          </a:solidFill>
          <a:ln w="25400" cap="flat" cmpd="sng" algn="ctr">
            <a:noFill/>
            <a:prstDash val="solid"/>
          </a:ln>
          <a:effectLst/>
        </p:spPr>
        <p:txBody>
          <a:bodyPr lIns="68580" tIns="34290" rIns="68580" bIns="34290" rtlCol="0" anchor="ctr"/>
          <a:lstStyle/>
          <a:p>
            <a:pPr algn="ctr" defTabSz="685800">
              <a:defRPr/>
            </a:pPr>
            <a:endParaRPr lang="zh-CN" altLang="en-US" sz="1400" kern="0" dirty="0">
              <a:solidFill>
                <a:prstClr val="white"/>
              </a:solidFill>
              <a:latin typeface="Verdana" panose="020B0604030504040204"/>
              <a:ea typeface="微软雅黑" panose="020B0503020204020204" pitchFamily="34" charset="-122"/>
            </a:endParaRPr>
          </a:p>
        </p:txBody>
      </p:sp>
      <p:cxnSp>
        <p:nvCxnSpPr>
          <p:cNvPr id="18" name="直接连接符 17"/>
          <p:cNvCxnSpPr/>
          <p:nvPr/>
        </p:nvCxnSpPr>
        <p:spPr>
          <a:xfrm>
            <a:off x="-6778" y="904201"/>
            <a:ext cx="9150778" cy="0"/>
          </a:xfrm>
          <a:prstGeom prst="line">
            <a:avLst/>
          </a:prstGeom>
          <a:noFill/>
          <a:ln w="12700" cap="flat" cmpd="sng" algn="ctr">
            <a:solidFill>
              <a:sysClr val="window" lastClr="FFFFFF">
                <a:lumMod val="75000"/>
              </a:sysClr>
            </a:solidFill>
            <a:prstDash val="solid"/>
          </a:ln>
          <a:effectLst/>
        </p:spPr>
      </p:cxnSp>
      <p:sp>
        <p:nvSpPr>
          <p:cNvPr id="19" name="标题 1"/>
          <p:cNvSpPr txBox="1"/>
          <p:nvPr/>
        </p:nvSpPr>
        <p:spPr>
          <a:xfrm>
            <a:off x="1224917" y="189481"/>
            <a:ext cx="6899796" cy="529759"/>
          </a:xfrm>
          <a:prstGeom prst="rect">
            <a:avLst/>
          </a:prstGeom>
        </p:spPr>
        <p:txBody>
          <a:bodyPr vert="horz" lIns="68580" tIns="34290" rIns="68580" bIns="34290" rtlCol="0" anchor="ctr">
            <a:normAutofit/>
          </a:bodyPr>
          <a:lstStyle>
            <a:defPPr>
              <a:defRPr lang="zh-CN"/>
            </a:defPPr>
            <a:lvl1pPr lvl="0" defTabSz="914400">
              <a:spcBef>
                <a:spcPct val="0"/>
              </a:spcBef>
              <a:buNone/>
              <a:defRPr sz="2800" b="1" kern="0" spc="200">
                <a:solidFill>
                  <a:schemeClr val="bg1"/>
                </a:solidFill>
                <a:latin typeface="微软雅黑" panose="020B0503020204020204" pitchFamily="34" charset="-122"/>
                <a:ea typeface="微软雅黑" panose="020B0503020204020204" pitchFamily="34" charset="-122"/>
                <a:cs typeface="+mj-cs"/>
              </a:defRPr>
            </a:lvl1pPr>
          </a:lstStyle>
          <a:p>
            <a:pPr algn="ctr"/>
            <a:r>
              <a:rPr lang="zh-CN" altLang="en-US" dirty="0">
                <a:sym typeface="+mn-ea"/>
              </a:rPr>
              <a:t>东北工业区</a:t>
            </a:r>
          </a:p>
        </p:txBody>
      </p:sp>
    </p:spTree>
    <p:extLst>
      <p:ext uri="{BB962C8B-B14F-4D97-AF65-F5344CB8AC3E}">
        <p14:creationId xmlns:p14="http://schemas.microsoft.com/office/powerpoint/2010/main" val="2583359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66576"/>
                                        </p:tgtEl>
                                        <p:attrNameLst>
                                          <p:attrName>style.visibility</p:attrName>
                                        </p:attrNameLst>
                                      </p:cBhvr>
                                      <p:to>
                                        <p:strVal val="visible"/>
                                      </p:to>
                                    </p:set>
                                    <p:animEffect transition="in" filter="fade">
                                      <p:cBhvr>
                                        <p:cTn id="7" dur="385" decel="100000"/>
                                        <p:tgtEl>
                                          <p:spTgt spid="66576"/>
                                        </p:tgtEl>
                                      </p:cBhvr>
                                    </p:animEffect>
                                    <p:animScale>
                                      <p:cBhvr>
                                        <p:cTn id="8" dur="385" decel="100000"/>
                                        <p:tgtEl>
                                          <p:spTgt spid="66576"/>
                                        </p:tgtEl>
                                      </p:cBhvr>
                                      <p:from x="10000" y="10000"/>
                                      <p:to x="200000" y="450000"/>
                                    </p:animScale>
                                    <p:animScale>
                                      <p:cBhvr>
                                        <p:cTn id="9" dur="615" accel="100000" fill="hold">
                                          <p:stCondLst>
                                            <p:cond delay="385"/>
                                          </p:stCondLst>
                                        </p:cTn>
                                        <p:tgtEl>
                                          <p:spTgt spid="66576"/>
                                        </p:tgtEl>
                                      </p:cBhvr>
                                      <p:from x="200000" y="450000"/>
                                      <p:to x="100000" y="100000"/>
                                    </p:animScale>
                                    <p:set>
                                      <p:cBhvr>
                                        <p:cTn id="10" dur="385" fill="hold"/>
                                        <p:tgtEl>
                                          <p:spTgt spid="66576"/>
                                        </p:tgtEl>
                                        <p:attrNameLst>
                                          <p:attrName>ppt_x</p:attrName>
                                        </p:attrNameLst>
                                      </p:cBhvr>
                                      <p:to>
                                        <p:strVal val="(0.5)"/>
                                      </p:to>
                                    </p:set>
                                    <p:anim from="(0.5)" to="(#ppt_x)" calcmode="lin" valueType="num">
                                      <p:cBhvr>
                                        <p:cTn id="11" dur="615" accel="100000" fill="hold">
                                          <p:stCondLst>
                                            <p:cond delay="385"/>
                                          </p:stCondLst>
                                        </p:cTn>
                                        <p:tgtEl>
                                          <p:spTgt spid="66576"/>
                                        </p:tgtEl>
                                        <p:attrNameLst>
                                          <p:attrName>ppt_x</p:attrName>
                                        </p:attrNameLst>
                                      </p:cBhvr>
                                    </p:anim>
                                    <p:set>
                                      <p:cBhvr>
                                        <p:cTn id="12" dur="385" fill="hold"/>
                                        <p:tgtEl>
                                          <p:spTgt spid="66576"/>
                                        </p:tgtEl>
                                        <p:attrNameLst>
                                          <p:attrName>ppt_y</p:attrName>
                                        </p:attrNameLst>
                                      </p:cBhvr>
                                      <p:to>
                                        <p:strVal val="(#ppt_y+0.4)"/>
                                      </p:to>
                                    </p:set>
                                    <p:anim from="(#ppt_y+0.4)" to="(#ppt_y)" calcmode="lin" valueType="num">
                                      <p:cBhvr>
                                        <p:cTn id="13" dur="615" accel="100000" fill="hold">
                                          <p:stCondLst>
                                            <p:cond delay="385"/>
                                          </p:stCondLst>
                                        </p:cTn>
                                        <p:tgtEl>
                                          <p:spTgt spid="66576"/>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6572"/>
                                        </p:tgtEl>
                                        <p:attrNameLst>
                                          <p:attrName>style.visibility</p:attrName>
                                        </p:attrNameLst>
                                      </p:cBhvr>
                                      <p:to>
                                        <p:strVal val="visible"/>
                                      </p:to>
                                    </p:set>
                                    <p:animEffect transition="in" filter="wipe(left)">
                                      <p:cBhvr>
                                        <p:cTn id="18" dur="500"/>
                                        <p:tgtEl>
                                          <p:spTgt spid="665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6567"/>
                                        </p:tgtEl>
                                        <p:attrNameLst>
                                          <p:attrName>style.visibility</p:attrName>
                                        </p:attrNameLst>
                                      </p:cBhvr>
                                      <p:to>
                                        <p:strVal val="visible"/>
                                      </p:to>
                                    </p:set>
                                    <p:animEffect transition="in" filter="wipe(left)">
                                      <p:cBhvr>
                                        <p:cTn id="23" dur="500"/>
                                        <p:tgtEl>
                                          <p:spTgt spid="66567"/>
                                        </p:tgtEl>
                                      </p:cBhvr>
                                    </p:animEffect>
                                  </p:childTnLst>
                                </p:cTn>
                              </p:par>
                              <p:par>
                                <p:cTn id="24" presetID="22" presetClass="entr" presetSubtype="8" fill="hold" nodeType="withEffect">
                                  <p:stCondLst>
                                    <p:cond delay="0"/>
                                  </p:stCondLst>
                                  <p:childTnLst>
                                    <p:set>
                                      <p:cBhvr>
                                        <p:cTn id="25" dur="1" fill="hold">
                                          <p:stCondLst>
                                            <p:cond delay="0"/>
                                          </p:stCondLst>
                                        </p:cTn>
                                        <p:tgtEl>
                                          <p:spTgt spid="66565"/>
                                        </p:tgtEl>
                                        <p:attrNameLst>
                                          <p:attrName>style.visibility</p:attrName>
                                        </p:attrNameLst>
                                      </p:cBhvr>
                                      <p:to>
                                        <p:strVal val="visible"/>
                                      </p:to>
                                    </p:set>
                                    <p:animEffect transition="in" filter="wipe(left)">
                                      <p:cBhvr>
                                        <p:cTn id="26" dur="500"/>
                                        <p:tgtEl>
                                          <p:spTgt spid="6656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6568"/>
                                        </p:tgtEl>
                                        <p:attrNameLst>
                                          <p:attrName>style.visibility</p:attrName>
                                        </p:attrNameLst>
                                      </p:cBhvr>
                                      <p:to>
                                        <p:strVal val="visible"/>
                                      </p:to>
                                    </p:set>
                                    <p:animEffect transition="in" filter="wipe(left)">
                                      <p:cBhvr>
                                        <p:cTn id="29" dur="500"/>
                                        <p:tgtEl>
                                          <p:spTgt spid="66568"/>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66569"/>
                                        </p:tgtEl>
                                        <p:attrNameLst>
                                          <p:attrName>style.visibility</p:attrName>
                                        </p:attrNameLst>
                                      </p:cBhvr>
                                      <p:to>
                                        <p:strVal val="visible"/>
                                      </p:to>
                                    </p:set>
                                    <p:animEffect transition="in" filter="wipe(left)">
                                      <p:cBhvr>
                                        <p:cTn id="33" dur="500"/>
                                        <p:tgtEl>
                                          <p:spTgt spid="66569"/>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66570"/>
                                        </p:tgtEl>
                                        <p:attrNameLst>
                                          <p:attrName>style.visibility</p:attrName>
                                        </p:attrNameLst>
                                      </p:cBhvr>
                                      <p:to>
                                        <p:strVal val="visible"/>
                                      </p:to>
                                    </p:set>
                                    <p:animEffect transition="in" filter="wipe(left)">
                                      <p:cBhvr>
                                        <p:cTn id="37" dur="500"/>
                                        <p:tgtEl>
                                          <p:spTgt spid="66570"/>
                                        </p:tgtEl>
                                      </p:cBhvr>
                                    </p:animEffec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66571"/>
                                        </p:tgtEl>
                                        <p:attrNameLst>
                                          <p:attrName>style.visibility</p:attrName>
                                        </p:attrNameLst>
                                      </p:cBhvr>
                                      <p:to>
                                        <p:strVal val="visible"/>
                                      </p:to>
                                    </p:set>
                                    <p:animEffect transition="in" filter="wipe(left)">
                                      <p:cBhvr>
                                        <p:cTn id="41" dur="500"/>
                                        <p:tgtEl>
                                          <p:spTgt spid="66571"/>
                                        </p:tgtEl>
                                      </p:cBhvr>
                                    </p:animEffect>
                                  </p:childTnLst>
                                </p:cTn>
                              </p:par>
                            </p:childTnLst>
                          </p:cTn>
                        </p:par>
                      </p:childTnLst>
                    </p:cTn>
                  </p:par>
                  <p:par>
                    <p:cTn id="42" fill="hold">
                      <p:stCondLst>
                        <p:cond delay="indefinite"/>
                      </p:stCondLst>
                      <p:childTnLst>
                        <p:par>
                          <p:cTn id="43" fill="hold">
                            <p:stCondLst>
                              <p:cond delay="0"/>
                            </p:stCondLst>
                            <p:childTnLst>
                              <p:par>
                                <p:cTn id="44" presetID="17" presetClass="entr" presetSubtype="10" fill="hold" grpId="0" nodeType="clickEffect">
                                  <p:stCondLst>
                                    <p:cond delay="0"/>
                                  </p:stCondLst>
                                  <p:childTnLst>
                                    <p:set>
                                      <p:cBhvr>
                                        <p:cTn id="45" dur="1" fill="hold">
                                          <p:stCondLst>
                                            <p:cond delay="0"/>
                                          </p:stCondLst>
                                        </p:cTn>
                                        <p:tgtEl>
                                          <p:spTgt spid="66573"/>
                                        </p:tgtEl>
                                        <p:attrNameLst>
                                          <p:attrName>style.visibility</p:attrName>
                                        </p:attrNameLst>
                                      </p:cBhvr>
                                      <p:to>
                                        <p:strVal val="visible"/>
                                      </p:to>
                                    </p:set>
                                    <p:anim calcmode="lin" valueType="num">
                                      <p:cBhvr>
                                        <p:cTn id="46" dur="500" fill="hold"/>
                                        <p:tgtEl>
                                          <p:spTgt spid="66573"/>
                                        </p:tgtEl>
                                        <p:attrNameLst>
                                          <p:attrName>ppt_w</p:attrName>
                                        </p:attrNameLst>
                                      </p:cBhvr>
                                      <p:tavLst>
                                        <p:tav tm="0">
                                          <p:val>
                                            <p:fltVal val="0"/>
                                          </p:val>
                                        </p:tav>
                                        <p:tav tm="100000">
                                          <p:val>
                                            <p:strVal val="#ppt_w"/>
                                          </p:val>
                                        </p:tav>
                                      </p:tavLst>
                                    </p:anim>
                                    <p:anim calcmode="lin" valueType="num">
                                      <p:cBhvr>
                                        <p:cTn id="47" dur="500" fill="hold"/>
                                        <p:tgtEl>
                                          <p:spTgt spid="66573"/>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6575"/>
                                        </p:tgtEl>
                                        <p:attrNameLst>
                                          <p:attrName>style.visibility</p:attrName>
                                        </p:attrNameLst>
                                      </p:cBhvr>
                                      <p:to>
                                        <p:strVal val="visible"/>
                                      </p:to>
                                    </p:set>
                                    <p:animEffect transition="in" filter="wipe(left)">
                                      <p:cBhvr>
                                        <p:cTn id="52" dur="500"/>
                                        <p:tgtEl>
                                          <p:spTgt spid="6657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574"/>
                                        </p:tgtEl>
                                        <p:attrNameLst>
                                          <p:attrName>style.visibility</p:attrName>
                                        </p:attrNameLst>
                                      </p:cBhvr>
                                      <p:to>
                                        <p:strVal val="visible"/>
                                      </p:to>
                                    </p:set>
                                    <p:animEffect transition="in" filter="wipe(left)">
                                      <p:cBhvr>
                                        <p:cTn id="55" dur="500"/>
                                        <p:tgtEl>
                                          <p:spTgt spid="66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7" grpId="0" bldLvl="0" animBg="1" autoUpdateAnimBg="0"/>
      <p:bldP spid="66568" grpId="0" bldLvl="0" animBg="1" autoUpdateAnimBg="0"/>
      <p:bldP spid="66569" grpId="0" bldLvl="0" animBg="1" autoUpdateAnimBg="0"/>
      <p:bldP spid="66570" grpId="0" bldLvl="0" animBg="1" autoUpdateAnimBg="0"/>
      <p:bldP spid="66571" grpId="0" bldLvl="0" animBg="1" autoUpdateAnimBg="0"/>
      <p:bldP spid="66572" grpId="0" bldLvl="0" animBg="1" autoUpdateAnimBg="0"/>
      <p:bldP spid="66573" grpId="0" bldLvl="0" animBg="1" autoUpdateAnimBg="0"/>
      <p:bldP spid="66574" grpId="0" bldLvl="0" animBg="1" autoUpdateAnimBg="0"/>
      <p:bldP spid="66575" grpId="0" bldLvl="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6" name="Picture 2" descr="wwqw123"/>
          <p:cNvPicPr>
            <a:picLocks noChangeAspect="1" noChangeArrowheads="1"/>
          </p:cNvPicPr>
          <p:nvPr/>
        </p:nvPicPr>
        <p:blipFill>
          <a:blip r:embed="rId2" cstate="print">
            <a:lum bright="-12000" contrast="6000"/>
          </a:blip>
          <a:srcRect/>
          <a:stretch>
            <a:fillRect/>
          </a:stretch>
        </p:blipFill>
        <p:spPr bwMode="auto">
          <a:xfrm>
            <a:off x="2919845" y="1350471"/>
            <a:ext cx="6019691" cy="3874344"/>
          </a:xfrm>
          <a:prstGeom prst="rect">
            <a:avLst/>
          </a:prstGeom>
          <a:noFill/>
        </p:spPr>
      </p:pic>
      <p:graphicFrame>
        <p:nvGraphicFramePr>
          <p:cNvPr id="308228" name="Group 4"/>
          <p:cNvGraphicFramePr>
            <a:graphicFrameLocks noGrp="1"/>
          </p:cNvGraphicFramePr>
          <p:nvPr/>
        </p:nvGraphicFramePr>
        <p:xfrm>
          <a:off x="0" y="5332413"/>
          <a:ext cx="9144000" cy="1527175"/>
        </p:xfrm>
        <a:graphic>
          <a:graphicData uri="http://schemas.openxmlformats.org/drawingml/2006/table">
            <a:tbl>
              <a:tblPr/>
              <a:tblGrid>
                <a:gridCol w="1676400"/>
                <a:gridCol w="2743200"/>
                <a:gridCol w="4724400"/>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黑体" pitchFamily="49" charset="-122"/>
                        </a:rPr>
                        <a:t>工业区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黑体" pitchFamily="49" charset="-122"/>
                        </a:rPr>
                        <a:t>工业部门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黑体" pitchFamily="49" charset="-122"/>
                        </a:rPr>
                        <a:t>主要工业中心</a:t>
                      </a:r>
                      <a:endParaRPr kumimoji="0" lang="zh-CN" altLang="en-US" sz="2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69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08242" name="Rectangle 18"/>
          <p:cNvSpPr>
            <a:spLocks noChangeArrowheads="1"/>
          </p:cNvSpPr>
          <p:nvPr/>
        </p:nvSpPr>
        <p:spPr bwMode="auto">
          <a:xfrm>
            <a:off x="4464050" y="5867400"/>
            <a:ext cx="4679950" cy="990600"/>
          </a:xfrm>
          <a:prstGeom prst="rect">
            <a:avLst/>
          </a:prstGeom>
          <a:noFill/>
          <a:ln w="9525">
            <a:noFill/>
            <a:miter lim="800000"/>
            <a:headEnd/>
            <a:tailEnd/>
          </a:ln>
          <a:effectLst/>
        </p:spPr>
        <p:txBody>
          <a:bodyPr/>
          <a:lstStyle/>
          <a:p>
            <a:pPr>
              <a:spcBef>
                <a:spcPct val="20000"/>
              </a:spcBef>
            </a:pPr>
            <a:r>
              <a:rPr lang="zh-CN" altLang="en-US" sz="2400" b="1">
                <a:solidFill>
                  <a:srgbClr val="FF0000"/>
                </a:solidFill>
                <a:ea typeface="黑体" pitchFamily="49" charset="-122"/>
              </a:rPr>
              <a:t>休斯顿</a:t>
            </a:r>
            <a:r>
              <a:rPr lang="zh-CN" altLang="en-US" sz="2400" b="1">
                <a:ea typeface="黑体" pitchFamily="49" charset="-122"/>
              </a:rPr>
              <a:t>（石油化工、航天研究和发展中心）</a:t>
            </a:r>
          </a:p>
        </p:txBody>
      </p:sp>
      <p:sp>
        <p:nvSpPr>
          <p:cNvPr id="308243" name="Rectangle 19"/>
          <p:cNvSpPr>
            <a:spLocks noChangeArrowheads="1"/>
          </p:cNvSpPr>
          <p:nvPr/>
        </p:nvSpPr>
        <p:spPr bwMode="auto">
          <a:xfrm>
            <a:off x="1752600" y="5867400"/>
            <a:ext cx="2447925" cy="990600"/>
          </a:xfrm>
          <a:prstGeom prst="rect">
            <a:avLst/>
          </a:prstGeom>
          <a:noFill/>
          <a:ln w="9525">
            <a:noFill/>
            <a:miter lim="800000"/>
            <a:headEnd/>
            <a:tailEnd/>
          </a:ln>
          <a:effectLst/>
        </p:spPr>
        <p:txBody>
          <a:bodyPr anchor="ctr"/>
          <a:lstStyle/>
          <a:p>
            <a:pPr>
              <a:spcBef>
                <a:spcPct val="20000"/>
              </a:spcBef>
            </a:pPr>
            <a:r>
              <a:rPr lang="zh-CN" altLang="en-US" sz="2400" b="1">
                <a:ea typeface="黑体" pitchFamily="49" charset="-122"/>
              </a:rPr>
              <a:t>石油、飞机、宇航、电子等</a:t>
            </a:r>
          </a:p>
        </p:txBody>
      </p:sp>
      <p:sp>
        <p:nvSpPr>
          <p:cNvPr id="308244" name="Rectangle 20"/>
          <p:cNvSpPr>
            <a:spLocks noChangeArrowheads="1"/>
          </p:cNvSpPr>
          <p:nvPr/>
        </p:nvSpPr>
        <p:spPr bwMode="auto">
          <a:xfrm>
            <a:off x="152400" y="5867400"/>
            <a:ext cx="1441450" cy="990600"/>
          </a:xfrm>
          <a:prstGeom prst="rect">
            <a:avLst/>
          </a:prstGeom>
          <a:noFill/>
          <a:ln w="9525">
            <a:noFill/>
            <a:miter lim="800000"/>
            <a:headEnd/>
            <a:tailEnd/>
          </a:ln>
          <a:effectLst/>
        </p:spPr>
        <p:txBody>
          <a:bodyPr anchor="ctr"/>
          <a:lstStyle/>
          <a:p>
            <a:pPr>
              <a:spcBef>
                <a:spcPct val="20000"/>
              </a:spcBef>
            </a:pPr>
            <a:r>
              <a:rPr lang="zh-CN" altLang="en-US" sz="2400" b="1" dirty="0">
                <a:ea typeface="黑体" pitchFamily="49" charset="-122"/>
              </a:rPr>
              <a:t>南部地区</a:t>
            </a:r>
          </a:p>
        </p:txBody>
      </p:sp>
      <p:sp>
        <p:nvSpPr>
          <p:cNvPr id="8" name="文本框 7"/>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9" name="圆角矩形 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11" name="文本框 10"/>
          <p:cNvSpPr txBox="1"/>
          <p:nvPr/>
        </p:nvSpPr>
        <p:spPr>
          <a:xfrm>
            <a:off x="107950" y="828007"/>
            <a:ext cx="331724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2</a:t>
            </a:r>
            <a:r>
              <a:rPr lang="zh-CN" altLang="en-US" sz="2400" b="1">
                <a:solidFill>
                  <a:schemeClr val="tx1"/>
                </a:solidFill>
                <a:effectLst/>
                <a:latin typeface="+mn-ea"/>
                <a:cs typeface="+mn-ea"/>
              </a:rPr>
              <a:t>、</a:t>
            </a:r>
            <a:r>
              <a:rPr lang="zh-CN" sz="3200">
                <a:solidFill>
                  <a:schemeClr val="tx1"/>
                </a:solidFill>
                <a:effectLst/>
                <a:latin typeface="+mn-ea"/>
                <a:cs typeface="+mn-ea"/>
              </a:rPr>
              <a:t>现代化的工业</a:t>
            </a:r>
            <a:endParaRPr lang="zh-CN" sz="2800" b="1">
              <a:solidFill>
                <a:srgbClr val="FF0000"/>
              </a:solidFill>
              <a:effectLst/>
              <a:latin typeface="+mn-ea"/>
              <a:ea typeface="楷体" panose="02010609060101010101" charset="-122"/>
              <a:cs typeface="+mn-ea"/>
            </a:endParaRPr>
          </a:p>
        </p:txBody>
      </p:sp>
      <p:sp>
        <p:nvSpPr>
          <p:cNvPr id="12" name="文本框 11"/>
          <p:cNvSpPr txBox="1"/>
          <p:nvPr/>
        </p:nvSpPr>
        <p:spPr>
          <a:xfrm>
            <a:off x="252095" y="1616712"/>
            <a:ext cx="2816860"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solidFill>
                <a:latin typeface="+mn-ea"/>
                <a:cs typeface="+mn-ea"/>
              </a:rPr>
              <a:t>三大工业区：</a:t>
            </a:r>
            <a:endParaRPr lang="zh-CN" altLang="en-US" sz="2800" b="1">
              <a:solidFill>
                <a:srgbClr val="FF0000"/>
              </a:solidFill>
              <a:latin typeface="+mn-ea"/>
              <a:cs typeface="+mn-ea"/>
            </a:endParaRPr>
          </a:p>
        </p:txBody>
      </p:sp>
    </p:spTree>
    <p:extLst>
      <p:ext uri="{BB962C8B-B14F-4D97-AF65-F5344CB8AC3E}">
        <p14:creationId xmlns:p14="http://schemas.microsoft.com/office/powerpoint/2010/main" val="18955887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8228"/>
                                        </p:tgtEl>
                                        <p:attrNameLst>
                                          <p:attrName>style.visibility</p:attrName>
                                        </p:attrNameLst>
                                      </p:cBhvr>
                                      <p:to>
                                        <p:strVal val="visible"/>
                                      </p:to>
                                    </p:set>
                                    <p:animEffect transition="in" filter="blinds(horizontal)">
                                      <p:cBhvr>
                                        <p:cTn id="7" dur="500"/>
                                        <p:tgtEl>
                                          <p:spTgt spid="3082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8242"/>
                                        </p:tgtEl>
                                        <p:attrNameLst>
                                          <p:attrName>style.visibility</p:attrName>
                                        </p:attrNameLst>
                                      </p:cBhvr>
                                      <p:to>
                                        <p:strVal val="visible"/>
                                      </p:to>
                                    </p:set>
                                    <p:animEffect transition="in" filter="blinds(horizontal)">
                                      <p:cBhvr>
                                        <p:cTn id="10" dur="500"/>
                                        <p:tgtEl>
                                          <p:spTgt spid="30824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8243"/>
                                        </p:tgtEl>
                                        <p:attrNameLst>
                                          <p:attrName>style.visibility</p:attrName>
                                        </p:attrNameLst>
                                      </p:cBhvr>
                                      <p:to>
                                        <p:strVal val="visible"/>
                                      </p:to>
                                    </p:set>
                                    <p:animEffect transition="in" filter="blinds(horizontal)">
                                      <p:cBhvr>
                                        <p:cTn id="13" dur="500"/>
                                        <p:tgtEl>
                                          <p:spTgt spid="30824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08244"/>
                                        </p:tgtEl>
                                        <p:attrNameLst>
                                          <p:attrName>style.visibility</p:attrName>
                                        </p:attrNameLst>
                                      </p:cBhvr>
                                      <p:to>
                                        <p:strVal val="visible"/>
                                      </p:to>
                                    </p:set>
                                    <p:animEffect transition="in" filter="blinds(horizontal)">
                                      <p:cBhvr>
                                        <p:cTn id="16" dur="500"/>
                                        <p:tgtEl>
                                          <p:spTgt spid="308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42" grpId="0"/>
      <p:bldP spid="308243" grpId="0"/>
      <p:bldP spid="30824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50" name="Picture 2" descr="wwqw123"/>
          <p:cNvPicPr>
            <a:picLocks noChangeAspect="1" noChangeArrowheads="1"/>
          </p:cNvPicPr>
          <p:nvPr/>
        </p:nvPicPr>
        <p:blipFill>
          <a:blip r:embed="rId2" cstate="print">
            <a:lum bright="-12000" contrast="6000"/>
          </a:blip>
          <a:srcRect/>
          <a:stretch>
            <a:fillRect/>
          </a:stretch>
        </p:blipFill>
        <p:spPr bwMode="auto">
          <a:xfrm>
            <a:off x="3148445" y="1285084"/>
            <a:ext cx="5503214" cy="3395517"/>
          </a:xfrm>
          <a:prstGeom prst="rect">
            <a:avLst/>
          </a:prstGeom>
          <a:noFill/>
        </p:spPr>
      </p:pic>
      <p:graphicFrame>
        <p:nvGraphicFramePr>
          <p:cNvPr id="309252" name="Group 4"/>
          <p:cNvGraphicFramePr>
            <a:graphicFrameLocks noGrp="1"/>
          </p:cNvGraphicFramePr>
          <p:nvPr>
            <p:extLst>
              <p:ext uri="{D42A27DB-BD31-4B8C-83A1-F6EECF244321}">
                <p14:modId xmlns:p14="http://schemas.microsoft.com/office/powerpoint/2010/main" val="3568720789"/>
              </p:ext>
            </p:extLst>
          </p:nvPr>
        </p:nvGraphicFramePr>
        <p:xfrm>
          <a:off x="0" y="4956463"/>
          <a:ext cx="9144000" cy="1662546"/>
        </p:xfrm>
        <a:graphic>
          <a:graphicData uri="http://schemas.openxmlformats.org/drawingml/2006/table">
            <a:tbl>
              <a:tblPr/>
              <a:tblGrid>
                <a:gridCol w="1676400"/>
                <a:gridCol w="2743200"/>
                <a:gridCol w="4724400"/>
              </a:tblGrid>
              <a:tr h="2902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黑体" pitchFamily="49" charset="-122"/>
                        </a:rPr>
                        <a:t>工业区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黑体" pitchFamily="49" charset="-122"/>
                        </a:rPr>
                        <a:t>工业部门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pitchFamily="34" charset="0"/>
                          <a:ea typeface="黑体" pitchFamily="49" charset="-122"/>
                        </a:rPr>
                        <a:t>主要工业中心</a:t>
                      </a:r>
                      <a:endParaRPr kumimoji="0" lang="zh-CN" altLang="en-US" sz="2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2053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09266" name="Rectangle 18"/>
          <p:cNvSpPr>
            <a:spLocks noChangeArrowheads="1"/>
          </p:cNvSpPr>
          <p:nvPr/>
        </p:nvSpPr>
        <p:spPr bwMode="auto">
          <a:xfrm>
            <a:off x="4479290" y="5476009"/>
            <a:ext cx="4679950" cy="1798638"/>
          </a:xfrm>
          <a:prstGeom prst="rect">
            <a:avLst/>
          </a:prstGeom>
          <a:noFill/>
          <a:ln w="9525">
            <a:noFill/>
            <a:miter lim="800000"/>
            <a:headEnd/>
            <a:tailEnd/>
          </a:ln>
          <a:effectLst/>
        </p:spPr>
        <p:txBody>
          <a:bodyPr/>
          <a:lstStyle/>
          <a:p>
            <a:pPr>
              <a:spcBef>
                <a:spcPct val="20000"/>
              </a:spcBef>
            </a:pPr>
            <a:r>
              <a:rPr lang="zh-CN" altLang="en-US" sz="2000" b="1" dirty="0">
                <a:solidFill>
                  <a:srgbClr val="FF0000"/>
                </a:solidFill>
                <a:ea typeface="黑体" pitchFamily="49" charset="-122"/>
              </a:rPr>
              <a:t>旧金山</a:t>
            </a:r>
            <a:r>
              <a:rPr lang="zh-CN" altLang="en-US" sz="2000" b="1" dirty="0">
                <a:ea typeface="黑体" pitchFamily="49" charset="-122"/>
              </a:rPr>
              <a:t>（</a:t>
            </a:r>
            <a:r>
              <a:rPr lang="zh-CN" altLang="en-US" sz="2000" b="1" dirty="0">
                <a:latin typeface="Verdana"/>
                <a:ea typeface="黑体" pitchFamily="49" charset="-122"/>
              </a:rPr>
              <a:t>“</a:t>
            </a:r>
            <a:r>
              <a:rPr lang="zh-CN" altLang="en-US" sz="2000" b="1" dirty="0">
                <a:ea typeface="黑体" pitchFamily="49" charset="-122"/>
              </a:rPr>
              <a:t>硅谷</a:t>
            </a:r>
            <a:r>
              <a:rPr lang="zh-CN" altLang="en-US" sz="2000" b="1" dirty="0">
                <a:latin typeface="Verdana"/>
                <a:ea typeface="黑体" pitchFamily="49" charset="-122"/>
              </a:rPr>
              <a:t>”</a:t>
            </a:r>
            <a:r>
              <a:rPr lang="zh-CN" altLang="en-US" sz="2000" b="1" dirty="0">
                <a:ea typeface="黑体" pitchFamily="49" charset="-122"/>
              </a:rPr>
              <a:t>电子工业中心，华人最多的地区）、</a:t>
            </a:r>
            <a:r>
              <a:rPr lang="zh-CN" altLang="en-US" sz="2000" b="1" dirty="0">
                <a:solidFill>
                  <a:srgbClr val="FF0000"/>
                </a:solidFill>
                <a:ea typeface="黑体" pitchFamily="49" charset="-122"/>
              </a:rPr>
              <a:t>洛杉矶</a:t>
            </a:r>
            <a:r>
              <a:rPr lang="zh-CN" altLang="en-US" sz="2000" b="1" dirty="0">
                <a:ea typeface="黑体" pitchFamily="49" charset="-122"/>
              </a:rPr>
              <a:t>（美国西部最大城市，好莱坞影视中心）</a:t>
            </a:r>
          </a:p>
        </p:txBody>
      </p:sp>
      <p:sp>
        <p:nvSpPr>
          <p:cNvPr id="309267" name="Rectangle 19"/>
          <p:cNvSpPr>
            <a:spLocks noChangeArrowheads="1"/>
          </p:cNvSpPr>
          <p:nvPr/>
        </p:nvSpPr>
        <p:spPr bwMode="auto">
          <a:xfrm>
            <a:off x="1765300" y="5059363"/>
            <a:ext cx="2447925" cy="1798637"/>
          </a:xfrm>
          <a:prstGeom prst="rect">
            <a:avLst/>
          </a:prstGeom>
          <a:noFill/>
          <a:ln w="9525">
            <a:noFill/>
            <a:miter lim="800000"/>
            <a:headEnd/>
            <a:tailEnd/>
          </a:ln>
          <a:effectLst/>
        </p:spPr>
        <p:txBody>
          <a:bodyPr anchor="ctr"/>
          <a:lstStyle/>
          <a:p>
            <a:pPr>
              <a:spcBef>
                <a:spcPct val="20000"/>
              </a:spcBef>
            </a:pPr>
            <a:r>
              <a:rPr lang="zh-CN" altLang="en-US" sz="2400" b="1" dirty="0">
                <a:ea typeface="黑体" pitchFamily="49" charset="-122"/>
              </a:rPr>
              <a:t>宇航、电子、飞机制造等</a:t>
            </a:r>
          </a:p>
        </p:txBody>
      </p:sp>
      <p:sp>
        <p:nvSpPr>
          <p:cNvPr id="309268" name="Rectangle 20"/>
          <p:cNvSpPr>
            <a:spLocks noChangeArrowheads="1"/>
          </p:cNvSpPr>
          <p:nvPr/>
        </p:nvSpPr>
        <p:spPr bwMode="auto">
          <a:xfrm>
            <a:off x="152400" y="5059363"/>
            <a:ext cx="1441450" cy="1798637"/>
          </a:xfrm>
          <a:prstGeom prst="rect">
            <a:avLst/>
          </a:prstGeom>
          <a:noFill/>
          <a:ln w="9525">
            <a:noFill/>
            <a:miter lim="800000"/>
            <a:headEnd/>
            <a:tailEnd/>
          </a:ln>
          <a:effectLst/>
        </p:spPr>
        <p:txBody>
          <a:bodyPr anchor="ctr"/>
          <a:lstStyle/>
          <a:p>
            <a:pPr>
              <a:spcBef>
                <a:spcPct val="20000"/>
              </a:spcBef>
            </a:pPr>
            <a:r>
              <a:rPr lang="zh-CN" altLang="en-US" sz="2400" b="1" dirty="0">
                <a:ea typeface="黑体" pitchFamily="49" charset="-122"/>
              </a:rPr>
              <a:t>西部地区</a:t>
            </a:r>
          </a:p>
        </p:txBody>
      </p:sp>
      <p:sp>
        <p:nvSpPr>
          <p:cNvPr id="8" name="文本框 7"/>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9" name="圆角矩形 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11" name="文本框 10"/>
          <p:cNvSpPr txBox="1"/>
          <p:nvPr/>
        </p:nvSpPr>
        <p:spPr>
          <a:xfrm>
            <a:off x="107950" y="828007"/>
            <a:ext cx="331724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2</a:t>
            </a:r>
            <a:r>
              <a:rPr lang="zh-CN" altLang="en-US" sz="2400" b="1">
                <a:solidFill>
                  <a:schemeClr val="tx1"/>
                </a:solidFill>
                <a:effectLst/>
                <a:latin typeface="+mn-ea"/>
                <a:cs typeface="+mn-ea"/>
              </a:rPr>
              <a:t>、</a:t>
            </a:r>
            <a:r>
              <a:rPr lang="zh-CN" sz="3200">
                <a:solidFill>
                  <a:schemeClr val="tx1"/>
                </a:solidFill>
                <a:effectLst/>
                <a:latin typeface="+mn-ea"/>
                <a:cs typeface="+mn-ea"/>
              </a:rPr>
              <a:t>现代化的工业</a:t>
            </a:r>
            <a:endParaRPr lang="zh-CN" sz="2800" b="1">
              <a:solidFill>
                <a:srgbClr val="FF0000"/>
              </a:solidFill>
              <a:effectLst/>
              <a:latin typeface="+mn-ea"/>
              <a:ea typeface="楷体" panose="02010609060101010101" charset="-122"/>
              <a:cs typeface="+mn-ea"/>
            </a:endParaRPr>
          </a:p>
        </p:txBody>
      </p:sp>
      <p:sp>
        <p:nvSpPr>
          <p:cNvPr id="12" name="文本框 11"/>
          <p:cNvSpPr txBox="1"/>
          <p:nvPr/>
        </p:nvSpPr>
        <p:spPr>
          <a:xfrm>
            <a:off x="252095" y="1616712"/>
            <a:ext cx="2816860"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solidFill>
                <a:latin typeface="+mn-ea"/>
                <a:cs typeface="+mn-ea"/>
              </a:rPr>
              <a:t>三大工业区：</a:t>
            </a:r>
            <a:endParaRPr lang="zh-CN" altLang="en-US" sz="2800" b="1">
              <a:solidFill>
                <a:srgbClr val="FF0000"/>
              </a:solidFill>
              <a:latin typeface="+mn-ea"/>
              <a:cs typeface="+mn-ea"/>
            </a:endParaRPr>
          </a:p>
        </p:txBody>
      </p:sp>
    </p:spTree>
    <p:extLst>
      <p:ext uri="{BB962C8B-B14F-4D97-AF65-F5344CB8AC3E}">
        <p14:creationId xmlns:p14="http://schemas.microsoft.com/office/powerpoint/2010/main" val="29555293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9252"/>
                                        </p:tgtEl>
                                        <p:attrNameLst>
                                          <p:attrName>style.visibility</p:attrName>
                                        </p:attrNameLst>
                                      </p:cBhvr>
                                      <p:to>
                                        <p:strVal val="visible"/>
                                      </p:to>
                                    </p:set>
                                    <p:animEffect transition="in" filter="blinds(horizontal)">
                                      <p:cBhvr>
                                        <p:cTn id="7" dur="500"/>
                                        <p:tgtEl>
                                          <p:spTgt spid="30925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9266"/>
                                        </p:tgtEl>
                                        <p:attrNameLst>
                                          <p:attrName>style.visibility</p:attrName>
                                        </p:attrNameLst>
                                      </p:cBhvr>
                                      <p:to>
                                        <p:strVal val="visible"/>
                                      </p:to>
                                    </p:set>
                                    <p:animEffect transition="in" filter="blinds(horizontal)">
                                      <p:cBhvr>
                                        <p:cTn id="10" dur="500"/>
                                        <p:tgtEl>
                                          <p:spTgt spid="30926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9267"/>
                                        </p:tgtEl>
                                        <p:attrNameLst>
                                          <p:attrName>style.visibility</p:attrName>
                                        </p:attrNameLst>
                                      </p:cBhvr>
                                      <p:to>
                                        <p:strVal val="visible"/>
                                      </p:to>
                                    </p:set>
                                    <p:animEffect transition="in" filter="blinds(horizontal)">
                                      <p:cBhvr>
                                        <p:cTn id="13" dur="500"/>
                                        <p:tgtEl>
                                          <p:spTgt spid="30926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09268"/>
                                        </p:tgtEl>
                                        <p:attrNameLst>
                                          <p:attrName>style.visibility</p:attrName>
                                        </p:attrNameLst>
                                      </p:cBhvr>
                                      <p:to>
                                        <p:strVal val="visible"/>
                                      </p:to>
                                    </p:set>
                                    <p:animEffect transition="in" filter="blinds(horizontal)">
                                      <p:cBhvr>
                                        <p:cTn id="16" dur="500"/>
                                        <p:tgtEl>
                                          <p:spTgt spid="309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6" grpId="0"/>
      <p:bldP spid="309267" grpId="0"/>
      <p:bldP spid="3092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北美地形图03_副本_副本"/>
          <p:cNvPicPr>
            <a:picLocks noChangeAspect="1"/>
          </p:cNvPicPr>
          <p:nvPr/>
        </p:nvPicPr>
        <p:blipFill>
          <a:blip r:embed="rId2" cstate="print"/>
          <a:srcRect l="3420" b="1513"/>
          <a:stretch>
            <a:fillRect/>
          </a:stretch>
        </p:blipFill>
        <p:spPr>
          <a:xfrm>
            <a:off x="4203071" y="1062994"/>
            <a:ext cx="4824095" cy="5666740"/>
          </a:xfrm>
          <a:prstGeom prst="rect">
            <a:avLst/>
          </a:prstGeom>
          <a:ln>
            <a:solidFill>
              <a:schemeClr val="tx1">
                <a:lumMod val="95000"/>
                <a:lumOff val="5000"/>
              </a:schemeClr>
            </a:solidFill>
          </a:ln>
        </p:spPr>
      </p:pic>
      <p:sp>
        <p:nvSpPr>
          <p:cNvPr id="3" name="文本框 1"/>
          <p:cNvSpPr txBox="1"/>
          <p:nvPr/>
        </p:nvSpPr>
        <p:spPr>
          <a:xfrm>
            <a:off x="0" y="-5079"/>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一、北美概述</a:t>
            </a:r>
            <a:r>
              <a:rPr lang="zh-CN" altLang="en-US" sz="3600">
                <a:solidFill>
                  <a:schemeClr val="bg1"/>
                </a:solidFill>
                <a:latin typeface="微软雅黑" panose="020B0503020204020204" charset="-122"/>
                <a:ea typeface="微软雅黑" panose="020B0503020204020204" charset="-122"/>
              </a:rPr>
              <a:t> </a:t>
            </a:r>
          </a:p>
        </p:txBody>
      </p:sp>
      <p:sp>
        <p:nvSpPr>
          <p:cNvPr id="4" name="文本框 7"/>
          <p:cNvSpPr txBox="1"/>
          <p:nvPr/>
        </p:nvSpPr>
        <p:spPr>
          <a:xfrm>
            <a:off x="228602" y="875664"/>
            <a:ext cx="1740535"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dirty="0">
                <a:solidFill>
                  <a:schemeClr val="tx1"/>
                </a:solidFill>
                <a:effectLst/>
                <a:latin typeface="+mn-ea"/>
                <a:cs typeface="+mn-ea"/>
              </a:rPr>
              <a:t> </a:t>
            </a:r>
            <a:r>
              <a:rPr lang="en-US" altLang="zh-CN" sz="3200" dirty="0">
                <a:solidFill>
                  <a:schemeClr val="tx1"/>
                </a:solidFill>
                <a:effectLst/>
                <a:latin typeface="+mn-ea"/>
                <a:cs typeface="+mn-ea"/>
              </a:rPr>
              <a:t>1</a:t>
            </a:r>
            <a:r>
              <a:rPr lang="zh-CN" altLang="en-US" sz="2400" b="1" dirty="0" smtClean="0">
                <a:solidFill>
                  <a:schemeClr val="tx1"/>
                </a:solidFill>
                <a:effectLst/>
                <a:latin typeface="+mn-ea"/>
                <a:cs typeface="+mn-ea"/>
              </a:rPr>
              <a:t>、</a:t>
            </a:r>
            <a:r>
              <a:rPr lang="zh-CN" sz="3200" dirty="0" smtClean="0">
                <a:solidFill>
                  <a:schemeClr val="tx1"/>
                </a:solidFill>
                <a:effectLst/>
                <a:latin typeface="+mn-ea"/>
                <a:cs typeface="+mn-ea"/>
              </a:rPr>
              <a:t>地形</a:t>
            </a:r>
            <a:endParaRPr lang="zh-CN" sz="2800" b="1" dirty="0">
              <a:solidFill>
                <a:srgbClr val="FF0000"/>
              </a:solidFill>
              <a:effectLst/>
              <a:latin typeface="+mn-ea"/>
              <a:ea typeface="楷体" panose="02010609060101010101" charset="-122"/>
              <a:cs typeface="+mn-ea"/>
            </a:endParaRPr>
          </a:p>
        </p:txBody>
      </p:sp>
      <p:sp>
        <p:nvSpPr>
          <p:cNvPr id="5" name="圆角矩形 4"/>
          <p:cNvSpPr/>
          <p:nvPr/>
        </p:nvSpPr>
        <p:spPr>
          <a:xfrm>
            <a:off x="6298571" y="72003"/>
            <a:ext cx="2640965" cy="896620"/>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a:off x="6397883" y="13594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自然特征</a:t>
            </a:r>
          </a:p>
        </p:txBody>
      </p:sp>
      <p:sp>
        <p:nvSpPr>
          <p:cNvPr id="8" name="Rectangle 19"/>
          <p:cNvSpPr>
            <a:spLocks noChangeArrowheads="1"/>
          </p:cNvSpPr>
          <p:nvPr/>
        </p:nvSpPr>
        <p:spPr bwMode="auto">
          <a:xfrm>
            <a:off x="207965" y="1739905"/>
            <a:ext cx="3806825" cy="2456057"/>
          </a:xfrm>
          <a:prstGeom prst="rect">
            <a:avLst/>
          </a:prstGeom>
          <a:noFill/>
          <a:ln w="9525">
            <a:noFill/>
            <a:miter lim="800000"/>
            <a:headEnd/>
            <a:tailEnd/>
          </a:ln>
          <a:effectLst/>
        </p:spPr>
        <p:txBody>
          <a:bodyPr wrap="square">
            <a:spAutoFit/>
          </a:bodyPr>
          <a:lstStyle/>
          <a:p>
            <a:pPr>
              <a:lnSpc>
                <a:spcPct val="120000"/>
              </a:lnSpc>
            </a:pPr>
            <a:r>
              <a:rPr kumimoji="1" lang="en-US" altLang="zh-CN" sz="3200" b="1" dirty="0" smtClean="0">
                <a:solidFill>
                  <a:srgbClr val="FF0000"/>
                </a:solidFill>
                <a:latin typeface="黑体" pitchFamily="49" charset="-122"/>
                <a:ea typeface="黑体" pitchFamily="49" charset="-122"/>
              </a:rPr>
              <a:t>(3)</a:t>
            </a:r>
            <a:r>
              <a:rPr kumimoji="1" lang="zh-CN" altLang="en-US" sz="3200" b="1" dirty="0" smtClean="0">
                <a:solidFill>
                  <a:srgbClr val="FF0000"/>
                </a:solidFill>
                <a:latin typeface="黑体" pitchFamily="49" charset="-122"/>
                <a:ea typeface="黑体" pitchFamily="49" charset="-122"/>
              </a:rPr>
              <a:t>海岸线：</a:t>
            </a:r>
            <a:endParaRPr kumimoji="1" lang="en-US" altLang="zh-CN" sz="3200" b="1" dirty="0" smtClean="0">
              <a:solidFill>
                <a:srgbClr val="FF0000"/>
              </a:solidFill>
              <a:latin typeface="黑体" pitchFamily="49" charset="-122"/>
              <a:ea typeface="黑体" pitchFamily="49" charset="-122"/>
            </a:endParaRPr>
          </a:p>
          <a:p>
            <a:pPr>
              <a:lnSpc>
                <a:spcPct val="120000"/>
              </a:lnSpc>
            </a:pPr>
            <a:r>
              <a:rPr kumimoji="1" lang="zh-CN" altLang="en-US" sz="3200" b="1" dirty="0" smtClean="0">
                <a:solidFill>
                  <a:srgbClr val="0000FF"/>
                </a:solidFill>
                <a:latin typeface="黑体" pitchFamily="49" charset="-122"/>
                <a:ea typeface="黑体" pitchFamily="49" charset="-122"/>
              </a:rPr>
              <a:t>北部海岸线比较</a:t>
            </a:r>
            <a:r>
              <a:rPr kumimoji="1" lang="zh-CN" altLang="en-US" sz="3200" b="1" dirty="0">
                <a:solidFill>
                  <a:srgbClr val="0000FF"/>
                </a:solidFill>
                <a:latin typeface="黑体" pitchFamily="49" charset="-122"/>
                <a:ea typeface="黑体" pitchFamily="49" charset="-122"/>
              </a:rPr>
              <a:t>曲折，多岛屿和峡湾</a:t>
            </a:r>
            <a:r>
              <a:rPr kumimoji="1" lang="zh-CN" altLang="en-US" sz="3200" b="1" dirty="0" smtClean="0">
                <a:solidFill>
                  <a:srgbClr val="0000FF"/>
                </a:solidFill>
                <a:latin typeface="黑体" pitchFamily="49" charset="-122"/>
                <a:ea typeface="黑体" pitchFamily="49" charset="-122"/>
              </a:rPr>
              <a:t>；南部海岸线较</a:t>
            </a:r>
            <a:r>
              <a:rPr kumimoji="1" lang="zh-CN" altLang="en-US" sz="3200" b="1" dirty="0">
                <a:solidFill>
                  <a:srgbClr val="0000FF"/>
                </a:solidFill>
                <a:latin typeface="黑体" pitchFamily="49" charset="-122"/>
                <a:ea typeface="黑体" pitchFamily="49" charset="-122"/>
              </a:rPr>
              <a:t>平直。</a:t>
            </a:r>
          </a:p>
        </p:txBody>
      </p:sp>
      <p:sp>
        <p:nvSpPr>
          <p:cNvPr id="9" name="TextBox 8"/>
          <p:cNvSpPr txBox="1"/>
          <p:nvPr/>
        </p:nvSpPr>
        <p:spPr>
          <a:xfrm>
            <a:off x="328613" y="4471988"/>
            <a:ext cx="2457450" cy="1077218"/>
          </a:xfrm>
          <a:prstGeom prst="rect">
            <a:avLst/>
          </a:prstGeom>
          <a:noFill/>
        </p:spPr>
        <p:txBody>
          <a:bodyPr wrap="square" rtlCol="0">
            <a:spAutoFit/>
          </a:bodyPr>
          <a:lstStyle/>
          <a:p>
            <a:r>
              <a:rPr lang="zh-CN" altLang="en-US" sz="3200" b="1" dirty="0" smtClean="0">
                <a:solidFill>
                  <a:srgbClr val="FF0000"/>
                </a:solidFill>
              </a:rPr>
              <a:t>（</a:t>
            </a:r>
            <a:r>
              <a:rPr lang="en-US" altLang="zh-CN" sz="3200" b="1" dirty="0" smtClean="0">
                <a:solidFill>
                  <a:srgbClr val="FF0000"/>
                </a:solidFill>
              </a:rPr>
              <a:t>4</a:t>
            </a:r>
            <a:r>
              <a:rPr lang="zh-CN" altLang="en-US" sz="3200" b="1" dirty="0" smtClean="0">
                <a:solidFill>
                  <a:srgbClr val="FF0000"/>
                </a:solidFill>
              </a:rPr>
              <a:t>）冰川地貌广布</a:t>
            </a:r>
            <a:endParaRPr lang="zh-CN" altLang="en-US" sz="3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553" y="0"/>
            <a:ext cx="9144000" cy="908723"/>
          </a:xfrm>
          <a:prstGeom prst="rect">
            <a:avLst/>
          </a:prstGeom>
          <a:solidFill>
            <a:srgbClr val="3366FF"/>
          </a:solidFill>
          <a:ln w="25400" cap="flat" cmpd="sng" algn="ctr">
            <a:noFill/>
            <a:prstDash val="solid"/>
          </a:ln>
          <a:effectLst/>
        </p:spPr>
        <p:txBody>
          <a:bodyPr lIns="68580" tIns="34290" rIns="68580" bIns="34290" rtlCol="0" anchor="ctr"/>
          <a:lstStyle/>
          <a:p>
            <a:pPr algn="ctr">
              <a:defRPr/>
            </a:pPr>
            <a:endParaRPr lang="zh-CN" altLang="en-US" kern="0" dirty="0">
              <a:solidFill>
                <a:prstClr val="white"/>
              </a:solidFill>
              <a:latin typeface="Verdana" panose="020B0604030504040204"/>
              <a:ea typeface="微软雅黑" panose="020B0503020204020204" pitchFamily="34" charset="-122"/>
            </a:endParaRPr>
          </a:p>
        </p:txBody>
      </p:sp>
      <p:sp>
        <p:nvSpPr>
          <p:cNvPr id="4" name="标题 1"/>
          <p:cNvSpPr txBox="1"/>
          <p:nvPr/>
        </p:nvSpPr>
        <p:spPr>
          <a:xfrm>
            <a:off x="1224917" y="189481"/>
            <a:ext cx="6899796" cy="529759"/>
          </a:xfrm>
          <a:prstGeom prst="rect">
            <a:avLst/>
          </a:prstGeom>
        </p:spPr>
        <p:txBody>
          <a:bodyPr vert="horz" lIns="68580" tIns="34290" rIns="68580" bIns="34290" rtlCol="0" anchor="ctr">
            <a:normAutofit/>
          </a:bodyPr>
          <a:lstStyle>
            <a:defPPr>
              <a:defRPr lang="zh-CN"/>
            </a:defPPr>
            <a:lvl1pPr lvl="0" defTabSz="914400">
              <a:spcBef>
                <a:spcPct val="0"/>
              </a:spcBef>
              <a:buNone/>
              <a:defRPr sz="2800" b="1" kern="0" spc="200">
                <a:solidFill>
                  <a:schemeClr val="bg1"/>
                </a:solidFill>
                <a:latin typeface="微软雅黑" panose="020B0503020204020204" pitchFamily="34" charset="-122"/>
                <a:ea typeface="微软雅黑" panose="020B0503020204020204" pitchFamily="34" charset="-122"/>
                <a:cs typeface="+mj-cs"/>
              </a:defRPr>
            </a:lvl1pPr>
          </a:lstStyle>
          <a:p>
            <a:pPr defTabSz="685800">
              <a:defRPr/>
            </a:pPr>
            <a:r>
              <a:rPr lang="en-US" altLang="zh-CN" sz="2100" spc="150" dirty="0">
                <a:solidFill>
                  <a:prstClr val="white"/>
                </a:solidFill>
                <a:sym typeface="+mn-ea"/>
              </a:rPr>
              <a:t> </a:t>
            </a:r>
            <a:r>
              <a:rPr lang="zh-CN" altLang="en-US" sz="2100" spc="150" dirty="0">
                <a:solidFill>
                  <a:prstClr val="white"/>
                </a:solidFill>
                <a:sym typeface="+mn-ea"/>
              </a:rPr>
              <a:t>高新技术产业</a:t>
            </a:r>
            <a:endParaRPr lang="zh-CN" altLang="en-US" sz="2100" spc="150" dirty="0">
              <a:solidFill>
                <a:srgbClr val="FFFF00"/>
              </a:solidFill>
            </a:endParaRPr>
          </a:p>
        </p:txBody>
      </p:sp>
      <p:sp>
        <p:nvSpPr>
          <p:cNvPr id="2" name="矩形 1"/>
          <p:cNvSpPr/>
          <p:nvPr/>
        </p:nvSpPr>
        <p:spPr>
          <a:xfrm>
            <a:off x="911733" y="923265"/>
            <a:ext cx="7132810" cy="1398844"/>
          </a:xfrm>
          <a:prstGeom prst="rect">
            <a:avLst/>
          </a:prstGeom>
        </p:spPr>
        <p:txBody>
          <a:bodyPr wrap="square" lIns="68580" tIns="34290" rIns="68580" bIns="34290">
            <a:spAutoFit/>
          </a:bodyPr>
          <a:lstStyle/>
          <a:p>
            <a:pPr>
              <a:lnSpc>
                <a:spcPct val="120000"/>
              </a:lnSpc>
            </a:pPr>
            <a:r>
              <a:rPr lang="zh-CN" altLang="en-US" dirty="0">
                <a:solidFill>
                  <a:srgbClr val="FF0000"/>
                </a:solidFill>
                <a:latin typeface="微软雅黑" panose="020B0503020204020204" pitchFamily="34" charset="-122"/>
                <a:ea typeface="微软雅黑" panose="020B0503020204020204" pitchFamily="34" charset="-122"/>
              </a:rPr>
              <a:t>硅谷（</a:t>
            </a:r>
            <a:r>
              <a:rPr lang="en-US" altLang="zh-CN" dirty="0">
                <a:solidFill>
                  <a:srgbClr val="FF0000"/>
                </a:solidFill>
                <a:latin typeface="微软雅黑" panose="020B0503020204020204" pitchFamily="34" charset="-122"/>
                <a:ea typeface="微软雅黑" panose="020B0503020204020204" pitchFamily="34" charset="-122"/>
              </a:rPr>
              <a:t>Silicon Valley</a:t>
            </a:r>
            <a:r>
              <a:rPr lang="zh-CN" altLang="en-US" dirty="0" smtClean="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 </a:t>
            </a:r>
            <a:r>
              <a:rPr lang="zh-CN" altLang="en-US" dirty="0" smtClean="0">
                <a:solidFill>
                  <a:srgbClr val="FF0000"/>
                </a:solidFill>
                <a:latin typeface="微软雅黑" panose="020B0503020204020204" pitchFamily="34" charset="-122"/>
                <a:ea typeface="微软雅黑" panose="020B0503020204020204" pitchFamily="34" charset="-122"/>
              </a:rPr>
              <a:t>最早</a:t>
            </a:r>
            <a:r>
              <a:rPr lang="zh-CN" altLang="en-US" dirty="0">
                <a:solidFill>
                  <a:srgbClr val="FF0000"/>
                </a:solidFill>
                <a:latin typeface="微软雅黑" panose="020B0503020204020204" pitchFamily="34" charset="-122"/>
                <a:ea typeface="微软雅黑" panose="020B0503020204020204" pitchFamily="34" charset="-122"/>
              </a:rPr>
              <a:t>是研究和生产以硅为基础的半导体芯片的地方，因此得名。硅谷的计算机公司已经发展到大约</a:t>
            </a:r>
            <a:r>
              <a:rPr lang="en-US" altLang="zh-CN" dirty="0">
                <a:solidFill>
                  <a:srgbClr val="FF0000"/>
                </a:solidFill>
                <a:latin typeface="微软雅黑" panose="020B0503020204020204" pitchFamily="34" charset="-122"/>
                <a:ea typeface="微软雅黑" panose="020B0503020204020204" pitchFamily="34" charset="-122"/>
              </a:rPr>
              <a:t>1500</a:t>
            </a:r>
            <a:r>
              <a:rPr lang="zh-CN" altLang="en-US" dirty="0">
                <a:solidFill>
                  <a:srgbClr val="FF0000"/>
                </a:solidFill>
                <a:latin typeface="微软雅黑" panose="020B0503020204020204" pitchFamily="34" charset="-122"/>
                <a:ea typeface="微软雅黑" panose="020B0503020204020204" pitchFamily="34" charset="-122"/>
              </a:rPr>
              <a:t>家。一个世纪前这里还是一片果园，但自从英特尔 、苹果公司、谷歌、脸书、雅虎等高科技公司的总部在此落户之后，出现了众多繁华的市镇。</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46" y="2336651"/>
            <a:ext cx="3776254" cy="4512101"/>
          </a:xfrm>
          <a:prstGeom prst="rect">
            <a:avLst/>
          </a:prstGeom>
        </p:spPr>
      </p:pic>
      <p:pic>
        <p:nvPicPr>
          <p:cNvPr id="9" name="Picture 2"/>
          <p:cNvPicPr>
            <a:picLocks noChangeAspect="1" noChangeArrowheads="1"/>
          </p:cNvPicPr>
          <p:nvPr/>
        </p:nvPicPr>
        <p:blipFill>
          <a:blip r:embed="rId3" cstate="print"/>
          <a:srcRect/>
          <a:stretch>
            <a:fillRect/>
          </a:stretch>
        </p:blipFill>
        <p:spPr bwMode="auto">
          <a:xfrm>
            <a:off x="3964474" y="2312861"/>
            <a:ext cx="5179526" cy="4535891"/>
          </a:xfrm>
          <a:prstGeom prst="rect">
            <a:avLst/>
          </a:prstGeom>
          <a:noFill/>
          <a:ln w="9525">
            <a:noFill/>
            <a:miter lim="800000"/>
            <a:headEnd/>
            <a:tailEnd/>
          </a:ln>
          <a:effectLst/>
        </p:spPr>
      </p:pic>
    </p:spTree>
    <p:extLst>
      <p:ext uri="{BB962C8B-B14F-4D97-AF65-F5344CB8AC3E}">
        <p14:creationId xmlns:p14="http://schemas.microsoft.com/office/powerpoint/2010/main" val="507996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rot="5400000">
            <a:off x="267834" y="1465195"/>
            <a:ext cx="5206668" cy="5199989"/>
          </a:xfrm>
          <a:prstGeom prst="rect">
            <a:avLst/>
          </a:prstGeom>
          <a:solidFill>
            <a:schemeClr val="bg1">
              <a:lumMod val="95000"/>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endParaRPr lang="zh-CN" altLang="en-US" sz="1400" dirty="0">
              <a:solidFill>
                <a:prstClr val="white"/>
              </a:solidFill>
              <a:latin typeface="等线" panose="020F0502020204030204"/>
              <a:ea typeface="等线" panose="02010600030101010101" pitchFamily="2" charset="-122"/>
            </a:endParaRPr>
          </a:p>
        </p:txBody>
      </p:sp>
      <p:sp>
        <p:nvSpPr>
          <p:cNvPr id="3" name="矩形 2"/>
          <p:cNvSpPr/>
          <p:nvPr/>
        </p:nvSpPr>
        <p:spPr>
          <a:xfrm>
            <a:off x="162746" y="1712385"/>
            <a:ext cx="4913703" cy="392415"/>
          </a:xfrm>
          <a:prstGeom prst="rect">
            <a:avLst/>
          </a:prstGeom>
        </p:spPr>
        <p:txBody>
          <a:bodyPr wrap="square" lIns="68580" tIns="34290" rIns="68580" bIns="34290">
            <a:spAutoFit/>
          </a:bodyPr>
          <a:lstStyle/>
          <a:p>
            <a:pPr lvl="0">
              <a:defRPr/>
            </a:pPr>
            <a:r>
              <a:rPr lang="zh-CN" altLang="en-US" sz="2100" b="1" dirty="0">
                <a:solidFill>
                  <a:prstClr val="black"/>
                </a:solidFill>
                <a:latin typeface="微软雅黑" panose="020B0503020204020204" pitchFamily="34" charset="-122"/>
                <a:ea typeface="微软雅黑" panose="020B0503020204020204" pitchFamily="34" charset="-122"/>
              </a:rPr>
              <a:t>   </a:t>
            </a:r>
            <a:r>
              <a:rPr lang="zh-CN" altLang="en-US" sz="2100" b="1" dirty="0">
                <a:solidFill>
                  <a:srgbClr val="00B050"/>
                </a:solidFill>
                <a:latin typeface="微软雅黑" panose="020B0503020204020204" pitchFamily="34" charset="-122"/>
                <a:ea typeface="微软雅黑" panose="020B0503020204020204" pitchFamily="34" charset="-122"/>
              </a:rPr>
              <a:t>思考：“硅谷”崛起的主要区位因素？</a:t>
            </a:r>
          </a:p>
        </p:txBody>
      </p:sp>
      <p:sp>
        <p:nvSpPr>
          <p:cNvPr id="5" name="文本框 4"/>
          <p:cNvSpPr txBox="1"/>
          <p:nvPr/>
        </p:nvSpPr>
        <p:spPr>
          <a:xfrm>
            <a:off x="711327" y="2504884"/>
            <a:ext cx="4913703" cy="2751522"/>
          </a:xfrm>
          <a:prstGeom prst="rect">
            <a:avLst/>
          </a:prstGeom>
          <a:noFill/>
          <a:ln w="9525">
            <a:noFill/>
          </a:ln>
        </p:spPr>
        <p:txBody>
          <a:bodyPr wrap="square" lIns="68580" tIns="34290" rIns="68580" bIns="34290">
            <a:spAutoFit/>
          </a:bodyPr>
          <a:lstStyle/>
          <a:p>
            <a:pPr marL="256223" indent="-256223" fontAlgn="base">
              <a:lnSpc>
                <a:spcPct val="150000"/>
              </a:lnSpc>
              <a:spcBef>
                <a:spcPct val="20000"/>
              </a:spcBef>
              <a:defRPr/>
            </a:pPr>
            <a:r>
              <a:rPr lang="zh-CN" altLang="en-US" sz="2100" dirty="0">
                <a:solidFill>
                  <a:srgbClr val="FF0000"/>
                </a:solidFill>
                <a:latin typeface="微软雅黑" panose="020B0503020204020204" pitchFamily="34" charset="-122"/>
                <a:ea typeface="微软雅黑" panose="020B0503020204020204" pitchFamily="34" charset="-122"/>
              </a:rPr>
              <a:t>地理位置优越，环境优美。</a:t>
            </a:r>
            <a:endParaRPr lang="en-US" altLang="zh-CN" sz="2100" dirty="0">
              <a:solidFill>
                <a:srgbClr val="FF0000"/>
              </a:solidFill>
              <a:latin typeface="微软雅黑" panose="020B0503020204020204" pitchFamily="34" charset="-122"/>
              <a:ea typeface="微软雅黑" panose="020B0503020204020204" pitchFamily="34" charset="-122"/>
            </a:endParaRPr>
          </a:p>
          <a:p>
            <a:pPr marL="256223" indent="-256223" fontAlgn="base">
              <a:lnSpc>
                <a:spcPct val="150000"/>
              </a:lnSpc>
              <a:spcBef>
                <a:spcPct val="20000"/>
              </a:spcBef>
              <a:defRPr/>
            </a:pPr>
            <a:r>
              <a:rPr lang="zh-CN" altLang="en-US" sz="2100" dirty="0">
                <a:solidFill>
                  <a:srgbClr val="FF0000"/>
                </a:solidFill>
                <a:latin typeface="微软雅黑" panose="020B0503020204020204" pitchFamily="34" charset="-122"/>
                <a:ea typeface="微软雅黑" panose="020B0503020204020204" pitchFamily="34" charset="-122"/>
              </a:rPr>
              <a:t>气候宜人</a:t>
            </a:r>
            <a:endParaRPr lang="en-US" altLang="zh-CN" sz="2100" dirty="0">
              <a:solidFill>
                <a:srgbClr val="FF0000"/>
              </a:solidFill>
              <a:latin typeface="微软雅黑" panose="020B0503020204020204" pitchFamily="34" charset="-122"/>
              <a:ea typeface="微软雅黑" panose="020B0503020204020204" pitchFamily="34" charset="-122"/>
            </a:endParaRPr>
          </a:p>
          <a:p>
            <a:pPr marL="256223" indent="-256223" fontAlgn="base">
              <a:lnSpc>
                <a:spcPct val="150000"/>
              </a:lnSpc>
              <a:spcBef>
                <a:spcPct val="20000"/>
              </a:spcBef>
              <a:defRPr/>
            </a:pPr>
            <a:r>
              <a:rPr lang="zh-CN" altLang="en-US" sz="2100" dirty="0">
                <a:solidFill>
                  <a:srgbClr val="000000"/>
                </a:solidFill>
                <a:latin typeface="微软雅黑" panose="020B0503020204020204" pitchFamily="34" charset="-122"/>
                <a:ea typeface="微软雅黑" panose="020B0503020204020204" pitchFamily="34" charset="-122"/>
              </a:rPr>
              <a:t>有高等院校</a:t>
            </a:r>
            <a:r>
              <a:rPr lang="zh-CN" altLang="en-US" sz="2100" dirty="0">
                <a:solidFill>
                  <a:srgbClr val="FF3300"/>
                </a:solidFill>
                <a:latin typeface="微软雅黑" panose="020B0503020204020204" pitchFamily="34" charset="-122"/>
                <a:ea typeface="微软雅黑" panose="020B0503020204020204" pitchFamily="34" charset="-122"/>
              </a:rPr>
              <a:t>（科技）</a:t>
            </a:r>
            <a:endParaRPr lang="en-US" altLang="zh-CN" sz="2100" dirty="0">
              <a:solidFill>
                <a:srgbClr val="FF3300"/>
              </a:solidFill>
              <a:latin typeface="微软雅黑" panose="020B0503020204020204" pitchFamily="34" charset="-122"/>
              <a:ea typeface="微软雅黑" panose="020B0503020204020204" pitchFamily="34" charset="-122"/>
            </a:endParaRPr>
          </a:p>
          <a:p>
            <a:pPr marL="256223" indent="-256223" fontAlgn="base">
              <a:lnSpc>
                <a:spcPct val="150000"/>
              </a:lnSpc>
              <a:spcBef>
                <a:spcPct val="20000"/>
              </a:spcBef>
              <a:defRPr/>
            </a:pPr>
            <a:r>
              <a:rPr lang="zh-CN" altLang="en-US" sz="2100" dirty="0">
                <a:solidFill>
                  <a:srgbClr val="000000"/>
                </a:solidFill>
                <a:latin typeface="微软雅黑" panose="020B0503020204020204" pitchFamily="34" charset="-122"/>
                <a:ea typeface="微软雅黑" panose="020B0503020204020204" pitchFamily="34" charset="-122"/>
              </a:rPr>
              <a:t>便捷的</a:t>
            </a:r>
            <a:r>
              <a:rPr lang="zh-CN" altLang="en-US" sz="2100" dirty="0">
                <a:solidFill>
                  <a:srgbClr val="3333FF"/>
                </a:solidFill>
                <a:latin typeface="微软雅黑" panose="020B0503020204020204" pitchFamily="34" charset="-122"/>
                <a:ea typeface="微软雅黑" panose="020B0503020204020204" pitchFamily="34" charset="-122"/>
              </a:rPr>
              <a:t>交通</a:t>
            </a:r>
            <a:endParaRPr lang="en-US" altLang="zh-CN" sz="2100" dirty="0">
              <a:solidFill>
                <a:srgbClr val="3333FF"/>
              </a:solidFill>
              <a:latin typeface="微软雅黑" panose="020B0503020204020204" pitchFamily="34" charset="-122"/>
              <a:ea typeface="微软雅黑" panose="020B0503020204020204" pitchFamily="34" charset="-122"/>
            </a:endParaRPr>
          </a:p>
          <a:p>
            <a:pPr marL="256223" indent="-256223" fontAlgn="base">
              <a:lnSpc>
                <a:spcPct val="150000"/>
              </a:lnSpc>
              <a:spcBef>
                <a:spcPct val="20000"/>
              </a:spcBef>
              <a:defRPr/>
            </a:pPr>
            <a:r>
              <a:rPr lang="zh-CN" altLang="en-US" sz="2100" dirty="0">
                <a:solidFill>
                  <a:srgbClr val="000000"/>
                </a:solidFill>
                <a:latin typeface="微软雅黑" panose="020B0503020204020204" pitchFamily="34" charset="-122"/>
                <a:ea typeface="微软雅黑" panose="020B0503020204020204" pitchFamily="34" charset="-122"/>
              </a:rPr>
              <a:t>军事定货</a:t>
            </a:r>
            <a:r>
              <a:rPr lang="zh-CN" altLang="en-US" sz="2100" dirty="0">
                <a:solidFill>
                  <a:srgbClr val="FF3300"/>
                </a:solidFill>
                <a:latin typeface="微软雅黑" panose="020B0503020204020204" pitchFamily="34" charset="-122"/>
                <a:ea typeface="微软雅黑" panose="020B0503020204020204" pitchFamily="34" charset="-122"/>
              </a:rPr>
              <a:t>（市场）</a:t>
            </a:r>
            <a:endParaRPr lang="en-US" altLang="zh-CN" sz="2100" dirty="0">
              <a:solidFill>
                <a:srgbClr val="FF0000"/>
              </a:solidFill>
              <a:latin typeface="微软雅黑" panose="020B0503020204020204" pitchFamily="34" charset="-122"/>
              <a:ea typeface="微软雅黑" panose="020B0503020204020204" pitchFamily="34" charset="-122"/>
            </a:endParaRPr>
          </a:p>
        </p:txBody>
      </p:sp>
      <p:grpSp>
        <p:nvGrpSpPr>
          <p:cNvPr id="2" name="组合 5"/>
          <p:cNvGrpSpPr/>
          <p:nvPr/>
        </p:nvGrpSpPr>
        <p:grpSpPr>
          <a:xfrm rot="5400000">
            <a:off x="8043869" y="1169356"/>
            <a:ext cx="3158851" cy="820142"/>
            <a:chOff x="7813950" y="2207578"/>
            <a:chExt cx="4508953" cy="1560898"/>
          </a:xfrm>
        </p:grpSpPr>
        <p:grpSp>
          <p:nvGrpSpPr>
            <p:cNvPr id="6" name="组合 6"/>
            <p:cNvGrpSpPr/>
            <p:nvPr/>
          </p:nvGrpSpPr>
          <p:grpSpPr>
            <a:xfrm rot="16200000">
              <a:off x="9311353" y="1690401"/>
              <a:ext cx="1556346" cy="2599803"/>
              <a:chOff x="266217" y="833377"/>
              <a:chExt cx="1556346" cy="2599803"/>
            </a:xfrm>
          </p:grpSpPr>
          <p:sp>
            <p:nvSpPr>
              <p:cNvPr id="10" name="矩形 9"/>
              <p:cNvSpPr/>
              <p:nvPr/>
            </p:nvSpPr>
            <p:spPr>
              <a:xfrm>
                <a:off x="266218" y="833377"/>
                <a:ext cx="1556345" cy="7407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prstClr val="white"/>
                  </a:solidFill>
                  <a:latin typeface="等线" panose="020F0502020204030204"/>
                  <a:ea typeface="等线" panose="02010600030101010101" pitchFamily="2" charset="-122"/>
                </a:endParaRPr>
              </a:p>
            </p:txBody>
          </p:sp>
          <p:sp>
            <p:nvSpPr>
              <p:cNvPr id="11" name="矩形 10"/>
              <p:cNvSpPr/>
              <p:nvPr/>
            </p:nvSpPr>
            <p:spPr>
              <a:xfrm>
                <a:off x="266217" y="1758925"/>
                <a:ext cx="1556345" cy="7407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prstClr val="white"/>
                  </a:solidFill>
                  <a:latin typeface="等线" panose="020F0502020204030204"/>
                  <a:ea typeface="等线" panose="02010600030101010101" pitchFamily="2" charset="-122"/>
                </a:endParaRPr>
              </a:p>
            </p:txBody>
          </p:sp>
          <p:sp>
            <p:nvSpPr>
              <p:cNvPr id="12" name="矩形 11"/>
              <p:cNvSpPr/>
              <p:nvPr/>
            </p:nvSpPr>
            <p:spPr>
              <a:xfrm>
                <a:off x="266217" y="2692400"/>
                <a:ext cx="1556345" cy="7407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prstClr val="white"/>
                  </a:solidFill>
                  <a:latin typeface="等线" panose="020F0502020204030204"/>
                  <a:ea typeface="等线" panose="02010600030101010101" pitchFamily="2" charset="-122"/>
                </a:endParaRPr>
              </a:p>
            </p:txBody>
          </p:sp>
        </p:grpSp>
        <p:sp>
          <p:nvSpPr>
            <p:cNvPr id="8" name="矩形 7"/>
            <p:cNvSpPr/>
            <p:nvPr/>
          </p:nvSpPr>
          <p:spPr>
            <a:xfrm rot="16200000">
              <a:off x="7406167" y="2619911"/>
              <a:ext cx="1556345" cy="7407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prstClr val="white"/>
                </a:solidFill>
                <a:latin typeface="等线" panose="020F0502020204030204"/>
                <a:ea typeface="等线" panose="02010600030101010101" pitchFamily="2" charset="-122"/>
              </a:endParaRPr>
            </a:p>
          </p:txBody>
        </p:sp>
        <p:sp>
          <p:nvSpPr>
            <p:cNvPr id="9" name="矩形 8"/>
            <p:cNvSpPr/>
            <p:nvPr/>
          </p:nvSpPr>
          <p:spPr>
            <a:xfrm rot="16200000">
              <a:off x="11174340" y="2615361"/>
              <a:ext cx="1556345" cy="7407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400" dirty="0">
                <a:solidFill>
                  <a:prstClr val="white"/>
                </a:solidFill>
                <a:latin typeface="等线" panose="020F0502020204030204"/>
                <a:ea typeface="等线" panose="02010600030101010101" pitchFamily="2" charset="-122"/>
              </a:endParaRPr>
            </a:p>
          </p:txBody>
        </p:sp>
      </p:grpSp>
      <p:sp>
        <p:nvSpPr>
          <p:cNvPr id="13" name="矩形: 圆角 12"/>
          <p:cNvSpPr/>
          <p:nvPr/>
        </p:nvSpPr>
        <p:spPr>
          <a:xfrm>
            <a:off x="271174" y="293834"/>
            <a:ext cx="3554067" cy="608087"/>
          </a:xfrm>
          <a:prstGeom prst="round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endParaRPr lang="zh-CN" altLang="en-US" sz="1400" dirty="0">
              <a:solidFill>
                <a:prstClr val="white"/>
              </a:solidFill>
              <a:latin typeface="等线" panose="020F0502020204030204"/>
              <a:ea typeface="等线" panose="02010600030101010101" pitchFamily="2" charset="-122"/>
            </a:endParaRPr>
          </a:p>
        </p:txBody>
      </p:sp>
      <p:sp>
        <p:nvSpPr>
          <p:cNvPr id="14" name="Title 6"/>
          <p:cNvSpPr txBox="1"/>
          <p:nvPr>
            <p:custDataLst>
              <p:tags r:id="rId1"/>
            </p:custDataLst>
          </p:nvPr>
        </p:nvSpPr>
        <p:spPr>
          <a:xfrm>
            <a:off x="423901" y="293833"/>
            <a:ext cx="3340381" cy="571731"/>
          </a:xfrm>
          <a:prstGeom prst="rect">
            <a:avLst/>
          </a:prstGeom>
          <a:noFill/>
          <a:ln w="3175">
            <a:noFill/>
            <a:prstDash val="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just" defTabSz="685324">
              <a:lnSpc>
                <a:spcPct val="130000"/>
              </a:lnSpc>
              <a:spcAft>
                <a:spcPts val="600"/>
              </a:spcAft>
              <a:defRPr/>
            </a:pPr>
            <a:r>
              <a:rPr lang="zh-CN" altLang="en-US" sz="1800" b="1" spc="38" dirty="0">
                <a:ln w="3175">
                  <a:noFill/>
                  <a:prstDash val="dash"/>
                </a:ln>
                <a:solidFill>
                  <a:prstClr val="white"/>
                </a:solidFill>
                <a:latin typeface="Arial" panose="020B0604020202020204" pitchFamily="34" charset="0"/>
                <a:ea typeface="微软雅黑" panose="020B0503020204020204" pitchFamily="34" charset="-122"/>
                <a:cs typeface="微软雅黑" panose="020B0503020204020204" pitchFamily="34" charset="-122"/>
              </a:rPr>
              <a:t>高新技术工业的代表</a:t>
            </a:r>
            <a:r>
              <a:rPr lang="en-US" altLang="zh-CN" sz="1800" b="1" spc="38" dirty="0">
                <a:ln w="3175">
                  <a:noFill/>
                  <a:prstDash val="dash"/>
                </a:ln>
                <a:solidFill>
                  <a:prstClr val="white"/>
                </a:solidFill>
                <a:latin typeface="Arial" panose="020B0604020202020204" pitchFamily="34" charset="0"/>
                <a:ea typeface="微软雅黑" panose="020B0503020204020204" pitchFamily="34" charset="-122"/>
                <a:cs typeface="微软雅黑" panose="020B0503020204020204" pitchFamily="34" charset="-122"/>
              </a:rPr>
              <a:t>——</a:t>
            </a:r>
            <a:r>
              <a:rPr lang="zh-CN" altLang="en-US" sz="1800" b="1" spc="38" dirty="0">
                <a:ln w="3175">
                  <a:noFill/>
                  <a:prstDash val="dash"/>
                </a:ln>
                <a:solidFill>
                  <a:prstClr val="white"/>
                </a:solidFill>
                <a:latin typeface="Arial" panose="020B0604020202020204" pitchFamily="34" charset="0"/>
                <a:ea typeface="微软雅黑" panose="020B0503020204020204" pitchFamily="34" charset="-122"/>
                <a:cs typeface="微软雅黑" panose="020B0503020204020204" pitchFamily="34" charset="-122"/>
              </a:rPr>
              <a:t>硅谷</a:t>
            </a:r>
          </a:p>
        </p:txBody>
      </p:sp>
      <p:sp>
        <p:nvSpPr>
          <p:cNvPr id="16" name="矩形 15"/>
          <p:cNvSpPr/>
          <p:nvPr/>
        </p:nvSpPr>
        <p:spPr>
          <a:xfrm>
            <a:off x="0" y="-3"/>
            <a:ext cx="9144000" cy="908723"/>
          </a:xfrm>
          <a:prstGeom prst="rect">
            <a:avLst/>
          </a:prstGeom>
          <a:solidFill>
            <a:srgbClr val="3366FF"/>
          </a:solidFill>
          <a:ln w="25400" cap="flat" cmpd="sng" algn="ctr">
            <a:noFill/>
            <a:prstDash val="solid"/>
          </a:ln>
          <a:effectLst/>
        </p:spPr>
        <p:txBody>
          <a:bodyPr lIns="68580" tIns="34290" rIns="68580" bIns="34290" rtlCol="0" anchor="ctr"/>
          <a:lstStyle/>
          <a:p>
            <a:pPr algn="ctr" defTabSz="685800">
              <a:defRPr/>
            </a:pPr>
            <a:endParaRPr lang="zh-CN" altLang="en-US" sz="1400" kern="0" dirty="0">
              <a:solidFill>
                <a:prstClr val="white"/>
              </a:solidFill>
              <a:latin typeface="Verdana" panose="020B0604030504040204"/>
              <a:ea typeface="微软雅黑" panose="020B0503020204020204" pitchFamily="34" charset="-122"/>
            </a:endParaRPr>
          </a:p>
        </p:txBody>
      </p:sp>
      <p:cxnSp>
        <p:nvCxnSpPr>
          <p:cNvPr id="17" name="直接连接符 16"/>
          <p:cNvCxnSpPr/>
          <p:nvPr/>
        </p:nvCxnSpPr>
        <p:spPr>
          <a:xfrm>
            <a:off x="-6778" y="904201"/>
            <a:ext cx="9150778" cy="0"/>
          </a:xfrm>
          <a:prstGeom prst="line">
            <a:avLst/>
          </a:prstGeom>
          <a:noFill/>
          <a:ln w="12700" cap="flat" cmpd="sng" algn="ctr">
            <a:solidFill>
              <a:sysClr val="window" lastClr="FFFFFF">
                <a:lumMod val="75000"/>
              </a:sysClr>
            </a:solidFill>
            <a:prstDash val="solid"/>
          </a:ln>
          <a:effectLst/>
        </p:spPr>
      </p:cxnSp>
      <p:sp>
        <p:nvSpPr>
          <p:cNvPr id="18" name="标题 1"/>
          <p:cNvSpPr txBox="1"/>
          <p:nvPr/>
        </p:nvSpPr>
        <p:spPr>
          <a:xfrm>
            <a:off x="1224917" y="189481"/>
            <a:ext cx="6899796" cy="529759"/>
          </a:xfrm>
          <a:prstGeom prst="rect">
            <a:avLst/>
          </a:prstGeom>
        </p:spPr>
        <p:txBody>
          <a:bodyPr vert="horz" lIns="68580" tIns="34290" rIns="68580" bIns="34290" rtlCol="0" anchor="ctr">
            <a:normAutofit/>
          </a:bodyPr>
          <a:lstStyle>
            <a:defPPr>
              <a:defRPr lang="zh-CN"/>
            </a:defPPr>
            <a:lvl1pPr lvl="0" defTabSz="914400">
              <a:spcBef>
                <a:spcPct val="0"/>
              </a:spcBef>
              <a:buNone/>
              <a:defRPr sz="2800" b="1" kern="0" spc="200">
                <a:solidFill>
                  <a:schemeClr val="bg1"/>
                </a:solidFill>
                <a:latin typeface="微软雅黑" panose="020B0503020204020204" pitchFamily="34" charset="-122"/>
                <a:ea typeface="微软雅黑" panose="020B0503020204020204" pitchFamily="34" charset="-122"/>
                <a:cs typeface="+mj-cs"/>
              </a:defRPr>
            </a:lvl1pPr>
          </a:lstStyle>
          <a:p>
            <a:pPr algn="ctr"/>
            <a:r>
              <a:rPr lang="en-US" altLang="zh-CN" dirty="0">
                <a:sym typeface="+mn-ea"/>
              </a:rPr>
              <a:t> </a:t>
            </a:r>
            <a:r>
              <a:rPr lang="zh-CN" altLang="en-US" dirty="0">
                <a:sym typeface="+mn-ea"/>
              </a:rPr>
              <a:t>高新技术产业</a:t>
            </a:r>
            <a:endParaRPr lang="zh-CN" altLang="en-US" dirty="0">
              <a:solidFill>
                <a:srgbClr val="FFFF00"/>
              </a:solidFill>
            </a:endParaRPr>
          </a:p>
        </p:txBody>
      </p:sp>
      <p:pic>
        <p:nvPicPr>
          <p:cNvPr id="19" name="Picture 2"/>
          <p:cNvPicPr>
            <a:picLocks noChangeAspect="1" noChangeArrowheads="1"/>
          </p:cNvPicPr>
          <p:nvPr/>
        </p:nvPicPr>
        <p:blipFill>
          <a:blip r:embed="rId3" cstate="print"/>
          <a:srcRect/>
          <a:stretch>
            <a:fillRect/>
          </a:stretch>
        </p:blipFill>
        <p:spPr bwMode="auto">
          <a:xfrm>
            <a:off x="4972637" y="1623444"/>
            <a:ext cx="4171363" cy="5049594"/>
          </a:xfrm>
          <a:prstGeom prst="rect">
            <a:avLst/>
          </a:prstGeom>
          <a:noFill/>
          <a:ln w="9525">
            <a:noFill/>
            <a:miter lim="800000"/>
            <a:headEnd/>
            <a:tailEnd/>
          </a:ln>
          <a:effectLst/>
        </p:spPr>
      </p:pic>
    </p:spTree>
    <p:extLst>
      <p:ext uri="{BB962C8B-B14F-4D97-AF65-F5344CB8AC3E}">
        <p14:creationId xmlns:p14="http://schemas.microsoft.com/office/powerpoint/2010/main" val="3280558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7" name="Rectangle 3"/>
          <p:cNvSpPr>
            <a:spLocks noChangeArrowheads="1"/>
          </p:cNvSpPr>
          <p:nvPr/>
        </p:nvSpPr>
        <p:spPr bwMode="auto">
          <a:xfrm>
            <a:off x="2411413" y="908050"/>
            <a:ext cx="5400675" cy="519113"/>
          </a:xfrm>
          <a:prstGeom prst="rect">
            <a:avLst/>
          </a:prstGeom>
          <a:noFill/>
          <a:ln w="9525">
            <a:noFill/>
            <a:miter lim="800000"/>
            <a:headEnd/>
            <a:tailEnd/>
          </a:ln>
          <a:effectLst/>
        </p:spPr>
        <p:txBody>
          <a:bodyPr>
            <a:spAutoFit/>
          </a:bodyPr>
          <a:lstStyle/>
          <a:p>
            <a:r>
              <a:rPr lang="zh-CN" altLang="en-US" sz="2800" b="1">
                <a:solidFill>
                  <a:srgbClr val="0000FF"/>
                </a:solidFill>
                <a:latin typeface="黑体" pitchFamily="49" charset="-122"/>
                <a:ea typeface="黑体" pitchFamily="49" charset="-122"/>
              </a:rPr>
              <a:t>世界上最大的农产品出口国</a:t>
            </a:r>
          </a:p>
        </p:txBody>
      </p:sp>
      <p:pic>
        <p:nvPicPr>
          <p:cNvPr id="282628" name="Picture 4" descr="yumi"/>
          <p:cNvPicPr>
            <a:picLocks noChangeAspect="1" noChangeArrowheads="1"/>
          </p:cNvPicPr>
          <p:nvPr/>
        </p:nvPicPr>
        <p:blipFill>
          <a:blip r:embed="rId2" cstate="print"/>
          <a:srcRect/>
          <a:stretch>
            <a:fillRect/>
          </a:stretch>
        </p:blipFill>
        <p:spPr bwMode="auto">
          <a:xfrm>
            <a:off x="304800" y="1690688"/>
            <a:ext cx="2438400" cy="1812925"/>
          </a:xfrm>
          <a:prstGeom prst="rect">
            <a:avLst/>
          </a:prstGeom>
          <a:noFill/>
        </p:spPr>
      </p:pic>
      <p:pic>
        <p:nvPicPr>
          <p:cNvPr id="282629" name="Picture 5" descr="dadou"/>
          <p:cNvPicPr>
            <a:picLocks noChangeAspect="1" noChangeArrowheads="1"/>
          </p:cNvPicPr>
          <p:nvPr/>
        </p:nvPicPr>
        <p:blipFill>
          <a:blip r:embed="rId3" cstate="print"/>
          <a:srcRect/>
          <a:stretch>
            <a:fillRect/>
          </a:stretch>
        </p:blipFill>
        <p:spPr bwMode="auto">
          <a:xfrm>
            <a:off x="3048000" y="1676400"/>
            <a:ext cx="2362200" cy="1843088"/>
          </a:xfrm>
          <a:prstGeom prst="rect">
            <a:avLst/>
          </a:prstGeom>
          <a:noFill/>
        </p:spPr>
      </p:pic>
      <p:pic>
        <p:nvPicPr>
          <p:cNvPr id="282630" name="Picture 6" descr="mianhua"/>
          <p:cNvPicPr>
            <a:picLocks noChangeAspect="1" noChangeArrowheads="1"/>
          </p:cNvPicPr>
          <p:nvPr/>
        </p:nvPicPr>
        <p:blipFill>
          <a:blip r:embed="rId4" cstate="print"/>
          <a:srcRect l="23143" t="-1199" r="8368"/>
          <a:stretch>
            <a:fillRect/>
          </a:stretch>
        </p:blipFill>
        <p:spPr bwMode="auto">
          <a:xfrm>
            <a:off x="1524000" y="3824288"/>
            <a:ext cx="2362200" cy="1676400"/>
          </a:xfrm>
          <a:prstGeom prst="rect">
            <a:avLst/>
          </a:prstGeom>
          <a:noFill/>
        </p:spPr>
      </p:pic>
      <p:pic>
        <p:nvPicPr>
          <p:cNvPr id="282631" name="Picture 7" descr="rou"/>
          <p:cNvPicPr>
            <a:picLocks noChangeAspect="1" noChangeArrowheads="1"/>
          </p:cNvPicPr>
          <p:nvPr/>
        </p:nvPicPr>
        <p:blipFill>
          <a:blip r:embed="rId5" cstate="print"/>
          <a:srcRect b="7936"/>
          <a:stretch>
            <a:fillRect/>
          </a:stretch>
        </p:blipFill>
        <p:spPr bwMode="auto">
          <a:xfrm>
            <a:off x="5715000" y="1646238"/>
            <a:ext cx="2438400" cy="1847850"/>
          </a:xfrm>
          <a:prstGeom prst="rect">
            <a:avLst/>
          </a:prstGeom>
          <a:noFill/>
        </p:spPr>
      </p:pic>
      <p:pic>
        <p:nvPicPr>
          <p:cNvPr id="282632" name="Picture 8" descr="xiaomai"/>
          <p:cNvPicPr>
            <a:picLocks noChangeAspect="1" noChangeArrowheads="1"/>
          </p:cNvPicPr>
          <p:nvPr/>
        </p:nvPicPr>
        <p:blipFill>
          <a:blip r:embed="rId6" cstate="print"/>
          <a:srcRect/>
          <a:stretch>
            <a:fillRect/>
          </a:stretch>
        </p:blipFill>
        <p:spPr bwMode="auto">
          <a:xfrm>
            <a:off x="4343400" y="3824288"/>
            <a:ext cx="2286000" cy="1714500"/>
          </a:xfrm>
          <a:prstGeom prst="rect">
            <a:avLst/>
          </a:prstGeom>
          <a:noFill/>
        </p:spPr>
      </p:pic>
      <p:sp>
        <p:nvSpPr>
          <p:cNvPr id="282633" name="Text Box 9"/>
          <p:cNvSpPr txBox="1">
            <a:spLocks noChangeArrowheads="1"/>
          </p:cNvSpPr>
          <p:nvPr/>
        </p:nvSpPr>
        <p:spPr bwMode="auto">
          <a:xfrm>
            <a:off x="914400" y="5881688"/>
            <a:ext cx="8610600" cy="579437"/>
          </a:xfrm>
          <a:prstGeom prst="rect">
            <a:avLst/>
          </a:prstGeom>
          <a:noFill/>
          <a:ln w="12700" cap="sq" algn="ctr">
            <a:noFill/>
            <a:miter lim="800000"/>
            <a:headEnd/>
            <a:tailEnd/>
          </a:ln>
          <a:effectLst/>
        </p:spPr>
        <p:txBody>
          <a:bodyPr>
            <a:spAutoFit/>
          </a:bodyPr>
          <a:lstStyle/>
          <a:p>
            <a:r>
              <a:rPr kumimoji="1" lang="zh-CN" altLang="en-US" sz="3200" b="1">
                <a:solidFill>
                  <a:srgbClr val="FF0000"/>
                </a:solidFill>
                <a:latin typeface="Times New Roman" pitchFamily="18" charset="0"/>
                <a:ea typeface="黑体" pitchFamily="49" charset="-122"/>
              </a:rPr>
              <a:t>美国几种世界出口量第一的农产品</a:t>
            </a:r>
          </a:p>
        </p:txBody>
      </p:sp>
    </p:spTree>
    <p:extLst>
      <p:ext uri="{BB962C8B-B14F-4D97-AF65-F5344CB8AC3E}">
        <p14:creationId xmlns:p14="http://schemas.microsoft.com/office/powerpoint/2010/main" val="4062124495"/>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0810" y="1080011"/>
            <a:ext cx="8897620" cy="1988237"/>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rPr>
              <a:t>                            </a:t>
            </a:r>
            <a:r>
              <a:rPr lang="en-US" altLang="zh-CN" sz="1200">
                <a:solidFill>
                  <a:schemeClr val="tx1"/>
                </a:solidFill>
                <a:latin typeface="楷体" panose="02010609060101010101" charset="-122"/>
                <a:ea typeface="楷体" panose="02010609060101010101" charset="-122"/>
                <a:cs typeface="楷体" panose="02010609060101010101" charset="-122"/>
              </a:rPr>
              <a:t> </a:t>
            </a:r>
            <a:r>
              <a:rPr lang="zh-CN" sz="2800">
                <a:solidFill>
                  <a:schemeClr val="tx1"/>
                </a:solidFill>
                <a:latin typeface="楷体" panose="02010609060101010101" charset="-122"/>
                <a:ea typeface="楷体" panose="02010609060101010101" charset="-122"/>
                <a:cs typeface="楷体" panose="02010609060101010101" charset="-122"/>
              </a:rPr>
              <a:t>美国农业高度发达，</a:t>
            </a:r>
            <a:r>
              <a:rPr lang="zh-CN" sz="2800" b="1">
                <a:solidFill>
                  <a:srgbClr val="FF0000"/>
                </a:solidFill>
                <a:latin typeface="楷体" panose="02010609060101010101" charset="-122"/>
                <a:ea typeface="楷体" panose="02010609060101010101" charset="-122"/>
                <a:cs typeface="楷体" panose="02010609060101010101" charset="-122"/>
              </a:rPr>
              <a:t>生产规模大，现代化程度高</a:t>
            </a:r>
            <a:r>
              <a:rPr lang="zh-CN" sz="2800" b="1">
                <a:solidFill>
                  <a:srgbClr val="FF0000"/>
                </a:solidFill>
                <a:latin typeface="楷体" panose="02010609060101010101" charset="-122"/>
                <a:ea typeface="楷体" panose="02010609060101010101" charset="-122"/>
                <a:cs typeface="楷体" panose="02010609060101010101" charset="-122"/>
                <a:sym typeface="+mn-ea"/>
              </a:rPr>
              <a:t>，</a:t>
            </a:r>
            <a:r>
              <a:rPr lang="zh-CN" sz="2800" b="1">
                <a:solidFill>
                  <a:srgbClr val="FF0000"/>
                </a:solidFill>
                <a:latin typeface="楷体" panose="02010609060101010101" charset="-122"/>
                <a:ea typeface="楷体" panose="02010609060101010101" charset="-122"/>
                <a:cs typeface="楷体" panose="02010609060101010101" charset="-122"/>
              </a:rPr>
              <a:t>商品率高</a:t>
            </a:r>
            <a:r>
              <a:rPr lang="zh-CN" sz="2800">
                <a:solidFill>
                  <a:schemeClr val="tx1"/>
                </a:solidFill>
                <a:latin typeface="楷体" panose="02010609060101010101" charset="-122"/>
                <a:ea typeface="楷体" panose="02010609060101010101" charset="-122"/>
                <a:cs typeface="楷体" panose="02010609060101010101" charset="-122"/>
              </a:rPr>
              <a:t>，是世界农产品出口最多的国家，但</a:t>
            </a:r>
            <a:r>
              <a:rPr lang="zh-CN" sz="2800" b="1">
                <a:solidFill>
                  <a:schemeClr val="tx1">
                    <a:lumMod val="95000"/>
                    <a:lumOff val="5000"/>
                  </a:schemeClr>
                </a:solidFill>
                <a:latin typeface="楷体" panose="02010609060101010101" charset="-122"/>
                <a:ea typeface="楷体" panose="02010609060101010101" charset="-122"/>
                <a:cs typeface="楷体" panose="02010609060101010101" charset="-122"/>
              </a:rPr>
              <a:t>仍需进口咖啡、可可、橡胶等热带经济作物</a:t>
            </a:r>
            <a:r>
              <a:rPr lang="zh-CN" sz="2800">
                <a:solidFill>
                  <a:schemeClr val="tx1"/>
                </a:solidFill>
                <a:latin typeface="楷体" panose="02010609060101010101" charset="-122"/>
                <a:ea typeface="楷体" panose="02010609060101010101" charset="-122"/>
                <a:cs typeface="楷体" panose="02010609060101010101" charset="-122"/>
              </a:rPr>
              <a:t>。</a:t>
            </a:r>
            <a:r>
              <a:rPr lang="zh-CN" sz="2800">
                <a:latin typeface="楷体" panose="02010609060101010101" charset="-122"/>
                <a:ea typeface="楷体" panose="02010609060101010101" charset="-122"/>
                <a:cs typeface="楷体" panose="02010609060101010101" charset="-122"/>
                <a:sym typeface="+mn-ea"/>
              </a:rPr>
              <a:t>农业人口只占全国人口的</a:t>
            </a:r>
            <a:r>
              <a:rPr lang="en-US" altLang="zh-CN" sz="2800">
                <a:latin typeface="楷体" panose="02010609060101010101" charset="-122"/>
                <a:ea typeface="楷体" panose="02010609060101010101" charset="-122"/>
                <a:cs typeface="楷体" panose="02010609060101010101" charset="-122"/>
                <a:sym typeface="+mn-ea"/>
              </a:rPr>
              <a:t>2%</a:t>
            </a:r>
            <a:r>
              <a:rPr lang="zh-CN" sz="2800">
                <a:latin typeface="楷体" panose="02010609060101010101" charset="-122"/>
                <a:ea typeface="楷体" panose="02010609060101010101" charset="-122"/>
                <a:cs typeface="楷体" panose="02010609060101010101" charset="-122"/>
                <a:sym typeface="+mn-ea"/>
              </a:rPr>
              <a:t>。</a:t>
            </a:r>
            <a:endParaRPr lang="zh-CN" sz="2800">
              <a:solidFill>
                <a:srgbClr val="FF0000"/>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07950" y="864235"/>
            <a:ext cx="496697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3</a:t>
            </a:r>
            <a:r>
              <a:rPr lang="zh-CN" altLang="en-US" sz="2400" b="1">
                <a:solidFill>
                  <a:schemeClr val="tx1"/>
                </a:solidFill>
                <a:effectLst/>
                <a:latin typeface="+mn-ea"/>
                <a:cs typeface="+mn-ea"/>
              </a:rPr>
              <a:t>、</a:t>
            </a:r>
            <a:r>
              <a:rPr lang="zh-CN" sz="3200" b="1">
                <a:solidFill>
                  <a:schemeClr val="tx1"/>
                </a:solidFill>
                <a:effectLst/>
                <a:latin typeface="+mn-ea"/>
                <a:cs typeface="+mn-ea"/>
              </a:rPr>
              <a:t>专业化</a:t>
            </a:r>
            <a:r>
              <a:rPr lang="zh-CN" sz="2400" b="1">
                <a:solidFill>
                  <a:schemeClr val="tx1"/>
                </a:solidFill>
                <a:effectLst/>
                <a:latin typeface="+mn-ea"/>
                <a:cs typeface="+mn-ea"/>
              </a:rPr>
              <a:t>、</a:t>
            </a:r>
            <a:r>
              <a:rPr lang="zh-CN" sz="3200" b="1">
                <a:solidFill>
                  <a:schemeClr val="tx1"/>
                </a:solidFill>
                <a:effectLst/>
                <a:latin typeface="+mn-ea"/>
                <a:cs typeface="+mn-ea"/>
              </a:rPr>
              <a:t>商品化</a:t>
            </a:r>
            <a:r>
              <a:rPr lang="zh-CN" sz="3200">
                <a:solidFill>
                  <a:schemeClr val="tx1"/>
                </a:solidFill>
                <a:effectLst/>
                <a:latin typeface="+mn-ea"/>
                <a:cs typeface="+mn-ea"/>
              </a:rPr>
              <a:t>的农业</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4" name="文本框 3"/>
          <p:cNvSpPr txBox="1"/>
          <p:nvPr/>
        </p:nvSpPr>
        <p:spPr>
          <a:xfrm>
            <a:off x="130812" y="3204027"/>
            <a:ext cx="4054475" cy="498598"/>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400" b="1" dirty="0">
                <a:solidFill>
                  <a:schemeClr val="tx1"/>
                </a:solidFill>
                <a:latin typeface="+mn-ea"/>
                <a:cs typeface="+mn-ea"/>
              </a:rPr>
              <a:t>发展农业</a:t>
            </a:r>
            <a:r>
              <a:rPr lang="zh-CN" altLang="en-US" sz="2400" b="1" dirty="0" smtClean="0">
                <a:solidFill>
                  <a:schemeClr val="tx1"/>
                </a:solidFill>
                <a:latin typeface="+mn-ea"/>
                <a:cs typeface="+mn-ea"/>
              </a:rPr>
              <a:t>的</a:t>
            </a:r>
            <a:r>
              <a:rPr lang="zh-CN" altLang="en-US" sz="2400" b="1" dirty="0" smtClean="0">
                <a:solidFill>
                  <a:srgbClr val="FF0000"/>
                </a:solidFill>
                <a:latin typeface="+mn-ea"/>
                <a:cs typeface="+mn-ea"/>
              </a:rPr>
              <a:t>区位</a:t>
            </a:r>
            <a:r>
              <a:rPr lang="zh-CN" altLang="en-US" sz="2400" b="1" dirty="0">
                <a:solidFill>
                  <a:srgbClr val="FF0000"/>
                </a:solidFill>
                <a:latin typeface="+mn-ea"/>
                <a:cs typeface="+mn-ea"/>
              </a:rPr>
              <a:t>条件</a:t>
            </a:r>
          </a:p>
        </p:txBody>
      </p:sp>
      <p:pic>
        <p:nvPicPr>
          <p:cNvPr id="5" name="图片 4" descr="timg (2)_副本"/>
          <p:cNvPicPr>
            <a:picLocks noChangeAspect="1"/>
          </p:cNvPicPr>
          <p:nvPr/>
        </p:nvPicPr>
        <p:blipFill>
          <a:blip r:embed="rId2" cstate="print"/>
          <a:stretch>
            <a:fillRect/>
          </a:stretch>
        </p:blipFill>
        <p:spPr>
          <a:xfrm>
            <a:off x="4716151" y="3159763"/>
            <a:ext cx="4312285" cy="2592071"/>
          </a:xfrm>
          <a:prstGeom prst="rect">
            <a:avLst/>
          </a:prstGeom>
          <a:ln>
            <a:noFill/>
          </a:ln>
        </p:spPr>
      </p:pic>
      <p:sp>
        <p:nvSpPr>
          <p:cNvPr id="6" name="文本框 5"/>
          <p:cNvSpPr txBox="1"/>
          <p:nvPr/>
        </p:nvSpPr>
        <p:spPr>
          <a:xfrm>
            <a:off x="184150" y="3888031"/>
            <a:ext cx="4509568" cy="2308324"/>
          </a:xfrm>
          <a:prstGeom prst="rect">
            <a:avLst/>
          </a:prstGeom>
          <a:solidFill>
            <a:schemeClr val="bg1"/>
          </a:solidFill>
          <a:ln>
            <a:solidFill>
              <a:srgbClr val="FF0000"/>
            </a:solidFill>
          </a:ln>
          <a:effectLst>
            <a:outerShdw algn="ctr" rotWithShape="0">
              <a:prstClr val="black">
                <a:alpha val="40000"/>
              </a:prstClr>
            </a:outerShdw>
          </a:effectLst>
        </p:spPr>
        <p:txBody>
          <a:bodyPr wrap="none" rtlCol="0">
            <a:spAutoFit/>
          </a:bodyPr>
          <a:lstStyle/>
          <a:p>
            <a:pPr>
              <a:lnSpc>
                <a:spcPct val="120000"/>
              </a:lnSpc>
            </a:pPr>
            <a:r>
              <a:rPr lang="zh-CN" altLang="en-US" sz="2400" b="1" dirty="0" smtClean="0">
                <a:solidFill>
                  <a:srgbClr val="0221DE"/>
                </a:solidFill>
                <a:latin typeface="+mn-ea"/>
                <a:cs typeface="+mn-ea"/>
              </a:rPr>
              <a:t>自然：</a:t>
            </a:r>
            <a:endParaRPr lang="en-US" altLang="zh-CN" sz="2400" b="1" dirty="0" smtClean="0">
              <a:solidFill>
                <a:srgbClr val="0221DE"/>
              </a:solidFill>
              <a:latin typeface="+mn-ea"/>
              <a:cs typeface="+mn-ea"/>
            </a:endParaRPr>
          </a:p>
          <a:p>
            <a:pPr>
              <a:lnSpc>
                <a:spcPct val="120000"/>
              </a:lnSpc>
            </a:pPr>
            <a:r>
              <a:rPr lang="zh-CN" altLang="en-US" sz="2400" b="1" dirty="0" smtClean="0">
                <a:latin typeface="楷体" panose="02010609060101010101" charset="-122"/>
                <a:ea typeface="楷体" panose="02010609060101010101" charset="-122"/>
              </a:rPr>
              <a:t>①</a:t>
            </a:r>
            <a:r>
              <a:rPr lang="zh-CN" altLang="en-US" sz="2400" b="1" dirty="0">
                <a:solidFill>
                  <a:srgbClr val="FF0000"/>
                </a:solidFill>
                <a:latin typeface="楷体" panose="02010609060101010101" charset="-122"/>
                <a:ea typeface="楷体" panose="02010609060101010101" charset="-122"/>
              </a:rPr>
              <a:t>气候</a:t>
            </a:r>
            <a:r>
              <a:rPr lang="zh-CN" altLang="en-US" sz="2400" dirty="0">
                <a:latin typeface="楷体" panose="02010609060101010101" charset="-122"/>
                <a:ea typeface="楷体" panose="02010609060101010101" charset="-122"/>
              </a:rPr>
              <a:t>温和，降水适中</a:t>
            </a:r>
          </a:p>
          <a:p>
            <a:pPr>
              <a:lnSpc>
                <a:spcPct val="120000"/>
              </a:lnSpc>
            </a:pPr>
            <a:r>
              <a:rPr lang="zh-CN" altLang="en-US" sz="2400" b="1" dirty="0">
                <a:latin typeface="楷体" panose="02010609060101010101" charset="-122"/>
                <a:ea typeface="楷体" panose="02010609060101010101" charset="-122"/>
              </a:rPr>
              <a:t>②</a:t>
            </a:r>
            <a:r>
              <a:rPr lang="zh-CN" altLang="en-US" sz="2400" b="1" dirty="0">
                <a:solidFill>
                  <a:srgbClr val="FF0000"/>
                </a:solidFill>
                <a:latin typeface="楷体" panose="02010609060101010101" charset="-122"/>
                <a:ea typeface="楷体" panose="02010609060101010101" charset="-122"/>
              </a:rPr>
              <a:t>地形</a:t>
            </a:r>
            <a:r>
              <a:rPr lang="zh-CN" altLang="en-US" sz="2400" dirty="0">
                <a:latin typeface="楷体" panose="02010609060101010101" charset="-122"/>
                <a:ea typeface="楷体" panose="02010609060101010101" charset="-122"/>
              </a:rPr>
              <a:t>平坦广阔，耕地面积大</a:t>
            </a:r>
          </a:p>
          <a:p>
            <a:pPr>
              <a:lnSpc>
                <a:spcPct val="120000"/>
              </a:lnSpc>
            </a:pPr>
            <a:r>
              <a:rPr lang="zh-CN" altLang="en-US" sz="2400" b="1" dirty="0">
                <a:latin typeface="楷体" panose="02010609060101010101" charset="-122"/>
                <a:ea typeface="楷体" panose="02010609060101010101" charset="-122"/>
              </a:rPr>
              <a:t>③</a:t>
            </a:r>
            <a:r>
              <a:rPr lang="zh-CN" altLang="en-US" sz="2400" b="1" dirty="0">
                <a:solidFill>
                  <a:srgbClr val="FF0000"/>
                </a:solidFill>
                <a:latin typeface="楷体" panose="02010609060101010101" charset="-122"/>
                <a:ea typeface="楷体" panose="02010609060101010101" charset="-122"/>
              </a:rPr>
              <a:t>土壤</a:t>
            </a:r>
            <a:r>
              <a:rPr lang="zh-CN" altLang="en-US" sz="2400" dirty="0">
                <a:latin typeface="楷体" panose="02010609060101010101" charset="-122"/>
                <a:ea typeface="楷体" panose="02010609060101010101" charset="-122"/>
              </a:rPr>
              <a:t>深厚肥沃</a:t>
            </a:r>
            <a:r>
              <a:rPr lang="zh-CN" altLang="en-US" sz="2400" b="1" dirty="0">
                <a:solidFill>
                  <a:srgbClr val="0221DE"/>
                </a:solidFill>
                <a:latin typeface="楷体" panose="02010609060101010101" charset="-122"/>
                <a:ea typeface="楷体" panose="02010609060101010101" charset="-122"/>
              </a:rPr>
              <a:t>（黑土）</a:t>
            </a:r>
          </a:p>
          <a:p>
            <a:pPr>
              <a:lnSpc>
                <a:spcPct val="120000"/>
              </a:lnSpc>
            </a:pPr>
            <a:r>
              <a:rPr lang="zh-CN" altLang="en-US" sz="2400" b="1" dirty="0">
                <a:latin typeface="楷体" panose="02010609060101010101" charset="-122"/>
                <a:ea typeface="楷体" panose="02010609060101010101" charset="-122"/>
              </a:rPr>
              <a:t>④</a:t>
            </a:r>
            <a:r>
              <a:rPr lang="zh-CN" altLang="en-US" sz="2400" dirty="0">
                <a:latin typeface="楷体" panose="02010609060101010101" charset="-122"/>
                <a:ea typeface="楷体" panose="02010609060101010101" charset="-122"/>
              </a:rPr>
              <a:t>灌溉</a:t>
            </a:r>
            <a:r>
              <a:rPr lang="zh-CN" altLang="en-US" sz="2400" b="1" dirty="0">
                <a:solidFill>
                  <a:srgbClr val="FF0000"/>
                </a:solidFill>
                <a:latin typeface="楷体" panose="02010609060101010101" charset="-122"/>
                <a:ea typeface="楷体" panose="02010609060101010101" charset="-122"/>
              </a:rPr>
              <a:t>水源</a:t>
            </a:r>
            <a:r>
              <a:rPr lang="zh-CN" altLang="en-US" sz="2400" dirty="0">
                <a:latin typeface="楷体" panose="02010609060101010101" charset="-122"/>
                <a:ea typeface="楷体" panose="02010609060101010101" charset="-122"/>
              </a:rPr>
              <a:t>充足</a:t>
            </a:r>
            <a:r>
              <a:rPr lang="zh-CN" altLang="en-US" sz="2400" b="1" dirty="0">
                <a:solidFill>
                  <a:srgbClr val="0221DE"/>
                </a:solidFill>
                <a:latin typeface="楷体" panose="02010609060101010101" charset="-122"/>
                <a:ea typeface="楷体" panose="02010609060101010101" charset="-122"/>
              </a:rPr>
              <a:t>（密西西比河）</a:t>
            </a:r>
          </a:p>
        </p:txBody>
      </p:sp>
    </p:spTree>
    <p:extLst>
      <p:ext uri="{BB962C8B-B14F-4D97-AF65-F5344CB8AC3E}">
        <p14:creationId xmlns:p14="http://schemas.microsoft.com/office/powerpoint/2010/main" val="311907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0810" y="1080011"/>
            <a:ext cx="8897620" cy="1988237"/>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rPr>
              <a:t>                            </a:t>
            </a:r>
            <a:r>
              <a:rPr lang="en-US" altLang="zh-CN" sz="1200">
                <a:solidFill>
                  <a:schemeClr val="tx1"/>
                </a:solidFill>
                <a:latin typeface="楷体" panose="02010609060101010101" charset="-122"/>
                <a:ea typeface="楷体" panose="02010609060101010101" charset="-122"/>
                <a:cs typeface="楷体" panose="02010609060101010101" charset="-122"/>
              </a:rPr>
              <a:t> </a:t>
            </a:r>
            <a:r>
              <a:rPr lang="zh-CN" sz="2800">
                <a:solidFill>
                  <a:schemeClr val="tx1"/>
                </a:solidFill>
                <a:latin typeface="楷体" panose="02010609060101010101" charset="-122"/>
                <a:ea typeface="楷体" panose="02010609060101010101" charset="-122"/>
                <a:cs typeface="楷体" panose="02010609060101010101" charset="-122"/>
              </a:rPr>
              <a:t>美国农业高度发达，</a:t>
            </a:r>
            <a:r>
              <a:rPr lang="zh-CN" sz="2800" b="1">
                <a:solidFill>
                  <a:srgbClr val="FF0000"/>
                </a:solidFill>
                <a:latin typeface="楷体" panose="02010609060101010101" charset="-122"/>
                <a:ea typeface="楷体" panose="02010609060101010101" charset="-122"/>
                <a:cs typeface="楷体" panose="02010609060101010101" charset="-122"/>
              </a:rPr>
              <a:t>生产规模大，现代化程度高</a:t>
            </a:r>
            <a:r>
              <a:rPr lang="zh-CN" sz="2800" b="1">
                <a:solidFill>
                  <a:srgbClr val="FF0000"/>
                </a:solidFill>
                <a:latin typeface="楷体" panose="02010609060101010101" charset="-122"/>
                <a:ea typeface="楷体" panose="02010609060101010101" charset="-122"/>
                <a:cs typeface="楷体" panose="02010609060101010101" charset="-122"/>
                <a:sym typeface="+mn-ea"/>
              </a:rPr>
              <a:t>，</a:t>
            </a:r>
            <a:r>
              <a:rPr lang="zh-CN" sz="2800" b="1">
                <a:solidFill>
                  <a:srgbClr val="FF0000"/>
                </a:solidFill>
                <a:latin typeface="楷体" panose="02010609060101010101" charset="-122"/>
                <a:ea typeface="楷体" panose="02010609060101010101" charset="-122"/>
                <a:cs typeface="楷体" panose="02010609060101010101" charset="-122"/>
              </a:rPr>
              <a:t>商品率高</a:t>
            </a:r>
            <a:r>
              <a:rPr lang="zh-CN" sz="2800">
                <a:solidFill>
                  <a:schemeClr val="tx1"/>
                </a:solidFill>
                <a:latin typeface="楷体" panose="02010609060101010101" charset="-122"/>
                <a:ea typeface="楷体" panose="02010609060101010101" charset="-122"/>
                <a:cs typeface="楷体" panose="02010609060101010101" charset="-122"/>
              </a:rPr>
              <a:t>，是世界农产品出口最多的国家，但</a:t>
            </a:r>
            <a:r>
              <a:rPr lang="zh-CN" sz="2800" b="1">
                <a:solidFill>
                  <a:schemeClr val="tx1">
                    <a:lumMod val="95000"/>
                    <a:lumOff val="5000"/>
                  </a:schemeClr>
                </a:solidFill>
                <a:latin typeface="楷体" panose="02010609060101010101" charset="-122"/>
                <a:ea typeface="楷体" panose="02010609060101010101" charset="-122"/>
                <a:cs typeface="楷体" panose="02010609060101010101" charset="-122"/>
              </a:rPr>
              <a:t>仍需进口咖啡、可可、橡胶等热带经济作物</a:t>
            </a:r>
            <a:r>
              <a:rPr lang="zh-CN" sz="2800">
                <a:solidFill>
                  <a:schemeClr val="tx1"/>
                </a:solidFill>
                <a:latin typeface="楷体" panose="02010609060101010101" charset="-122"/>
                <a:ea typeface="楷体" panose="02010609060101010101" charset="-122"/>
                <a:cs typeface="楷体" panose="02010609060101010101" charset="-122"/>
              </a:rPr>
              <a:t>。</a:t>
            </a:r>
            <a:r>
              <a:rPr lang="zh-CN" sz="2800">
                <a:latin typeface="楷体" panose="02010609060101010101" charset="-122"/>
                <a:ea typeface="楷体" panose="02010609060101010101" charset="-122"/>
                <a:cs typeface="楷体" panose="02010609060101010101" charset="-122"/>
                <a:sym typeface="+mn-ea"/>
              </a:rPr>
              <a:t>农业人口只占全国人口的</a:t>
            </a:r>
            <a:r>
              <a:rPr lang="en-US" altLang="zh-CN" sz="2800">
                <a:latin typeface="楷体" panose="02010609060101010101" charset="-122"/>
                <a:ea typeface="楷体" panose="02010609060101010101" charset="-122"/>
                <a:cs typeface="楷体" panose="02010609060101010101" charset="-122"/>
                <a:sym typeface="+mn-ea"/>
              </a:rPr>
              <a:t>2%</a:t>
            </a:r>
            <a:r>
              <a:rPr lang="zh-CN" sz="2800">
                <a:latin typeface="楷体" panose="02010609060101010101" charset="-122"/>
                <a:ea typeface="楷体" panose="02010609060101010101" charset="-122"/>
                <a:cs typeface="楷体" panose="02010609060101010101" charset="-122"/>
                <a:sym typeface="+mn-ea"/>
              </a:rPr>
              <a:t>。</a:t>
            </a:r>
            <a:endParaRPr lang="zh-CN" sz="2800">
              <a:solidFill>
                <a:srgbClr val="FF0000"/>
              </a:solidFill>
              <a:latin typeface="楷体" panose="02010609060101010101" charset="-122"/>
              <a:ea typeface="楷体" panose="02010609060101010101" charset="-122"/>
              <a:cs typeface="楷体" panose="02010609060101010101" charset="-122"/>
            </a:endParaRPr>
          </a:p>
        </p:txBody>
      </p:sp>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07950" y="864235"/>
            <a:ext cx="496697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3</a:t>
            </a:r>
            <a:r>
              <a:rPr lang="zh-CN" altLang="en-US" sz="2400" b="1">
                <a:solidFill>
                  <a:schemeClr val="tx1"/>
                </a:solidFill>
                <a:effectLst/>
                <a:latin typeface="+mn-ea"/>
                <a:cs typeface="+mn-ea"/>
              </a:rPr>
              <a:t>、</a:t>
            </a:r>
            <a:r>
              <a:rPr lang="zh-CN" sz="3200" b="1">
                <a:solidFill>
                  <a:schemeClr val="tx1"/>
                </a:solidFill>
                <a:effectLst/>
                <a:latin typeface="+mn-ea"/>
                <a:cs typeface="+mn-ea"/>
              </a:rPr>
              <a:t>专业化</a:t>
            </a:r>
            <a:r>
              <a:rPr lang="zh-CN" sz="2400" b="1">
                <a:solidFill>
                  <a:schemeClr val="tx1"/>
                </a:solidFill>
                <a:effectLst/>
                <a:latin typeface="+mn-ea"/>
                <a:cs typeface="+mn-ea"/>
              </a:rPr>
              <a:t>、</a:t>
            </a:r>
            <a:r>
              <a:rPr lang="zh-CN" sz="3200" b="1">
                <a:solidFill>
                  <a:schemeClr val="tx1"/>
                </a:solidFill>
                <a:effectLst/>
                <a:latin typeface="+mn-ea"/>
                <a:cs typeface="+mn-ea"/>
              </a:rPr>
              <a:t>商品化</a:t>
            </a:r>
            <a:r>
              <a:rPr lang="zh-CN" sz="3200">
                <a:solidFill>
                  <a:schemeClr val="tx1"/>
                </a:solidFill>
                <a:effectLst/>
                <a:latin typeface="+mn-ea"/>
                <a:cs typeface="+mn-ea"/>
              </a:rPr>
              <a:t>的农业</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4" name="文本框 3"/>
          <p:cNvSpPr txBox="1"/>
          <p:nvPr/>
        </p:nvSpPr>
        <p:spPr>
          <a:xfrm>
            <a:off x="130812" y="3204027"/>
            <a:ext cx="4054475"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800" b="1" dirty="0">
                <a:solidFill>
                  <a:schemeClr val="tx1"/>
                </a:solidFill>
                <a:latin typeface="+mn-ea"/>
                <a:cs typeface="+mn-ea"/>
              </a:rPr>
              <a:t>发展农业</a:t>
            </a:r>
            <a:r>
              <a:rPr lang="zh-CN" altLang="en-US" sz="2800" b="1" dirty="0" smtClean="0">
                <a:solidFill>
                  <a:schemeClr val="tx1"/>
                </a:solidFill>
                <a:latin typeface="+mn-ea"/>
                <a:cs typeface="+mn-ea"/>
              </a:rPr>
              <a:t>的</a:t>
            </a:r>
            <a:r>
              <a:rPr lang="zh-CN" altLang="en-US" sz="2800" b="1" dirty="0" smtClean="0">
                <a:solidFill>
                  <a:srgbClr val="FF0000"/>
                </a:solidFill>
                <a:latin typeface="+mn-ea"/>
                <a:cs typeface="+mn-ea"/>
              </a:rPr>
              <a:t>区位</a:t>
            </a:r>
            <a:r>
              <a:rPr lang="zh-CN" altLang="en-US" sz="2800" b="1" dirty="0">
                <a:solidFill>
                  <a:srgbClr val="FF0000"/>
                </a:solidFill>
                <a:latin typeface="+mn-ea"/>
                <a:cs typeface="+mn-ea"/>
              </a:rPr>
              <a:t>条件</a:t>
            </a:r>
          </a:p>
        </p:txBody>
      </p:sp>
      <p:pic>
        <p:nvPicPr>
          <p:cNvPr id="5" name="图片 4" descr="timg (2)_副本"/>
          <p:cNvPicPr>
            <a:picLocks noChangeAspect="1"/>
          </p:cNvPicPr>
          <p:nvPr/>
        </p:nvPicPr>
        <p:blipFill>
          <a:blip r:embed="rId2" cstate="print"/>
          <a:stretch>
            <a:fillRect/>
          </a:stretch>
        </p:blipFill>
        <p:spPr>
          <a:xfrm>
            <a:off x="6047503" y="3487181"/>
            <a:ext cx="2980927" cy="2592071"/>
          </a:xfrm>
          <a:prstGeom prst="rect">
            <a:avLst/>
          </a:prstGeom>
          <a:ln>
            <a:noFill/>
          </a:ln>
        </p:spPr>
      </p:pic>
      <p:sp>
        <p:nvSpPr>
          <p:cNvPr id="7" name="文本框 6"/>
          <p:cNvSpPr txBox="1"/>
          <p:nvPr/>
        </p:nvSpPr>
        <p:spPr>
          <a:xfrm>
            <a:off x="0" y="3906115"/>
            <a:ext cx="5910811" cy="2751522"/>
          </a:xfrm>
          <a:prstGeom prst="rect">
            <a:avLst/>
          </a:prstGeom>
          <a:solidFill>
            <a:schemeClr val="bg1"/>
          </a:solidFill>
          <a:ln>
            <a:solidFill>
              <a:srgbClr val="FF0000"/>
            </a:solidFill>
          </a:ln>
          <a:effectLst>
            <a:outerShdw algn="ctr" rotWithShape="0">
              <a:prstClr val="black">
                <a:alpha val="40000"/>
              </a:prstClr>
            </a:outerShdw>
          </a:effectLst>
        </p:spPr>
        <p:txBody>
          <a:bodyPr wrap="square" rtlCol="0">
            <a:spAutoFit/>
          </a:bodyPr>
          <a:lstStyle/>
          <a:p>
            <a:pPr>
              <a:lnSpc>
                <a:spcPct val="120000"/>
              </a:lnSpc>
            </a:pPr>
            <a:r>
              <a:rPr lang="zh-CN" altLang="en-US" sz="2400" b="1" dirty="0" smtClean="0">
                <a:solidFill>
                  <a:srgbClr val="0221DE"/>
                </a:solidFill>
                <a:latin typeface="楷体" panose="02010609060101010101" charset="-122"/>
                <a:ea typeface="楷体" panose="02010609060101010101" charset="-122"/>
                <a:cs typeface="楷体" panose="02010609060101010101" charset="-122"/>
              </a:rPr>
              <a:t>社会经济：</a:t>
            </a:r>
            <a:endParaRPr lang="en-US" altLang="zh-CN" sz="2400" b="1" dirty="0" smtClean="0">
              <a:solidFill>
                <a:srgbClr val="0221DE"/>
              </a:solidFill>
              <a:latin typeface="楷体" panose="02010609060101010101" charset="-122"/>
              <a:ea typeface="楷体" panose="02010609060101010101" charset="-122"/>
              <a:cs typeface="楷体" panose="02010609060101010101" charset="-122"/>
            </a:endParaRPr>
          </a:p>
          <a:p>
            <a:pPr>
              <a:lnSpc>
                <a:spcPct val="120000"/>
              </a:lnSpc>
            </a:pPr>
            <a:r>
              <a:rPr lang="zh-CN" altLang="en-US" sz="2400" b="1" dirty="0" smtClean="0">
                <a:latin typeface="楷体" panose="02010609060101010101" charset="-122"/>
                <a:ea typeface="楷体" panose="02010609060101010101" charset="-122"/>
                <a:cs typeface="楷体" panose="02010609060101010101" charset="-122"/>
              </a:rPr>
              <a:t>⑤</a:t>
            </a:r>
            <a:r>
              <a:rPr lang="zh-CN" altLang="en-US" sz="2400" b="1" dirty="0">
                <a:latin typeface="楷体" panose="02010609060101010101" charset="-122"/>
                <a:ea typeface="楷体" panose="02010609060101010101" charset="-122"/>
                <a:cs typeface="楷体" panose="02010609060101010101" charset="-122"/>
              </a:rPr>
              <a:t>中西部</a:t>
            </a:r>
            <a:r>
              <a:rPr lang="zh-CN" altLang="en-US" sz="2400" b="1" dirty="0">
                <a:solidFill>
                  <a:srgbClr val="FF0000"/>
                </a:solidFill>
                <a:latin typeface="楷体" panose="02010609060101010101" charset="-122"/>
                <a:ea typeface="楷体" panose="02010609060101010101" charset="-122"/>
                <a:cs typeface="楷体" panose="02010609060101010101" charset="-122"/>
              </a:rPr>
              <a:t>地广人稀</a:t>
            </a:r>
            <a:r>
              <a:rPr lang="zh-CN" altLang="en-US" sz="2400" b="1" dirty="0">
                <a:solidFill>
                  <a:srgbClr val="0221DE"/>
                </a:solidFill>
                <a:latin typeface="楷体" panose="02010609060101010101" charset="-122"/>
                <a:ea typeface="楷体" panose="02010609060101010101" charset="-122"/>
                <a:cs typeface="楷体" panose="02010609060101010101" charset="-122"/>
              </a:rPr>
              <a:t>（便于大规模机械化）</a:t>
            </a:r>
            <a:r>
              <a:rPr lang="zh-CN" altLang="en-US" sz="2400" b="1" dirty="0">
                <a:latin typeface="楷体" panose="02010609060101010101" charset="-122"/>
                <a:ea typeface="楷体" panose="02010609060101010101" charset="-122"/>
                <a:cs typeface="楷体" panose="02010609060101010101" charset="-122"/>
              </a:rPr>
              <a:t> </a:t>
            </a:r>
            <a:endParaRPr lang="en-US" altLang="zh-CN" sz="2400"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sz="2400" b="1" dirty="0" smtClean="0">
                <a:latin typeface="楷体" panose="02010609060101010101" charset="-122"/>
                <a:ea typeface="楷体" panose="02010609060101010101" charset="-122"/>
                <a:cs typeface="楷体" panose="02010609060101010101" charset="-122"/>
              </a:rPr>
              <a:t>⑥</a:t>
            </a:r>
            <a:r>
              <a:rPr lang="zh-CN" altLang="en-US" sz="2400" b="1" dirty="0">
                <a:solidFill>
                  <a:srgbClr val="FF0000"/>
                </a:solidFill>
                <a:latin typeface="楷体" panose="02010609060101010101" charset="-122"/>
                <a:ea typeface="楷体" panose="02010609060101010101" charset="-122"/>
                <a:cs typeface="楷体" panose="02010609060101010101" charset="-122"/>
              </a:rPr>
              <a:t>交通</a:t>
            </a:r>
            <a:r>
              <a:rPr lang="zh-CN" altLang="en-US" sz="2400" b="1" dirty="0">
                <a:latin typeface="楷体" panose="02010609060101010101" charset="-122"/>
                <a:ea typeface="楷体" panose="02010609060101010101" charset="-122"/>
                <a:cs typeface="楷体" panose="02010609060101010101" charset="-122"/>
              </a:rPr>
              <a:t>便利</a:t>
            </a:r>
            <a:r>
              <a:rPr lang="zh-CN" altLang="en-US" sz="2400" b="1" dirty="0">
                <a:solidFill>
                  <a:srgbClr val="0221DE"/>
                </a:solidFill>
                <a:latin typeface="楷体" panose="02010609060101010101" charset="-122"/>
                <a:ea typeface="楷体" panose="02010609060101010101" charset="-122"/>
                <a:cs typeface="楷体" panose="02010609060101010101" charset="-122"/>
              </a:rPr>
              <a:t>（水、公、铁、航</a:t>
            </a:r>
            <a:r>
              <a:rPr lang="zh-CN" altLang="en-US" sz="2400" b="1" dirty="0" smtClean="0">
                <a:solidFill>
                  <a:srgbClr val="0221DE"/>
                </a:solidFill>
                <a:latin typeface="楷体" panose="02010609060101010101" charset="-122"/>
                <a:ea typeface="楷体" panose="02010609060101010101" charset="-122"/>
                <a:cs typeface="楷体" panose="02010609060101010101" charset="-122"/>
              </a:rPr>
              <a:t>）</a:t>
            </a:r>
            <a:endParaRPr lang="en-US" altLang="zh-CN" sz="2400" b="1" dirty="0" smtClean="0">
              <a:solidFill>
                <a:srgbClr val="0221DE"/>
              </a:solidFill>
              <a:latin typeface="楷体" panose="02010609060101010101" charset="-122"/>
              <a:ea typeface="楷体" panose="02010609060101010101" charset="-122"/>
              <a:cs typeface="楷体" panose="02010609060101010101" charset="-122"/>
            </a:endParaRPr>
          </a:p>
          <a:p>
            <a:pPr>
              <a:lnSpc>
                <a:spcPct val="120000"/>
              </a:lnSpc>
            </a:pPr>
            <a:r>
              <a:rPr lang="zh-CN" altLang="en-US" sz="2400" b="1" dirty="0" smtClean="0">
                <a:latin typeface="楷体" panose="02010609060101010101" charset="-122"/>
                <a:ea typeface="楷体" panose="02010609060101010101" charset="-122"/>
                <a:cs typeface="楷体" panose="02010609060101010101" charset="-122"/>
              </a:rPr>
              <a:t>⑦</a:t>
            </a:r>
            <a:r>
              <a:rPr lang="zh-CN" altLang="en-US" sz="2400" b="1" dirty="0">
                <a:latin typeface="楷体" panose="02010609060101010101" charset="-122"/>
                <a:ea typeface="楷体" panose="02010609060101010101" charset="-122"/>
                <a:cs typeface="楷体" panose="02010609060101010101" charset="-122"/>
              </a:rPr>
              <a:t>农业</a:t>
            </a:r>
            <a:r>
              <a:rPr lang="zh-CN" altLang="en-US" sz="2400" b="1" dirty="0">
                <a:solidFill>
                  <a:srgbClr val="FF0000"/>
                </a:solidFill>
                <a:latin typeface="楷体" panose="02010609060101010101" charset="-122"/>
                <a:ea typeface="楷体" panose="02010609060101010101" charset="-122"/>
                <a:cs typeface="楷体" panose="02010609060101010101" charset="-122"/>
              </a:rPr>
              <a:t>技术</a:t>
            </a:r>
            <a:r>
              <a:rPr lang="zh-CN" altLang="en-US" sz="2400" b="1" dirty="0">
                <a:latin typeface="楷体" panose="02010609060101010101" charset="-122"/>
                <a:ea typeface="楷体" panose="02010609060101010101" charset="-122"/>
                <a:cs typeface="楷体" panose="02010609060101010101" charset="-122"/>
              </a:rPr>
              <a:t>发达 </a:t>
            </a:r>
            <a:r>
              <a:rPr lang="zh-CN" altLang="en-US" sz="2400" b="1" dirty="0" smtClean="0">
                <a:latin typeface="楷体" panose="02010609060101010101" charset="-122"/>
                <a:ea typeface="楷体" panose="02010609060101010101" charset="-122"/>
                <a:cs typeface="楷体" panose="02010609060101010101" charset="-122"/>
              </a:rPr>
              <a:t>⑧</a:t>
            </a:r>
            <a:r>
              <a:rPr lang="zh-CN" altLang="en-US" sz="2400" b="1" dirty="0">
                <a:solidFill>
                  <a:srgbClr val="FF0000"/>
                </a:solidFill>
                <a:latin typeface="楷体" panose="02010609060101010101" charset="-122"/>
                <a:ea typeface="楷体" panose="02010609060101010101" charset="-122"/>
                <a:cs typeface="楷体" panose="02010609060101010101" charset="-122"/>
              </a:rPr>
              <a:t>工业基础</a:t>
            </a:r>
            <a:r>
              <a:rPr lang="zh-CN" altLang="en-US" sz="2400" b="1" dirty="0" smtClean="0">
                <a:latin typeface="楷体" panose="02010609060101010101" charset="-122"/>
                <a:ea typeface="楷体" panose="02010609060101010101" charset="-122"/>
                <a:cs typeface="楷体" panose="02010609060101010101" charset="-122"/>
              </a:rPr>
              <a:t>好，机械化高</a:t>
            </a:r>
            <a:endParaRPr lang="en-US" altLang="zh-CN" sz="2400" b="1" dirty="0" smtClean="0">
              <a:latin typeface="楷体" panose="02010609060101010101" charset="-122"/>
              <a:ea typeface="楷体" panose="02010609060101010101" charset="-122"/>
              <a:cs typeface="楷体" panose="02010609060101010101" charset="-122"/>
            </a:endParaRPr>
          </a:p>
          <a:p>
            <a:pPr>
              <a:lnSpc>
                <a:spcPct val="120000"/>
              </a:lnSpc>
            </a:pPr>
            <a:r>
              <a:rPr lang="zh-CN" altLang="en-US" sz="2400" b="1" dirty="0" smtClean="0">
                <a:latin typeface="楷体" panose="02010609060101010101" charset="-122"/>
                <a:ea typeface="楷体" panose="02010609060101010101" charset="-122"/>
                <a:cs typeface="楷体" panose="02010609060101010101" charset="-122"/>
              </a:rPr>
              <a:t>⑨</a:t>
            </a:r>
            <a:r>
              <a:rPr lang="zh-CN" altLang="en-US" sz="2400" b="1" dirty="0">
                <a:solidFill>
                  <a:srgbClr val="FF0000"/>
                </a:solidFill>
                <a:latin typeface="楷体" panose="02010609060101010101" charset="-122"/>
                <a:ea typeface="楷体" panose="02010609060101010101" charset="-122"/>
                <a:cs typeface="楷体" panose="02010609060101010101" charset="-122"/>
              </a:rPr>
              <a:t>市场</a:t>
            </a:r>
            <a:r>
              <a:rPr lang="zh-CN" altLang="en-US" sz="2400" b="1" dirty="0" smtClean="0">
                <a:latin typeface="楷体" panose="02010609060101010101" charset="-122"/>
                <a:ea typeface="楷体" panose="02010609060101010101" charset="-122"/>
                <a:cs typeface="楷体" panose="02010609060101010101" charset="-122"/>
              </a:rPr>
              <a:t>广阔 </a:t>
            </a:r>
            <a:r>
              <a:rPr lang="zh-CN" altLang="en-US" sz="2400" b="1" dirty="0">
                <a:latin typeface="楷体" panose="02010609060101010101" charset="-122"/>
                <a:ea typeface="楷体" panose="02010609060101010101" charset="-122"/>
                <a:cs typeface="楷体" panose="02010609060101010101" charset="-122"/>
              </a:rPr>
              <a:t>⑩</a:t>
            </a:r>
            <a:r>
              <a:rPr lang="zh-CN" altLang="en-US" sz="2400" b="1" dirty="0">
                <a:latin typeface="楷体" panose="02010609060101010101" charset="-122"/>
                <a:ea typeface="楷体" panose="02010609060101010101" charset="-122"/>
                <a:cs typeface="楷体" panose="02010609060101010101" charset="-122"/>
                <a:sym typeface="等线" charset="-122"/>
              </a:rPr>
              <a:t>劳动力素质高，生产效率高</a:t>
            </a:r>
            <a:endParaRPr lang="en-US" altLang="zh-CN" sz="2400" b="1" dirty="0">
              <a:latin typeface="楷体" panose="02010609060101010101" charset="-122"/>
              <a:ea typeface="楷体" panose="02010609060101010101" charset="-122"/>
              <a:cs typeface="楷体" panose="02010609060101010101" charset="-122"/>
              <a:sym typeface="等线" charset="-122"/>
            </a:endParaRPr>
          </a:p>
          <a:p>
            <a:pPr>
              <a:lnSpc>
                <a:spcPct val="120000"/>
              </a:lnSpc>
            </a:pPr>
            <a:r>
              <a:rPr lang="en-US" altLang="zh-CN" sz="2400" b="1" dirty="0">
                <a:latin typeface="楷体" panose="02010609060101010101" charset="-122"/>
                <a:ea typeface="楷体" panose="02010609060101010101" charset="-122"/>
                <a:cs typeface="楷体" panose="02010609060101010101" charset="-122"/>
                <a:sym typeface="等线" charset="-122"/>
              </a:rPr>
              <a:t>11.</a:t>
            </a:r>
            <a:r>
              <a:rPr lang="zh-CN" altLang="en-US" sz="2400" b="1" dirty="0">
                <a:latin typeface="楷体" panose="02010609060101010101" charset="-122"/>
                <a:ea typeface="楷体" panose="02010609060101010101" charset="-122"/>
                <a:cs typeface="楷体" panose="02010609060101010101" charset="-122"/>
                <a:sym typeface="等线" charset="-122"/>
              </a:rPr>
              <a:t>国家政策和法规的扶持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369" y="614881"/>
            <a:ext cx="4159703" cy="3118255"/>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t="6744"/>
          <a:stretch>
            <a:fillRect/>
          </a:stretch>
        </p:blipFill>
        <p:spPr>
          <a:xfrm>
            <a:off x="3008542" y="3717635"/>
            <a:ext cx="3052196" cy="2525487"/>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9104" r="7268"/>
          <a:stretch>
            <a:fillRect/>
          </a:stretch>
        </p:blipFill>
        <p:spPr>
          <a:xfrm>
            <a:off x="4327070" y="614879"/>
            <a:ext cx="4649562" cy="310275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0738" y="3717637"/>
            <a:ext cx="2915895" cy="2525487"/>
          </a:xfrm>
          <a:prstGeom prst="rect">
            <a:avLst/>
          </a:prstGeom>
        </p:spPr>
      </p:pic>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l="7149" r="17460"/>
          <a:stretch>
            <a:fillRect/>
          </a:stretch>
        </p:blipFill>
        <p:spPr>
          <a:xfrm>
            <a:off x="167368" y="3717634"/>
            <a:ext cx="2841175" cy="2527909"/>
          </a:xfrm>
          <a:prstGeom prst="rect">
            <a:avLst/>
          </a:prstGeom>
        </p:spPr>
      </p:pic>
    </p:spTree>
    <p:extLst>
      <p:ext uri="{BB962C8B-B14F-4D97-AF65-F5344CB8AC3E}">
        <p14:creationId xmlns:p14="http://schemas.microsoft.com/office/powerpoint/2010/main" val="38823759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49407" y="2355406"/>
            <a:ext cx="4014181" cy="2123658"/>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nchor="t">
            <a:spAutoFit/>
          </a:bodyPr>
          <a:lstStyle/>
          <a:p>
            <a:pPr>
              <a:lnSpc>
                <a:spcPct val="110000"/>
              </a:lnSpc>
            </a:pPr>
            <a:r>
              <a:rPr lang="zh-CN" altLang="en-US" sz="2400" dirty="0" smtClean="0">
                <a:latin typeface="楷体" panose="02010609060101010101" charset="-122"/>
                <a:ea typeface="楷体" panose="02010609060101010101" charset="-122"/>
              </a:rPr>
              <a:t>美国</a:t>
            </a:r>
            <a:r>
              <a:rPr lang="zh-CN" altLang="en-US" sz="2400" dirty="0">
                <a:latin typeface="楷体" panose="02010609060101010101" charset="-122"/>
                <a:ea typeface="楷体" panose="02010609060101010101" charset="-122"/>
              </a:rPr>
              <a:t>是农业现代化程度最高的国家，其</a:t>
            </a:r>
            <a:r>
              <a:rPr lang="zh-CN" altLang="en-US" sz="2400" b="1" dirty="0">
                <a:solidFill>
                  <a:srgbClr val="FF0000"/>
                </a:solidFill>
                <a:latin typeface="楷体" panose="02010609060101010101" charset="-122"/>
                <a:ea typeface="楷体" panose="02010609060101010101" charset="-122"/>
              </a:rPr>
              <a:t>农场的高度市场化、专业化、机械化、科技化、信息化水平</a:t>
            </a:r>
            <a:r>
              <a:rPr lang="zh-CN" altLang="en-US" sz="2400" dirty="0">
                <a:latin typeface="楷体" panose="02010609060101010101" charset="-122"/>
                <a:ea typeface="楷体" panose="02010609060101010101" charset="-122"/>
              </a:rPr>
              <a:t>是美国现代农业重要支撑。</a:t>
            </a:r>
          </a:p>
        </p:txBody>
      </p:sp>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07950" y="828040"/>
            <a:ext cx="486791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3</a:t>
            </a:r>
            <a:r>
              <a:rPr lang="zh-CN" altLang="en-US" sz="2400" b="1">
                <a:solidFill>
                  <a:schemeClr val="tx1"/>
                </a:solidFill>
                <a:effectLst/>
                <a:latin typeface="+mn-ea"/>
                <a:cs typeface="+mn-ea"/>
              </a:rPr>
              <a:t>、</a:t>
            </a:r>
            <a:r>
              <a:rPr lang="zh-CN" sz="3200" b="1">
                <a:solidFill>
                  <a:schemeClr val="tx1"/>
                </a:solidFill>
                <a:effectLst/>
                <a:latin typeface="+mn-ea"/>
                <a:cs typeface="+mn-ea"/>
              </a:rPr>
              <a:t>专业化</a:t>
            </a:r>
            <a:r>
              <a:rPr lang="zh-CN" sz="2400" b="1">
                <a:solidFill>
                  <a:schemeClr val="tx1"/>
                </a:solidFill>
                <a:effectLst/>
                <a:latin typeface="+mn-ea"/>
                <a:cs typeface="+mn-ea"/>
              </a:rPr>
              <a:t>、</a:t>
            </a:r>
            <a:r>
              <a:rPr lang="zh-CN" sz="3200" b="1">
                <a:solidFill>
                  <a:schemeClr val="tx1"/>
                </a:solidFill>
                <a:effectLst/>
                <a:latin typeface="+mn-ea"/>
                <a:cs typeface="+mn-ea"/>
              </a:rPr>
              <a:t>商品化</a:t>
            </a:r>
            <a:r>
              <a:rPr lang="zh-CN" sz="3200">
                <a:solidFill>
                  <a:schemeClr val="tx1"/>
                </a:solidFill>
                <a:effectLst/>
                <a:latin typeface="+mn-ea"/>
                <a:cs typeface="+mn-ea"/>
              </a:rPr>
              <a:t>的农业</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4" name="文本框 3"/>
          <p:cNvSpPr txBox="1"/>
          <p:nvPr/>
        </p:nvSpPr>
        <p:spPr>
          <a:xfrm>
            <a:off x="273051" y="1584015"/>
            <a:ext cx="4366895"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农业</a:t>
            </a:r>
            <a:r>
              <a:rPr lang="zh-CN" altLang="en-US" sz="2800" b="1">
                <a:solidFill>
                  <a:schemeClr val="tx1"/>
                </a:solidFill>
                <a:latin typeface="+mn-ea"/>
                <a:cs typeface="+mn-ea"/>
              </a:rPr>
              <a:t>生产特点：</a:t>
            </a:r>
            <a:r>
              <a:rPr lang="zh-CN" altLang="en-US" sz="2800" b="1">
                <a:solidFill>
                  <a:srgbClr val="0221DE"/>
                </a:solidFill>
                <a:latin typeface="+mn-ea"/>
                <a:cs typeface="+mn-ea"/>
              </a:rPr>
              <a:t>现代化</a:t>
            </a:r>
          </a:p>
        </p:txBody>
      </p:sp>
      <p:pic>
        <p:nvPicPr>
          <p:cNvPr id="5" name="图片 4" descr="2578310786687147739_副本"/>
          <p:cNvPicPr>
            <a:picLocks noChangeAspect="1"/>
          </p:cNvPicPr>
          <p:nvPr/>
        </p:nvPicPr>
        <p:blipFill>
          <a:blip r:embed="rId2" cstate="print"/>
          <a:stretch>
            <a:fillRect/>
          </a:stretch>
        </p:blipFill>
        <p:spPr>
          <a:xfrm>
            <a:off x="5183511" y="1080011"/>
            <a:ext cx="3857625" cy="2761615"/>
          </a:xfrm>
          <a:prstGeom prst="rect">
            <a:avLst/>
          </a:prstGeom>
          <a:ln>
            <a:noFill/>
          </a:ln>
        </p:spPr>
      </p:pic>
      <p:pic>
        <p:nvPicPr>
          <p:cNvPr id="11" name="图片 10" descr="&amp;pky8820160306&amp;"/>
          <p:cNvPicPr>
            <a:picLocks noChangeAspect="1" noChangeArrowheads="1"/>
          </p:cNvPicPr>
          <p:nvPr/>
        </p:nvPicPr>
        <p:blipFill>
          <a:blip r:embed="rId3" cstate="print"/>
          <a:srcRect/>
          <a:stretch>
            <a:fillRect/>
          </a:stretch>
        </p:blipFill>
        <p:spPr bwMode="auto">
          <a:xfrm>
            <a:off x="5183511" y="4479064"/>
            <a:ext cx="3407569" cy="1916906"/>
          </a:xfrm>
          <a:prstGeom prst="rect">
            <a:avLst/>
          </a:prstGeom>
          <a:noFill/>
          <a:ln w="9525">
            <a:noFill/>
            <a:miter lim="800000"/>
            <a:headEnd/>
            <a:tailEnd/>
          </a:ln>
        </p:spPr>
      </p:pic>
      <p:pic>
        <p:nvPicPr>
          <p:cNvPr id="12" name="图片 11" descr="&amp;pky8822991906&amp;"/>
          <p:cNvPicPr>
            <a:picLocks noChangeAspect="1" noChangeArrowheads="1"/>
          </p:cNvPicPr>
          <p:nvPr/>
        </p:nvPicPr>
        <p:blipFill>
          <a:blip r:embed="rId4" cstate="print"/>
          <a:srcRect t="7635"/>
          <a:stretch>
            <a:fillRect/>
          </a:stretch>
        </p:blipFill>
        <p:spPr bwMode="auto">
          <a:xfrm>
            <a:off x="715803" y="4684146"/>
            <a:ext cx="3481388" cy="196453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p:cNvPicPr>
            <a:picLocks noChangeAspect="1" noChangeArrowheads="1"/>
          </p:cNvPicPr>
          <p:nvPr/>
        </p:nvPicPr>
        <p:blipFill>
          <a:blip r:embed="rId2" cstate="print"/>
          <a:srcRect/>
          <a:stretch>
            <a:fillRect/>
          </a:stretch>
        </p:blipFill>
        <p:spPr bwMode="auto">
          <a:xfrm>
            <a:off x="-196530" y="2060501"/>
            <a:ext cx="9309036" cy="5178151"/>
          </a:xfrm>
          <a:prstGeom prst="rect">
            <a:avLst/>
          </a:prstGeom>
          <a:noFill/>
        </p:spPr>
      </p:pic>
      <p:sp>
        <p:nvSpPr>
          <p:cNvPr id="14" name="左大括号 13"/>
          <p:cNvSpPr/>
          <p:nvPr/>
        </p:nvSpPr>
        <p:spPr>
          <a:xfrm>
            <a:off x="4842164" y="1037773"/>
            <a:ext cx="549858" cy="1525905"/>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07950" y="900007"/>
            <a:ext cx="486791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3</a:t>
            </a:r>
            <a:r>
              <a:rPr lang="zh-CN" altLang="en-US" sz="2400" b="1">
                <a:solidFill>
                  <a:schemeClr val="tx1"/>
                </a:solidFill>
                <a:effectLst/>
                <a:latin typeface="+mn-ea"/>
                <a:cs typeface="+mn-ea"/>
              </a:rPr>
              <a:t>、</a:t>
            </a:r>
            <a:r>
              <a:rPr lang="zh-CN" sz="3200" b="1">
                <a:solidFill>
                  <a:schemeClr val="tx1"/>
                </a:solidFill>
                <a:effectLst/>
                <a:latin typeface="+mn-ea"/>
                <a:cs typeface="+mn-ea"/>
              </a:rPr>
              <a:t>专业化</a:t>
            </a:r>
            <a:r>
              <a:rPr lang="zh-CN" sz="2400" b="1">
                <a:solidFill>
                  <a:schemeClr val="tx1"/>
                </a:solidFill>
                <a:effectLst/>
                <a:latin typeface="+mn-ea"/>
                <a:cs typeface="+mn-ea"/>
              </a:rPr>
              <a:t>、</a:t>
            </a:r>
            <a:r>
              <a:rPr lang="zh-CN" sz="3200" b="1">
                <a:solidFill>
                  <a:schemeClr val="tx1"/>
                </a:solidFill>
                <a:effectLst/>
                <a:latin typeface="+mn-ea"/>
                <a:cs typeface="+mn-ea"/>
              </a:rPr>
              <a:t>商品化</a:t>
            </a:r>
            <a:r>
              <a:rPr lang="zh-CN" sz="3200">
                <a:solidFill>
                  <a:schemeClr val="tx1"/>
                </a:solidFill>
                <a:effectLst/>
                <a:latin typeface="+mn-ea"/>
                <a:cs typeface="+mn-ea"/>
              </a:rPr>
              <a:t>的农业</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4" name="文本框 3"/>
          <p:cNvSpPr txBox="1"/>
          <p:nvPr/>
        </p:nvSpPr>
        <p:spPr>
          <a:xfrm>
            <a:off x="575589" y="1591183"/>
            <a:ext cx="3882399" cy="1040285"/>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en-US" sz="2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农业</a:t>
            </a:r>
            <a:r>
              <a:rPr lang="zh-CN" altLang="en-US" sz="2800" b="1" dirty="0">
                <a:solidFill>
                  <a:schemeClr val="tx1"/>
                </a:solidFill>
                <a:latin typeface="+mn-ea"/>
                <a:cs typeface="+mn-ea"/>
              </a:rPr>
              <a:t>生产特点</a:t>
            </a:r>
            <a:r>
              <a:rPr lang="zh-CN" altLang="en-US" sz="2800" b="1" dirty="0" smtClean="0">
                <a:solidFill>
                  <a:schemeClr val="tx1"/>
                </a:solidFill>
                <a:latin typeface="+mn-ea"/>
                <a:cs typeface="+mn-ea"/>
              </a:rPr>
              <a:t>：</a:t>
            </a:r>
            <a:endParaRPr lang="en-US" altLang="zh-CN" sz="2800" b="1" dirty="0" smtClean="0">
              <a:solidFill>
                <a:schemeClr val="tx1"/>
              </a:solidFill>
              <a:latin typeface="+mn-ea"/>
              <a:cs typeface="+mn-ea"/>
            </a:endParaRPr>
          </a:p>
          <a:p>
            <a:pPr>
              <a:lnSpc>
                <a:spcPct val="110000"/>
              </a:lnSpc>
            </a:pPr>
            <a:r>
              <a:rPr lang="zh-CN" altLang="en-US" sz="2800" b="1" dirty="0" smtClean="0">
                <a:solidFill>
                  <a:srgbClr val="0221DE"/>
                </a:solidFill>
                <a:latin typeface="+mn-ea"/>
                <a:cs typeface="+mn-ea"/>
              </a:rPr>
              <a:t>农业生产地区</a:t>
            </a:r>
            <a:r>
              <a:rPr lang="zh-CN" altLang="en-US" sz="2800" b="1" dirty="0">
                <a:solidFill>
                  <a:srgbClr val="0221DE"/>
                </a:solidFill>
                <a:latin typeface="+mn-ea"/>
                <a:cs typeface="+mn-ea"/>
              </a:rPr>
              <a:t>专门化</a:t>
            </a:r>
          </a:p>
        </p:txBody>
      </p:sp>
      <p:sp>
        <p:nvSpPr>
          <p:cNvPr id="11" name="文本框 10"/>
          <p:cNvSpPr txBox="1"/>
          <p:nvPr/>
        </p:nvSpPr>
        <p:spPr>
          <a:xfrm>
            <a:off x="5392021" y="931577"/>
            <a:ext cx="3656770" cy="498598"/>
          </a:xfrm>
          <a:prstGeom prst="rect">
            <a:avLst/>
          </a:prstGeom>
          <a:solidFill>
            <a:schemeClr val="bg1"/>
          </a:solidFill>
          <a:ln>
            <a:solidFill>
              <a:schemeClr val="accent1"/>
            </a:solidFill>
          </a:ln>
          <a:effectLst>
            <a:outerShdw blurRad="12700" algn="ctr" rotWithShape="0">
              <a:prstClr val="black">
                <a:alpha val="40000"/>
              </a:prstClr>
            </a:outerShdw>
          </a:effectLst>
        </p:spPr>
        <p:txBody>
          <a:bodyPr wrap="none" rtlCol="0">
            <a:spAutoFit/>
          </a:bodyPr>
          <a:lstStyle/>
          <a:p>
            <a:pPr>
              <a:lnSpc>
                <a:spcPct val="110000"/>
              </a:lnSpc>
            </a:pPr>
            <a:r>
              <a:rPr lang="zh-CN" altLang="en-US" sz="2400" b="1" dirty="0">
                <a:solidFill>
                  <a:schemeClr val="tx1"/>
                </a:solidFill>
                <a:latin typeface="Calibri" panose="020F0502020204030204" charset="0"/>
              </a:rPr>
              <a:t>①</a:t>
            </a:r>
            <a:r>
              <a:rPr lang="zh-CN" altLang="en-US" sz="2400" b="1" dirty="0">
                <a:solidFill>
                  <a:srgbClr val="FF0000"/>
                </a:solidFill>
                <a:latin typeface="Calibri" panose="020F0502020204030204" charset="0"/>
              </a:rPr>
              <a:t> </a:t>
            </a:r>
            <a:r>
              <a:rPr lang="zh-CN" altLang="en-US" sz="2400" b="1" dirty="0" smtClean="0">
                <a:solidFill>
                  <a:srgbClr val="FF0000"/>
                </a:solidFill>
              </a:rPr>
              <a:t>充分</a:t>
            </a:r>
            <a:r>
              <a:rPr lang="zh-CN" altLang="en-US" sz="2400" b="1" dirty="0">
                <a:solidFill>
                  <a:srgbClr val="FF0000"/>
                </a:solidFill>
              </a:rPr>
              <a:t>发挥</a:t>
            </a:r>
            <a:r>
              <a:rPr lang="zh-CN" altLang="en-US" sz="2400" b="1" dirty="0" smtClean="0">
                <a:solidFill>
                  <a:srgbClr val="FF0000"/>
                </a:solidFill>
              </a:rPr>
              <a:t>自然资源</a:t>
            </a:r>
            <a:r>
              <a:rPr lang="zh-CN" altLang="en-US" sz="2400" b="1" dirty="0">
                <a:solidFill>
                  <a:srgbClr val="FF0000"/>
                </a:solidFill>
              </a:rPr>
              <a:t>优势</a:t>
            </a:r>
          </a:p>
        </p:txBody>
      </p:sp>
      <p:sp>
        <p:nvSpPr>
          <p:cNvPr id="12" name="文本框 11"/>
          <p:cNvSpPr txBox="1"/>
          <p:nvPr/>
        </p:nvSpPr>
        <p:spPr>
          <a:xfrm>
            <a:off x="5378590" y="1450957"/>
            <a:ext cx="3680592" cy="1015663"/>
          </a:xfrm>
          <a:prstGeom prst="rect">
            <a:avLst/>
          </a:prstGeom>
          <a:solidFill>
            <a:schemeClr val="bg1"/>
          </a:solidFill>
          <a:ln>
            <a:solidFill>
              <a:schemeClr val="accent1"/>
            </a:solidFill>
          </a:ln>
          <a:effectLst>
            <a:outerShdw blurRad="12700" algn="ctr" rotWithShape="0">
              <a:prstClr val="black">
                <a:alpha val="40000"/>
              </a:prstClr>
            </a:outerShdw>
          </a:effectLst>
        </p:spPr>
        <p:txBody>
          <a:bodyPr wrap="square" rtlCol="0">
            <a:spAutoFit/>
          </a:bodyPr>
          <a:lstStyle/>
          <a:p>
            <a:pPr>
              <a:lnSpc>
                <a:spcPct val="125000"/>
              </a:lnSpc>
            </a:pPr>
            <a:r>
              <a:rPr lang="zh-CN" altLang="en-US" sz="2400" b="1" dirty="0" smtClean="0">
                <a:solidFill>
                  <a:schemeClr val="tx1"/>
                </a:solidFill>
                <a:latin typeface="Calibri" panose="020F0502020204030204" charset="0"/>
              </a:rPr>
              <a:t>②</a:t>
            </a:r>
            <a:r>
              <a:rPr lang="zh-CN" altLang="en-US" sz="2400" b="1" dirty="0">
                <a:solidFill>
                  <a:srgbClr val="FF0000"/>
                </a:solidFill>
                <a:latin typeface="+mn-ea"/>
              </a:rPr>
              <a:t>更好地</a:t>
            </a:r>
            <a:r>
              <a:rPr lang="zh-CN" altLang="en-US" sz="2400" b="1" dirty="0" smtClean="0">
                <a:solidFill>
                  <a:srgbClr val="FF0000"/>
                </a:solidFill>
                <a:latin typeface="+mn-ea"/>
              </a:rPr>
              <a:t>应用</a:t>
            </a:r>
            <a:r>
              <a:rPr lang="zh-CN" altLang="en-US" sz="2400" b="1" dirty="0">
                <a:solidFill>
                  <a:srgbClr val="FF0000"/>
                </a:solidFill>
                <a:latin typeface="+mn-ea"/>
              </a:rPr>
              <a:t>现代农业科学技术</a:t>
            </a:r>
          </a:p>
        </p:txBody>
      </p:sp>
      <p:sp>
        <p:nvSpPr>
          <p:cNvPr id="15" name="Freeform 3"/>
          <p:cNvSpPr>
            <a:spLocks/>
          </p:cNvSpPr>
          <p:nvPr/>
        </p:nvSpPr>
        <p:spPr bwMode="auto">
          <a:xfrm>
            <a:off x="4221452" y="2487402"/>
            <a:ext cx="4143375" cy="1933575"/>
          </a:xfrm>
          <a:custGeom>
            <a:avLst/>
            <a:gdLst/>
            <a:ahLst/>
            <a:cxnLst>
              <a:cxn ang="0">
                <a:pos x="2520" y="238"/>
              </a:cxn>
              <a:cxn ang="0">
                <a:pos x="2396" y="0"/>
              </a:cxn>
              <a:cxn ang="0">
                <a:pos x="2249" y="204"/>
              </a:cxn>
              <a:cxn ang="0">
                <a:pos x="2204" y="441"/>
              </a:cxn>
              <a:cxn ang="0">
                <a:pos x="2125" y="509"/>
              </a:cxn>
              <a:cxn ang="0">
                <a:pos x="2034" y="588"/>
              </a:cxn>
              <a:cxn ang="0">
                <a:pos x="1865" y="644"/>
              </a:cxn>
              <a:cxn ang="0">
                <a:pos x="1775" y="870"/>
              </a:cxn>
              <a:cxn ang="0">
                <a:pos x="1639" y="915"/>
              </a:cxn>
              <a:cxn ang="0">
                <a:pos x="1628" y="983"/>
              </a:cxn>
              <a:cxn ang="0">
                <a:pos x="1583" y="1073"/>
              </a:cxn>
              <a:cxn ang="0">
                <a:pos x="1492" y="1152"/>
              </a:cxn>
              <a:cxn ang="0">
                <a:pos x="1357" y="1243"/>
              </a:cxn>
              <a:cxn ang="0">
                <a:pos x="1345" y="1141"/>
              </a:cxn>
              <a:cxn ang="0">
                <a:pos x="1379" y="1040"/>
              </a:cxn>
              <a:cxn ang="0">
                <a:pos x="1244" y="802"/>
              </a:cxn>
              <a:cxn ang="0">
                <a:pos x="1199" y="701"/>
              </a:cxn>
              <a:cxn ang="0">
                <a:pos x="1040" y="588"/>
              </a:cxn>
              <a:cxn ang="0">
                <a:pos x="961" y="497"/>
              </a:cxn>
              <a:cxn ang="0">
                <a:pos x="351" y="396"/>
              </a:cxn>
              <a:cxn ang="0">
                <a:pos x="13" y="351"/>
              </a:cxn>
              <a:cxn ang="0">
                <a:pos x="69" y="418"/>
              </a:cxn>
              <a:cxn ang="0">
                <a:pos x="126" y="859"/>
              </a:cxn>
              <a:cxn ang="0">
                <a:pos x="295" y="1107"/>
              </a:cxn>
              <a:cxn ang="0">
                <a:pos x="464" y="1130"/>
              </a:cxn>
              <a:cxn ang="0">
                <a:pos x="713" y="1220"/>
              </a:cxn>
              <a:cxn ang="0">
                <a:pos x="882" y="1322"/>
              </a:cxn>
              <a:cxn ang="0">
                <a:pos x="984" y="1356"/>
              </a:cxn>
              <a:cxn ang="0">
                <a:pos x="1131" y="1209"/>
              </a:cxn>
              <a:cxn ang="0">
                <a:pos x="1368" y="1344"/>
              </a:cxn>
              <a:cxn ang="0">
                <a:pos x="1628" y="1356"/>
              </a:cxn>
              <a:cxn ang="0">
                <a:pos x="1752" y="1435"/>
              </a:cxn>
              <a:cxn ang="0">
                <a:pos x="1899" y="1548"/>
              </a:cxn>
              <a:cxn ang="0">
                <a:pos x="2012" y="1435"/>
              </a:cxn>
              <a:cxn ang="0">
                <a:pos x="2068" y="1536"/>
              </a:cxn>
              <a:cxn ang="0">
                <a:pos x="2102" y="1435"/>
              </a:cxn>
              <a:cxn ang="0">
                <a:pos x="2136" y="1344"/>
              </a:cxn>
              <a:cxn ang="0">
                <a:pos x="2204" y="1096"/>
              </a:cxn>
              <a:cxn ang="0">
                <a:pos x="2238" y="1028"/>
              </a:cxn>
              <a:cxn ang="0">
                <a:pos x="2441" y="893"/>
              </a:cxn>
              <a:cxn ang="0">
                <a:pos x="2373" y="768"/>
              </a:cxn>
              <a:cxn ang="0">
                <a:pos x="2509" y="486"/>
              </a:cxn>
              <a:cxn ang="0">
                <a:pos x="2588" y="362"/>
              </a:cxn>
              <a:cxn ang="0">
                <a:pos x="2463" y="147"/>
              </a:cxn>
            </a:cxnLst>
            <a:rect l="0" t="0" r="r" b="b"/>
            <a:pathLst>
              <a:path w="2610" h="1624">
                <a:moveTo>
                  <a:pt x="2610" y="328"/>
                </a:moveTo>
                <a:cubicBezTo>
                  <a:pt x="2584" y="288"/>
                  <a:pt x="2549" y="276"/>
                  <a:pt x="2520" y="238"/>
                </a:cubicBezTo>
                <a:cubicBezTo>
                  <a:pt x="2503" y="217"/>
                  <a:pt x="2475" y="170"/>
                  <a:pt x="2475" y="170"/>
                </a:cubicBezTo>
                <a:cubicBezTo>
                  <a:pt x="2464" y="43"/>
                  <a:pt x="2491" y="34"/>
                  <a:pt x="2396" y="0"/>
                </a:cubicBezTo>
                <a:cubicBezTo>
                  <a:pt x="2346" y="50"/>
                  <a:pt x="2310" y="111"/>
                  <a:pt x="2271" y="170"/>
                </a:cubicBezTo>
                <a:cubicBezTo>
                  <a:pt x="2264" y="181"/>
                  <a:pt x="2253" y="191"/>
                  <a:pt x="2249" y="204"/>
                </a:cubicBezTo>
                <a:cubicBezTo>
                  <a:pt x="2241" y="227"/>
                  <a:pt x="2226" y="272"/>
                  <a:pt x="2226" y="272"/>
                </a:cubicBezTo>
                <a:cubicBezTo>
                  <a:pt x="2249" y="335"/>
                  <a:pt x="2232" y="385"/>
                  <a:pt x="2204" y="441"/>
                </a:cubicBezTo>
                <a:cubicBezTo>
                  <a:pt x="2199" y="452"/>
                  <a:pt x="2200" y="466"/>
                  <a:pt x="2192" y="475"/>
                </a:cubicBezTo>
                <a:cubicBezTo>
                  <a:pt x="2177" y="494"/>
                  <a:pt x="2146" y="502"/>
                  <a:pt x="2125" y="509"/>
                </a:cubicBezTo>
                <a:cubicBezTo>
                  <a:pt x="2117" y="520"/>
                  <a:pt x="2112" y="534"/>
                  <a:pt x="2102" y="543"/>
                </a:cubicBezTo>
                <a:cubicBezTo>
                  <a:pt x="2081" y="561"/>
                  <a:pt x="2034" y="588"/>
                  <a:pt x="2034" y="588"/>
                </a:cubicBezTo>
                <a:cubicBezTo>
                  <a:pt x="2012" y="580"/>
                  <a:pt x="1987" y="552"/>
                  <a:pt x="1967" y="565"/>
                </a:cubicBezTo>
                <a:cubicBezTo>
                  <a:pt x="1930" y="590"/>
                  <a:pt x="1902" y="620"/>
                  <a:pt x="1865" y="644"/>
                </a:cubicBezTo>
                <a:cubicBezTo>
                  <a:pt x="1825" y="703"/>
                  <a:pt x="1835" y="777"/>
                  <a:pt x="1797" y="836"/>
                </a:cubicBezTo>
                <a:cubicBezTo>
                  <a:pt x="1790" y="847"/>
                  <a:pt x="1786" y="863"/>
                  <a:pt x="1775" y="870"/>
                </a:cubicBezTo>
                <a:cubicBezTo>
                  <a:pt x="1771" y="872"/>
                  <a:pt x="1692" y="898"/>
                  <a:pt x="1673" y="904"/>
                </a:cubicBezTo>
                <a:cubicBezTo>
                  <a:pt x="1662" y="908"/>
                  <a:pt x="1650" y="911"/>
                  <a:pt x="1639" y="915"/>
                </a:cubicBezTo>
                <a:cubicBezTo>
                  <a:pt x="1628" y="919"/>
                  <a:pt x="1605" y="927"/>
                  <a:pt x="1605" y="927"/>
                </a:cubicBezTo>
                <a:cubicBezTo>
                  <a:pt x="1585" y="988"/>
                  <a:pt x="1590" y="935"/>
                  <a:pt x="1628" y="983"/>
                </a:cubicBezTo>
                <a:cubicBezTo>
                  <a:pt x="1635" y="992"/>
                  <a:pt x="1635" y="1006"/>
                  <a:pt x="1639" y="1017"/>
                </a:cubicBezTo>
                <a:cubicBezTo>
                  <a:pt x="1577" y="1109"/>
                  <a:pt x="1658" y="998"/>
                  <a:pt x="1583" y="1073"/>
                </a:cubicBezTo>
                <a:cubicBezTo>
                  <a:pt x="1573" y="1083"/>
                  <a:pt x="1570" y="1098"/>
                  <a:pt x="1560" y="1107"/>
                </a:cubicBezTo>
                <a:cubicBezTo>
                  <a:pt x="1539" y="1125"/>
                  <a:pt x="1492" y="1152"/>
                  <a:pt x="1492" y="1152"/>
                </a:cubicBezTo>
                <a:cubicBezTo>
                  <a:pt x="1460" y="1202"/>
                  <a:pt x="1448" y="1195"/>
                  <a:pt x="1391" y="1209"/>
                </a:cubicBezTo>
                <a:cubicBezTo>
                  <a:pt x="1380" y="1220"/>
                  <a:pt x="1370" y="1234"/>
                  <a:pt x="1357" y="1243"/>
                </a:cubicBezTo>
                <a:cubicBezTo>
                  <a:pt x="1347" y="1250"/>
                  <a:pt x="1327" y="1265"/>
                  <a:pt x="1323" y="1254"/>
                </a:cubicBezTo>
                <a:cubicBezTo>
                  <a:pt x="1320" y="1246"/>
                  <a:pt x="1340" y="1158"/>
                  <a:pt x="1345" y="1141"/>
                </a:cubicBezTo>
                <a:cubicBezTo>
                  <a:pt x="1352" y="1118"/>
                  <a:pt x="1360" y="1096"/>
                  <a:pt x="1368" y="1073"/>
                </a:cubicBezTo>
                <a:cubicBezTo>
                  <a:pt x="1372" y="1062"/>
                  <a:pt x="1379" y="1040"/>
                  <a:pt x="1379" y="1040"/>
                </a:cubicBezTo>
                <a:cubicBezTo>
                  <a:pt x="1359" y="1009"/>
                  <a:pt x="1355" y="969"/>
                  <a:pt x="1334" y="938"/>
                </a:cubicBezTo>
                <a:cubicBezTo>
                  <a:pt x="1312" y="905"/>
                  <a:pt x="1258" y="843"/>
                  <a:pt x="1244" y="802"/>
                </a:cubicBezTo>
                <a:cubicBezTo>
                  <a:pt x="1236" y="780"/>
                  <a:pt x="1234" y="755"/>
                  <a:pt x="1221" y="735"/>
                </a:cubicBezTo>
                <a:cubicBezTo>
                  <a:pt x="1214" y="724"/>
                  <a:pt x="1209" y="710"/>
                  <a:pt x="1199" y="701"/>
                </a:cubicBezTo>
                <a:cubicBezTo>
                  <a:pt x="1179" y="683"/>
                  <a:pt x="1131" y="656"/>
                  <a:pt x="1131" y="656"/>
                </a:cubicBezTo>
                <a:cubicBezTo>
                  <a:pt x="1100" y="611"/>
                  <a:pt x="1084" y="617"/>
                  <a:pt x="1040" y="588"/>
                </a:cubicBezTo>
                <a:cubicBezTo>
                  <a:pt x="984" y="502"/>
                  <a:pt x="1056" y="603"/>
                  <a:pt x="984" y="531"/>
                </a:cubicBezTo>
                <a:cubicBezTo>
                  <a:pt x="974" y="521"/>
                  <a:pt x="971" y="506"/>
                  <a:pt x="961" y="497"/>
                </a:cubicBezTo>
                <a:cubicBezTo>
                  <a:pt x="892" y="437"/>
                  <a:pt x="830" y="423"/>
                  <a:pt x="747" y="396"/>
                </a:cubicBezTo>
                <a:cubicBezTo>
                  <a:pt x="560" y="406"/>
                  <a:pt x="529" y="415"/>
                  <a:pt x="351" y="396"/>
                </a:cubicBezTo>
                <a:cubicBezTo>
                  <a:pt x="281" y="388"/>
                  <a:pt x="206" y="357"/>
                  <a:pt x="137" y="339"/>
                </a:cubicBezTo>
                <a:cubicBezTo>
                  <a:pt x="96" y="343"/>
                  <a:pt x="52" y="336"/>
                  <a:pt x="13" y="351"/>
                </a:cubicBezTo>
                <a:cubicBezTo>
                  <a:pt x="0" y="356"/>
                  <a:pt x="38" y="363"/>
                  <a:pt x="47" y="373"/>
                </a:cubicBezTo>
                <a:cubicBezTo>
                  <a:pt x="58" y="386"/>
                  <a:pt x="63" y="402"/>
                  <a:pt x="69" y="418"/>
                </a:cubicBezTo>
                <a:cubicBezTo>
                  <a:pt x="78" y="440"/>
                  <a:pt x="92" y="486"/>
                  <a:pt x="92" y="486"/>
                </a:cubicBezTo>
                <a:cubicBezTo>
                  <a:pt x="100" y="615"/>
                  <a:pt x="112" y="731"/>
                  <a:pt x="126" y="859"/>
                </a:cubicBezTo>
                <a:cubicBezTo>
                  <a:pt x="133" y="928"/>
                  <a:pt x="147" y="1001"/>
                  <a:pt x="205" y="1040"/>
                </a:cubicBezTo>
                <a:cubicBezTo>
                  <a:pt x="231" y="1079"/>
                  <a:pt x="251" y="1093"/>
                  <a:pt x="295" y="1107"/>
                </a:cubicBezTo>
                <a:cubicBezTo>
                  <a:pt x="380" y="1163"/>
                  <a:pt x="334" y="1157"/>
                  <a:pt x="408" y="1141"/>
                </a:cubicBezTo>
                <a:cubicBezTo>
                  <a:pt x="427" y="1137"/>
                  <a:pt x="445" y="1134"/>
                  <a:pt x="464" y="1130"/>
                </a:cubicBezTo>
                <a:cubicBezTo>
                  <a:pt x="567" y="1144"/>
                  <a:pt x="518" y="1132"/>
                  <a:pt x="611" y="1164"/>
                </a:cubicBezTo>
                <a:cubicBezTo>
                  <a:pt x="645" y="1175"/>
                  <a:pt x="679" y="1211"/>
                  <a:pt x="713" y="1220"/>
                </a:cubicBezTo>
                <a:cubicBezTo>
                  <a:pt x="742" y="1228"/>
                  <a:pt x="773" y="1228"/>
                  <a:pt x="803" y="1232"/>
                </a:cubicBezTo>
                <a:cubicBezTo>
                  <a:pt x="831" y="1273"/>
                  <a:pt x="838" y="1303"/>
                  <a:pt x="882" y="1322"/>
                </a:cubicBezTo>
                <a:cubicBezTo>
                  <a:pt x="904" y="1332"/>
                  <a:pt x="927" y="1336"/>
                  <a:pt x="950" y="1344"/>
                </a:cubicBezTo>
                <a:cubicBezTo>
                  <a:pt x="961" y="1348"/>
                  <a:pt x="984" y="1356"/>
                  <a:pt x="984" y="1356"/>
                </a:cubicBezTo>
                <a:cubicBezTo>
                  <a:pt x="1010" y="1316"/>
                  <a:pt x="1026" y="1283"/>
                  <a:pt x="1063" y="1254"/>
                </a:cubicBezTo>
                <a:cubicBezTo>
                  <a:pt x="1084" y="1237"/>
                  <a:pt x="1131" y="1209"/>
                  <a:pt x="1131" y="1209"/>
                </a:cubicBezTo>
                <a:cubicBezTo>
                  <a:pt x="1188" y="1246"/>
                  <a:pt x="1244" y="1284"/>
                  <a:pt x="1300" y="1322"/>
                </a:cubicBezTo>
                <a:cubicBezTo>
                  <a:pt x="1320" y="1335"/>
                  <a:pt x="1345" y="1336"/>
                  <a:pt x="1368" y="1344"/>
                </a:cubicBezTo>
                <a:cubicBezTo>
                  <a:pt x="1413" y="1359"/>
                  <a:pt x="1458" y="1374"/>
                  <a:pt x="1503" y="1390"/>
                </a:cubicBezTo>
                <a:cubicBezTo>
                  <a:pt x="1578" y="1374"/>
                  <a:pt x="1548" y="1383"/>
                  <a:pt x="1628" y="1356"/>
                </a:cubicBezTo>
                <a:cubicBezTo>
                  <a:pt x="1639" y="1352"/>
                  <a:pt x="1662" y="1344"/>
                  <a:pt x="1662" y="1344"/>
                </a:cubicBezTo>
                <a:cubicBezTo>
                  <a:pt x="1687" y="1383"/>
                  <a:pt x="1719" y="1402"/>
                  <a:pt x="1752" y="1435"/>
                </a:cubicBezTo>
                <a:cubicBezTo>
                  <a:pt x="1833" y="1408"/>
                  <a:pt x="1807" y="1392"/>
                  <a:pt x="1842" y="1446"/>
                </a:cubicBezTo>
                <a:cubicBezTo>
                  <a:pt x="1854" y="1505"/>
                  <a:pt x="1842" y="1528"/>
                  <a:pt x="1899" y="1548"/>
                </a:cubicBezTo>
                <a:cubicBezTo>
                  <a:pt x="1936" y="1523"/>
                  <a:pt x="1952" y="1493"/>
                  <a:pt x="1989" y="1469"/>
                </a:cubicBezTo>
                <a:cubicBezTo>
                  <a:pt x="1997" y="1458"/>
                  <a:pt x="1998" y="1435"/>
                  <a:pt x="2012" y="1435"/>
                </a:cubicBezTo>
                <a:cubicBezTo>
                  <a:pt x="2025" y="1435"/>
                  <a:pt x="2028" y="1457"/>
                  <a:pt x="2034" y="1469"/>
                </a:cubicBezTo>
                <a:cubicBezTo>
                  <a:pt x="2078" y="1556"/>
                  <a:pt x="2009" y="1448"/>
                  <a:pt x="2068" y="1536"/>
                </a:cubicBezTo>
                <a:cubicBezTo>
                  <a:pt x="2095" y="1617"/>
                  <a:pt x="2078" y="1624"/>
                  <a:pt x="2113" y="1570"/>
                </a:cubicBezTo>
                <a:cubicBezTo>
                  <a:pt x="2109" y="1525"/>
                  <a:pt x="2108" y="1480"/>
                  <a:pt x="2102" y="1435"/>
                </a:cubicBezTo>
                <a:cubicBezTo>
                  <a:pt x="2098" y="1402"/>
                  <a:pt x="2073" y="1392"/>
                  <a:pt x="2102" y="1356"/>
                </a:cubicBezTo>
                <a:cubicBezTo>
                  <a:pt x="2109" y="1347"/>
                  <a:pt x="2125" y="1348"/>
                  <a:pt x="2136" y="1344"/>
                </a:cubicBezTo>
                <a:cubicBezTo>
                  <a:pt x="2161" y="1271"/>
                  <a:pt x="2161" y="1241"/>
                  <a:pt x="2136" y="1164"/>
                </a:cubicBezTo>
                <a:cubicBezTo>
                  <a:pt x="2159" y="1141"/>
                  <a:pt x="2181" y="1119"/>
                  <a:pt x="2204" y="1096"/>
                </a:cubicBezTo>
                <a:cubicBezTo>
                  <a:pt x="2212" y="1088"/>
                  <a:pt x="2210" y="1073"/>
                  <a:pt x="2215" y="1062"/>
                </a:cubicBezTo>
                <a:cubicBezTo>
                  <a:pt x="2221" y="1050"/>
                  <a:pt x="2228" y="1037"/>
                  <a:pt x="2238" y="1028"/>
                </a:cubicBezTo>
                <a:cubicBezTo>
                  <a:pt x="2286" y="986"/>
                  <a:pt x="2292" y="987"/>
                  <a:pt x="2339" y="972"/>
                </a:cubicBezTo>
                <a:cubicBezTo>
                  <a:pt x="2376" y="947"/>
                  <a:pt x="2404" y="917"/>
                  <a:pt x="2441" y="893"/>
                </a:cubicBezTo>
                <a:cubicBezTo>
                  <a:pt x="2449" y="867"/>
                  <a:pt x="2464" y="841"/>
                  <a:pt x="2441" y="814"/>
                </a:cubicBezTo>
                <a:cubicBezTo>
                  <a:pt x="2423" y="793"/>
                  <a:pt x="2373" y="768"/>
                  <a:pt x="2373" y="768"/>
                </a:cubicBezTo>
                <a:cubicBezTo>
                  <a:pt x="2374" y="760"/>
                  <a:pt x="2376" y="596"/>
                  <a:pt x="2407" y="565"/>
                </a:cubicBezTo>
                <a:cubicBezTo>
                  <a:pt x="2460" y="512"/>
                  <a:pt x="2429" y="539"/>
                  <a:pt x="2509" y="486"/>
                </a:cubicBezTo>
                <a:cubicBezTo>
                  <a:pt x="2520" y="479"/>
                  <a:pt x="2543" y="464"/>
                  <a:pt x="2543" y="464"/>
                </a:cubicBezTo>
                <a:cubicBezTo>
                  <a:pt x="2578" y="411"/>
                  <a:pt x="2561" y="442"/>
                  <a:pt x="2588" y="362"/>
                </a:cubicBezTo>
                <a:cubicBezTo>
                  <a:pt x="2592" y="351"/>
                  <a:pt x="2599" y="328"/>
                  <a:pt x="2599" y="328"/>
                </a:cubicBezTo>
                <a:cubicBezTo>
                  <a:pt x="2547" y="276"/>
                  <a:pt x="2488" y="218"/>
                  <a:pt x="2463" y="147"/>
                </a:cubicBezTo>
                <a:cubicBezTo>
                  <a:pt x="2467" y="125"/>
                  <a:pt x="2475" y="80"/>
                  <a:pt x="2475" y="80"/>
                </a:cubicBezTo>
              </a:path>
            </a:pathLst>
          </a:custGeom>
          <a:solidFill>
            <a:srgbClr val="00FF00"/>
          </a:solidFill>
          <a:ln w="9525">
            <a:solidFill>
              <a:schemeClr val="tx1"/>
            </a:solidFill>
            <a:round/>
            <a:headEnd/>
            <a:tailEnd/>
          </a:ln>
          <a:effectLst/>
        </p:spPr>
        <p:txBody>
          <a:bodyPr/>
          <a:lstStyle/>
          <a:p>
            <a:endParaRPr lang="zh-CN" altLang="en-US"/>
          </a:p>
        </p:txBody>
      </p:sp>
      <p:sp>
        <p:nvSpPr>
          <p:cNvPr id="16" name="Freeform 4"/>
          <p:cNvSpPr>
            <a:spLocks/>
          </p:cNvSpPr>
          <p:nvPr/>
        </p:nvSpPr>
        <p:spPr bwMode="auto">
          <a:xfrm>
            <a:off x="4277013" y="4061408"/>
            <a:ext cx="3378200" cy="1734741"/>
          </a:xfrm>
          <a:custGeom>
            <a:avLst/>
            <a:gdLst/>
            <a:ahLst/>
            <a:cxnLst>
              <a:cxn ang="0">
                <a:pos x="1288" y="203"/>
              </a:cxn>
              <a:cxn ang="0">
                <a:pos x="1243" y="248"/>
              </a:cxn>
              <a:cxn ang="0">
                <a:pos x="1107" y="339"/>
              </a:cxn>
              <a:cxn ang="0">
                <a:pos x="972" y="587"/>
              </a:cxn>
              <a:cxn ang="0">
                <a:pos x="859" y="553"/>
              </a:cxn>
              <a:cxn ang="0">
                <a:pos x="836" y="373"/>
              </a:cxn>
              <a:cxn ang="0">
                <a:pos x="689" y="429"/>
              </a:cxn>
              <a:cxn ang="0">
                <a:pos x="373" y="587"/>
              </a:cxn>
              <a:cxn ang="0">
                <a:pos x="136" y="678"/>
              </a:cxn>
              <a:cxn ang="0">
                <a:pos x="0" y="790"/>
              </a:cxn>
              <a:cxn ang="0">
                <a:pos x="45" y="847"/>
              </a:cxn>
              <a:cxn ang="0">
                <a:pos x="215" y="949"/>
              </a:cxn>
              <a:cxn ang="0">
                <a:pos x="305" y="1005"/>
              </a:cxn>
              <a:cxn ang="0">
                <a:pos x="610" y="1152"/>
              </a:cxn>
              <a:cxn ang="0">
                <a:pos x="700" y="1062"/>
              </a:cxn>
              <a:cxn ang="0">
                <a:pos x="813" y="813"/>
              </a:cxn>
              <a:cxn ang="0">
                <a:pos x="983" y="937"/>
              </a:cxn>
              <a:cxn ang="0">
                <a:pos x="1220" y="915"/>
              </a:cxn>
              <a:cxn ang="0">
                <a:pos x="1322" y="836"/>
              </a:cxn>
              <a:cxn ang="0">
                <a:pos x="1333" y="1028"/>
              </a:cxn>
              <a:cxn ang="0">
                <a:pos x="1491" y="836"/>
              </a:cxn>
              <a:cxn ang="0">
                <a:pos x="1649" y="711"/>
              </a:cxn>
              <a:cxn ang="0">
                <a:pos x="1762" y="734"/>
              </a:cxn>
              <a:cxn ang="0">
                <a:pos x="1649" y="1152"/>
              </a:cxn>
              <a:cxn ang="0">
                <a:pos x="1548" y="1389"/>
              </a:cxn>
              <a:cxn ang="0">
                <a:pos x="1638" y="1434"/>
              </a:cxn>
              <a:cxn ang="0">
                <a:pos x="1728" y="1366"/>
              </a:cxn>
              <a:cxn ang="0">
                <a:pos x="1819" y="1129"/>
              </a:cxn>
              <a:cxn ang="0">
                <a:pos x="1886" y="1028"/>
              </a:cxn>
              <a:cxn ang="0">
                <a:pos x="1977" y="892"/>
              </a:cxn>
              <a:cxn ang="0">
                <a:pos x="2033" y="790"/>
              </a:cxn>
              <a:cxn ang="0">
                <a:pos x="2078" y="723"/>
              </a:cxn>
              <a:cxn ang="0">
                <a:pos x="2067" y="655"/>
              </a:cxn>
              <a:cxn ang="0">
                <a:pos x="2090" y="576"/>
              </a:cxn>
              <a:cxn ang="0">
                <a:pos x="2078" y="463"/>
              </a:cxn>
              <a:cxn ang="0">
                <a:pos x="1999" y="339"/>
              </a:cxn>
              <a:cxn ang="0">
                <a:pos x="1977" y="147"/>
              </a:cxn>
              <a:cxn ang="0">
                <a:pos x="1898" y="237"/>
              </a:cxn>
              <a:cxn ang="0">
                <a:pos x="1762" y="113"/>
              </a:cxn>
              <a:cxn ang="0">
                <a:pos x="1401" y="45"/>
              </a:cxn>
              <a:cxn ang="0">
                <a:pos x="1310" y="203"/>
              </a:cxn>
            </a:cxnLst>
            <a:rect l="0" t="0" r="r" b="b"/>
            <a:pathLst>
              <a:path w="2128" h="1457">
                <a:moveTo>
                  <a:pt x="1299" y="0"/>
                </a:moveTo>
                <a:cubicBezTo>
                  <a:pt x="1345" y="67"/>
                  <a:pt x="1322" y="136"/>
                  <a:pt x="1288" y="203"/>
                </a:cubicBezTo>
                <a:cubicBezTo>
                  <a:pt x="1283" y="214"/>
                  <a:pt x="1284" y="229"/>
                  <a:pt x="1276" y="237"/>
                </a:cubicBezTo>
                <a:cubicBezTo>
                  <a:pt x="1268" y="245"/>
                  <a:pt x="1254" y="244"/>
                  <a:pt x="1243" y="248"/>
                </a:cubicBezTo>
                <a:cubicBezTo>
                  <a:pt x="1221" y="311"/>
                  <a:pt x="1185" y="296"/>
                  <a:pt x="1118" y="305"/>
                </a:cubicBezTo>
                <a:cubicBezTo>
                  <a:pt x="1114" y="316"/>
                  <a:pt x="1119" y="337"/>
                  <a:pt x="1107" y="339"/>
                </a:cubicBezTo>
                <a:cubicBezTo>
                  <a:pt x="1083" y="342"/>
                  <a:pt x="1039" y="316"/>
                  <a:pt x="1039" y="316"/>
                </a:cubicBezTo>
                <a:cubicBezTo>
                  <a:pt x="981" y="405"/>
                  <a:pt x="1082" y="550"/>
                  <a:pt x="972" y="587"/>
                </a:cubicBezTo>
                <a:cubicBezTo>
                  <a:pt x="969" y="589"/>
                  <a:pt x="916" y="630"/>
                  <a:pt x="904" y="621"/>
                </a:cubicBezTo>
                <a:cubicBezTo>
                  <a:pt x="882" y="605"/>
                  <a:pt x="859" y="553"/>
                  <a:pt x="859" y="553"/>
                </a:cubicBezTo>
                <a:cubicBezTo>
                  <a:pt x="863" y="497"/>
                  <a:pt x="877" y="440"/>
                  <a:pt x="870" y="384"/>
                </a:cubicBezTo>
                <a:cubicBezTo>
                  <a:pt x="868" y="372"/>
                  <a:pt x="848" y="373"/>
                  <a:pt x="836" y="373"/>
                </a:cubicBezTo>
                <a:cubicBezTo>
                  <a:pt x="808" y="373"/>
                  <a:pt x="791" y="395"/>
                  <a:pt x="768" y="406"/>
                </a:cubicBezTo>
                <a:cubicBezTo>
                  <a:pt x="747" y="416"/>
                  <a:pt x="710" y="424"/>
                  <a:pt x="689" y="429"/>
                </a:cubicBezTo>
                <a:cubicBezTo>
                  <a:pt x="563" y="514"/>
                  <a:pt x="631" y="494"/>
                  <a:pt x="429" y="508"/>
                </a:cubicBezTo>
                <a:cubicBezTo>
                  <a:pt x="357" y="532"/>
                  <a:pt x="433" y="497"/>
                  <a:pt x="373" y="587"/>
                </a:cubicBezTo>
                <a:cubicBezTo>
                  <a:pt x="341" y="635"/>
                  <a:pt x="317" y="693"/>
                  <a:pt x="260" y="711"/>
                </a:cubicBezTo>
                <a:cubicBezTo>
                  <a:pt x="197" y="690"/>
                  <a:pt x="238" y="703"/>
                  <a:pt x="136" y="678"/>
                </a:cubicBezTo>
                <a:cubicBezTo>
                  <a:pt x="113" y="672"/>
                  <a:pt x="68" y="655"/>
                  <a:pt x="68" y="655"/>
                </a:cubicBezTo>
                <a:cubicBezTo>
                  <a:pt x="52" y="705"/>
                  <a:pt x="18" y="741"/>
                  <a:pt x="0" y="790"/>
                </a:cubicBezTo>
                <a:cubicBezTo>
                  <a:pt x="4" y="805"/>
                  <a:pt x="2" y="824"/>
                  <a:pt x="12" y="836"/>
                </a:cubicBezTo>
                <a:cubicBezTo>
                  <a:pt x="19" y="845"/>
                  <a:pt x="35" y="841"/>
                  <a:pt x="45" y="847"/>
                </a:cubicBezTo>
                <a:cubicBezTo>
                  <a:pt x="159" y="910"/>
                  <a:pt x="71" y="878"/>
                  <a:pt x="147" y="903"/>
                </a:cubicBezTo>
                <a:cubicBezTo>
                  <a:pt x="170" y="918"/>
                  <a:pt x="200" y="926"/>
                  <a:pt x="215" y="949"/>
                </a:cubicBezTo>
                <a:cubicBezTo>
                  <a:pt x="222" y="960"/>
                  <a:pt x="226" y="975"/>
                  <a:pt x="237" y="982"/>
                </a:cubicBezTo>
                <a:cubicBezTo>
                  <a:pt x="257" y="995"/>
                  <a:pt x="281" y="1001"/>
                  <a:pt x="305" y="1005"/>
                </a:cubicBezTo>
                <a:cubicBezTo>
                  <a:pt x="346" y="1013"/>
                  <a:pt x="429" y="1028"/>
                  <a:pt x="429" y="1028"/>
                </a:cubicBezTo>
                <a:cubicBezTo>
                  <a:pt x="496" y="1060"/>
                  <a:pt x="540" y="1129"/>
                  <a:pt x="610" y="1152"/>
                </a:cubicBezTo>
                <a:cubicBezTo>
                  <a:pt x="629" y="1148"/>
                  <a:pt x="650" y="1151"/>
                  <a:pt x="667" y="1141"/>
                </a:cubicBezTo>
                <a:cubicBezTo>
                  <a:pt x="690" y="1128"/>
                  <a:pt x="694" y="1081"/>
                  <a:pt x="700" y="1062"/>
                </a:cubicBezTo>
                <a:cubicBezTo>
                  <a:pt x="714" y="1016"/>
                  <a:pt x="731" y="971"/>
                  <a:pt x="746" y="926"/>
                </a:cubicBezTo>
                <a:cubicBezTo>
                  <a:pt x="765" y="870"/>
                  <a:pt x="755" y="832"/>
                  <a:pt x="813" y="813"/>
                </a:cubicBezTo>
                <a:cubicBezTo>
                  <a:pt x="887" y="837"/>
                  <a:pt x="849" y="851"/>
                  <a:pt x="881" y="892"/>
                </a:cubicBezTo>
                <a:cubicBezTo>
                  <a:pt x="904" y="921"/>
                  <a:pt x="983" y="937"/>
                  <a:pt x="983" y="937"/>
                </a:cubicBezTo>
                <a:cubicBezTo>
                  <a:pt x="1052" y="984"/>
                  <a:pt x="1066" y="970"/>
                  <a:pt x="1164" y="960"/>
                </a:cubicBezTo>
                <a:cubicBezTo>
                  <a:pt x="1238" y="935"/>
                  <a:pt x="1157" y="970"/>
                  <a:pt x="1220" y="915"/>
                </a:cubicBezTo>
                <a:cubicBezTo>
                  <a:pt x="1241" y="897"/>
                  <a:pt x="1269" y="889"/>
                  <a:pt x="1288" y="870"/>
                </a:cubicBezTo>
                <a:cubicBezTo>
                  <a:pt x="1299" y="859"/>
                  <a:pt x="1311" y="847"/>
                  <a:pt x="1322" y="836"/>
                </a:cubicBezTo>
                <a:cubicBezTo>
                  <a:pt x="1294" y="918"/>
                  <a:pt x="1304" y="880"/>
                  <a:pt x="1288" y="949"/>
                </a:cubicBezTo>
                <a:cubicBezTo>
                  <a:pt x="1289" y="955"/>
                  <a:pt x="1284" y="1047"/>
                  <a:pt x="1333" y="1028"/>
                </a:cubicBezTo>
                <a:cubicBezTo>
                  <a:pt x="1346" y="1023"/>
                  <a:pt x="1348" y="1005"/>
                  <a:pt x="1356" y="994"/>
                </a:cubicBezTo>
                <a:cubicBezTo>
                  <a:pt x="1377" y="930"/>
                  <a:pt x="1439" y="877"/>
                  <a:pt x="1491" y="836"/>
                </a:cubicBezTo>
                <a:cubicBezTo>
                  <a:pt x="1513" y="819"/>
                  <a:pt x="1559" y="790"/>
                  <a:pt x="1559" y="790"/>
                </a:cubicBezTo>
                <a:cubicBezTo>
                  <a:pt x="1596" y="735"/>
                  <a:pt x="1571" y="763"/>
                  <a:pt x="1649" y="711"/>
                </a:cubicBezTo>
                <a:cubicBezTo>
                  <a:pt x="1660" y="704"/>
                  <a:pt x="1683" y="689"/>
                  <a:pt x="1683" y="689"/>
                </a:cubicBezTo>
                <a:cubicBezTo>
                  <a:pt x="1711" y="694"/>
                  <a:pt x="1759" y="689"/>
                  <a:pt x="1762" y="734"/>
                </a:cubicBezTo>
                <a:cubicBezTo>
                  <a:pt x="1769" y="831"/>
                  <a:pt x="1735" y="916"/>
                  <a:pt x="1706" y="1005"/>
                </a:cubicBezTo>
                <a:cubicBezTo>
                  <a:pt x="1689" y="1058"/>
                  <a:pt x="1680" y="1106"/>
                  <a:pt x="1649" y="1152"/>
                </a:cubicBezTo>
                <a:cubicBezTo>
                  <a:pt x="1610" y="1271"/>
                  <a:pt x="1672" y="1093"/>
                  <a:pt x="1615" y="1220"/>
                </a:cubicBezTo>
                <a:cubicBezTo>
                  <a:pt x="1589" y="1278"/>
                  <a:pt x="1582" y="1336"/>
                  <a:pt x="1548" y="1389"/>
                </a:cubicBezTo>
                <a:cubicBezTo>
                  <a:pt x="1542" y="1411"/>
                  <a:pt x="1515" y="1457"/>
                  <a:pt x="1570" y="1457"/>
                </a:cubicBezTo>
                <a:cubicBezTo>
                  <a:pt x="1594" y="1457"/>
                  <a:pt x="1615" y="1442"/>
                  <a:pt x="1638" y="1434"/>
                </a:cubicBezTo>
                <a:cubicBezTo>
                  <a:pt x="1649" y="1430"/>
                  <a:pt x="1672" y="1423"/>
                  <a:pt x="1672" y="1423"/>
                </a:cubicBezTo>
                <a:cubicBezTo>
                  <a:pt x="1687" y="1413"/>
                  <a:pt x="1728" y="1392"/>
                  <a:pt x="1728" y="1366"/>
                </a:cubicBezTo>
                <a:cubicBezTo>
                  <a:pt x="1728" y="1353"/>
                  <a:pt x="1713" y="1344"/>
                  <a:pt x="1706" y="1333"/>
                </a:cubicBezTo>
                <a:cubicBezTo>
                  <a:pt x="1718" y="1224"/>
                  <a:pt x="1708" y="1168"/>
                  <a:pt x="1819" y="1129"/>
                </a:cubicBezTo>
                <a:cubicBezTo>
                  <a:pt x="1840" y="1108"/>
                  <a:pt x="1861" y="1089"/>
                  <a:pt x="1875" y="1062"/>
                </a:cubicBezTo>
                <a:cubicBezTo>
                  <a:pt x="1880" y="1051"/>
                  <a:pt x="1880" y="1038"/>
                  <a:pt x="1886" y="1028"/>
                </a:cubicBezTo>
                <a:cubicBezTo>
                  <a:pt x="1899" y="1004"/>
                  <a:pt x="1932" y="960"/>
                  <a:pt x="1932" y="960"/>
                </a:cubicBezTo>
                <a:cubicBezTo>
                  <a:pt x="1958" y="879"/>
                  <a:pt x="1921" y="977"/>
                  <a:pt x="1977" y="892"/>
                </a:cubicBezTo>
                <a:cubicBezTo>
                  <a:pt x="1984" y="882"/>
                  <a:pt x="1982" y="868"/>
                  <a:pt x="1988" y="858"/>
                </a:cubicBezTo>
                <a:cubicBezTo>
                  <a:pt x="2001" y="834"/>
                  <a:pt x="2018" y="813"/>
                  <a:pt x="2033" y="790"/>
                </a:cubicBezTo>
                <a:cubicBezTo>
                  <a:pt x="2040" y="779"/>
                  <a:pt x="2049" y="768"/>
                  <a:pt x="2056" y="757"/>
                </a:cubicBezTo>
                <a:cubicBezTo>
                  <a:pt x="2064" y="746"/>
                  <a:pt x="2078" y="723"/>
                  <a:pt x="2078" y="723"/>
                </a:cubicBezTo>
                <a:cubicBezTo>
                  <a:pt x="2068" y="716"/>
                  <a:pt x="2019" y="693"/>
                  <a:pt x="2033" y="666"/>
                </a:cubicBezTo>
                <a:cubicBezTo>
                  <a:pt x="2038" y="655"/>
                  <a:pt x="2056" y="659"/>
                  <a:pt x="2067" y="655"/>
                </a:cubicBezTo>
                <a:cubicBezTo>
                  <a:pt x="2077" y="648"/>
                  <a:pt x="2128" y="620"/>
                  <a:pt x="2124" y="598"/>
                </a:cubicBezTo>
                <a:cubicBezTo>
                  <a:pt x="2121" y="585"/>
                  <a:pt x="2101" y="583"/>
                  <a:pt x="2090" y="576"/>
                </a:cubicBezTo>
                <a:cubicBezTo>
                  <a:pt x="2086" y="565"/>
                  <a:pt x="2078" y="554"/>
                  <a:pt x="2078" y="542"/>
                </a:cubicBezTo>
                <a:cubicBezTo>
                  <a:pt x="2078" y="502"/>
                  <a:pt x="2107" y="499"/>
                  <a:pt x="2078" y="463"/>
                </a:cubicBezTo>
                <a:cubicBezTo>
                  <a:pt x="2069" y="452"/>
                  <a:pt x="2055" y="448"/>
                  <a:pt x="2044" y="440"/>
                </a:cubicBezTo>
                <a:cubicBezTo>
                  <a:pt x="2010" y="387"/>
                  <a:pt x="2025" y="417"/>
                  <a:pt x="1999" y="339"/>
                </a:cubicBezTo>
                <a:cubicBezTo>
                  <a:pt x="1995" y="328"/>
                  <a:pt x="1988" y="305"/>
                  <a:pt x="1988" y="305"/>
                </a:cubicBezTo>
                <a:cubicBezTo>
                  <a:pt x="1984" y="252"/>
                  <a:pt x="1994" y="197"/>
                  <a:pt x="1977" y="147"/>
                </a:cubicBezTo>
                <a:cubicBezTo>
                  <a:pt x="1973" y="134"/>
                  <a:pt x="1952" y="159"/>
                  <a:pt x="1943" y="169"/>
                </a:cubicBezTo>
                <a:cubicBezTo>
                  <a:pt x="1925" y="189"/>
                  <a:pt x="1913" y="214"/>
                  <a:pt x="1898" y="237"/>
                </a:cubicBezTo>
                <a:cubicBezTo>
                  <a:pt x="1885" y="257"/>
                  <a:pt x="1830" y="260"/>
                  <a:pt x="1830" y="260"/>
                </a:cubicBezTo>
                <a:cubicBezTo>
                  <a:pt x="1817" y="222"/>
                  <a:pt x="1803" y="123"/>
                  <a:pt x="1762" y="113"/>
                </a:cubicBezTo>
                <a:cubicBezTo>
                  <a:pt x="1729" y="105"/>
                  <a:pt x="1694" y="106"/>
                  <a:pt x="1660" y="102"/>
                </a:cubicBezTo>
                <a:cubicBezTo>
                  <a:pt x="1629" y="7"/>
                  <a:pt x="1475" y="49"/>
                  <a:pt x="1401" y="45"/>
                </a:cubicBezTo>
                <a:cubicBezTo>
                  <a:pt x="1322" y="18"/>
                  <a:pt x="1356" y="14"/>
                  <a:pt x="1299" y="34"/>
                </a:cubicBezTo>
                <a:cubicBezTo>
                  <a:pt x="1314" y="143"/>
                  <a:pt x="1310" y="86"/>
                  <a:pt x="1310" y="203"/>
                </a:cubicBezTo>
              </a:path>
            </a:pathLst>
          </a:custGeom>
          <a:solidFill>
            <a:srgbClr val="3366FF"/>
          </a:solidFill>
          <a:ln w="9525">
            <a:solidFill>
              <a:schemeClr val="tx1"/>
            </a:solidFill>
            <a:round/>
            <a:headEnd/>
            <a:tailEnd/>
          </a:ln>
          <a:effectLst/>
        </p:spPr>
        <p:txBody>
          <a:bodyPr/>
          <a:lstStyle/>
          <a:p>
            <a:endParaRPr lang="zh-CN" altLang="en-US"/>
          </a:p>
        </p:txBody>
      </p:sp>
      <p:sp>
        <p:nvSpPr>
          <p:cNvPr id="17" name="Freeform 5"/>
          <p:cNvSpPr>
            <a:spLocks/>
          </p:cNvSpPr>
          <p:nvPr/>
        </p:nvSpPr>
        <p:spPr bwMode="auto">
          <a:xfrm>
            <a:off x="3673763" y="3385133"/>
            <a:ext cx="2628900" cy="1506141"/>
          </a:xfrm>
          <a:custGeom>
            <a:avLst/>
            <a:gdLst/>
            <a:ahLst/>
            <a:cxnLst>
              <a:cxn ang="0">
                <a:pos x="448" y="26"/>
              </a:cxn>
              <a:cxn ang="0">
                <a:pos x="267" y="71"/>
              </a:cxn>
              <a:cxn ang="0">
                <a:pos x="335" y="82"/>
              </a:cxn>
              <a:cxn ang="0">
                <a:pos x="290" y="150"/>
              </a:cxn>
              <a:cxn ang="0">
                <a:pos x="256" y="229"/>
              </a:cxn>
              <a:cxn ang="0">
                <a:pos x="222" y="308"/>
              </a:cxn>
              <a:cxn ang="0">
                <a:pos x="188" y="331"/>
              </a:cxn>
              <a:cxn ang="0">
                <a:pos x="177" y="365"/>
              </a:cxn>
              <a:cxn ang="0">
                <a:pos x="120" y="421"/>
              </a:cxn>
              <a:cxn ang="0">
                <a:pos x="98" y="523"/>
              </a:cxn>
              <a:cxn ang="0">
                <a:pos x="143" y="534"/>
              </a:cxn>
              <a:cxn ang="0">
                <a:pos x="87" y="726"/>
              </a:cxn>
              <a:cxn ang="0">
                <a:pos x="64" y="760"/>
              </a:cxn>
              <a:cxn ang="0">
                <a:pos x="41" y="794"/>
              </a:cxn>
              <a:cxn ang="0">
                <a:pos x="30" y="929"/>
              </a:cxn>
              <a:cxn ang="0">
                <a:pos x="75" y="941"/>
              </a:cxn>
              <a:cxn ang="0">
                <a:pos x="279" y="974"/>
              </a:cxn>
              <a:cxn ang="0">
                <a:pos x="358" y="1054"/>
              </a:cxn>
              <a:cxn ang="0">
                <a:pos x="425" y="1099"/>
              </a:cxn>
              <a:cxn ang="0">
                <a:pos x="448" y="1133"/>
              </a:cxn>
              <a:cxn ang="0">
                <a:pos x="448" y="1234"/>
              </a:cxn>
              <a:cxn ang="0">
                <a:pos x="527" y="1257"/>
              </a:cxn>
              <a:cxn ang="0">
                <a:pos x="674" y="1246"/>
              </a:cxn>
              <a:cxn ang="0">
                <a:pos x="719" y="1178"/>
              </a:cxn>
              <a:cxn ang="0">
                <a:pos x="821" y="1042"/>
              </a:cxn>
              <a:cxn ang="0">
                <a:pos x="922" y="1065"/>
              </a:cxn>
              <a:cxn ang="0">
                <a:pos x="1069" y="997"/>
              </a:cxn>
              <a:cxn ang="0">
                <a:pos x="1137" y="952"/>
              </a:cxn>
              <a:cxn ang="0">
                <a:pos x="1205" y="929"/>
              </a:cxn>
              <a:cxn ang="0">
                <a:pos x="1250" y="941"/>
              </a:cxn>
              <a:cxn ang="0">
                <a:pos x="1239" y="1133"/>
              </a:cxn>
              <a:cxn ang="0">
                <a:pos x="1227" y="1178"/>
              </a:cxn>
              <a:cxn ang="0">
                <a:pos x="1216" y="1212"/>
              </a:cxn>
              <a:cxn ang="0">
                <a:pos x="1306" y="1200"/>
              </a:cxn>
              <a:cxn ang="0">
                <a:pos x="1397" y="1099"/>
              </a:cxn>
              <a:cxn ang="0">
                <a:pos x="1408" y="1065"/>
              </a:cxn>
              <a:cxn ang="0">
                <a:pos x="1385" y="997"/>
              </a:cxn>
              <a:cxn ang="0">
                <a:pos x="1408" y="907"/>
              </a:cxn>
              <a:cxn ang="0">
                <a:pos x="1476" y="884"/>
              </a:cxn>
              <a:cxn ang="0">
                <a:pos x="1510" y="873"/>
              </a:cxn>
              <a:cxn ang="0">
                <a:pos x="1589" y="828"/>
              </a:cxn>
              <a:cxn ang="0">
                <a:pos x="1611" y="794"/>
              </a:cxn>
              <a:cxn ang="0">
                <a:pos x="1645" y="771"/>
              </a:cxn>
              <a:cxn ang="0">
                <a:pos x="1656" y="703"/>
              </a:cxn>
              <a:cxn ang="0">
                <a:pos x="1589" y="478"/>
              </a:cxn>
              <a:cxn ang="0">
                <a:pos x="1555" y="466"/>
              </a:cxn>
              <a:cxn ang="0">
                <a:pos x="1510" y="489"/>
              </a:cxn>
              <a:cxn ang="0">
                <a:pos x="1453" y="500"/>
              </a:cxn>
              <a:cxn ang="0">
                <a:pos x="1340" y="624"/>
              </a:cxn>
              <a:cxn ang="0">
                <a:pos x="1239" y="602"/>
              </a:cxn>
              <a:cxn ang="0">
                <a:pos x="1216" y="568"/>
              </a:cxn>
              <a:cxn ang="0">
                <a:pos x="1013" y="432"/>
              </a:cxn>
              <a:cxn ang="0">
                <a:pos x="968" y="421"/>
              </a:cxn>
              <a:cxn ang="0">
                <a:pos x="651" y="387"/>
              </a:cxn>
              <a:cxn ang="0">
                <a:pos x="550" y="319"/>
              </a:cxn>
              <a:cxn ang="0">
                <a:pos x="471" y="218"/>
              </a:cxn>
              <a:cxn ang="0">
                <a:pos x="425" y="37"/>
              </a:cxn>
              <a:cxn ang="0">
                <a:pos x="414" y="3"/>
              </a:cxn>
              <a:cxn ang="0">
                <a:pos x="358" y="48"/>
              </a:cxn>
            </a:cxnLst>
            <a:rect l="0" t="0" r="r" b="b"/>
            <a:pathLst>
              <a:path w="1656" h="1265">
                <a:moveTo>
                  <a:pt x="448" y="26"/>
                </a:moveTo>
                <a:cubicBezTo>
                  <a:pt x="384" y="38"/>
                  <a:pt x="321" y="34"/>
                  <a:pt x="267" y="71"/>
                </a:cubicBezTo>
                <a:cubicBezTo>
                  <a:pt x="290" y="75"/>
                  <a:pt x="329" y="60"/>
                  <a:pt x="335" y="82"/>
                </a:cubicBezTo>
                <a:cubicBezTo>
                  <a:pt x="343" y="108"/>
                  <a:pt x="305" y="127"/>
                  <a:pt x="290" y="150"/>
                </a:cubicBezTo>
                <a:cubicBezTo>
                  <a:pt x="274" y="174"/>
                  <a:pt x="269" y="203"/>
                  <a:pt x="256" y="229"/>
                </a:cubicBezTo>
                <a:cubicBezTo>
                  <a:pt x="273" y="281"/>
                  <a:pt x="276" y="290"/>
                  <a:pt x="222" y="308"/>
                </a:cubicBezTo>
                <a:cubicBezTo>
                  <a:pt x="211" y="316"/>
                  <a:pt x="196" y="320"/>
                  <a:pt x="188" y="331"/>
                </a:cubicBezTo>
                <a:cubicBezTo>
                  <a:pt x="181" y="340"/>
                  <a:pt x="182" y="354"/>
                  <a:pt x="177" y="365"/>
                </a:cubicBezTo>
                <a:cubicBezTo>
                  <a:pt x="159" y="401"/>
                  <a:pt x="152" y="399"/>
                  <a:pt x="120" y="421"/>
                </a:cubicBezTo>
                <a:cubicBezTo>
                  <a:pt x="112" y="447"/>
                  <a:pt x="66" y="498"/>
                  <a:pt x="98" y="523"/>
                </a:cubicBezTo>
                <a:cubicBezTo>
                  <a:pt x="110" y="533"/>
                  <a:pt x="128" y="530"/>
                  <a:pt x="143" y="534"/>
                </a:cubicBezTo>
                <a:cubicBezTo>
                  <a:pt x="130" y="684"/>
                  <a:pt x="155" y="624"/>
                  <a:pt x="87" y="726"/>
                </a:cubicBezTo>
                <a:cubicBezTo>
                  <a:pt x="79" y="737"/>
                  <a:pt x="72" y="749"/>
                  <a:pt x="64" y="760"/>
                </a:cubicBezTo>
                <a:cubicBezTo>
                  <a:pt x="56" y="771"/>
                  <a:pt x="41" y="794"/>
                  <a:pt x="41" y="794"/>
                </a:cubicBezTo>
                <a:cubicBezTo>
                  <a:pt x="28" y="833"/>
                  <a:pt x="0" y="886"/>
                  <a:pt x="30" y="929"/>
                </a:cubicBezTo>
                <a:cubicBezTo>
                  <a:pt x="39" y="942"/>
                  <a:pt x="60" y="937"/>
                  <a:pt x="75" y="941"/>
                </a:cubicBezTo>
                <a:cubicBezTo>
                  <a:pt x="198" y="978"/>
                  <a:pt x="97" y="959"/>
                  <a:pt x="279" y="974"/>
                </a:cubicBezTo>
                <a:cubicBezTo>
                  <a:pt x="338" y="995"/>
                  <a:pt x="305" y="976"/>
                  <a:pt x="358" y="1054"/>
                </a:cubicBezTo>
                <a:cubicBezTo>
                  <a:pt x="373" y="1076"/>
                  <a:pt x="425" y="1099"/>
                  <a:pt x="425" y="1099"/>
                </a:cubicBezTo>
                <a:cubicBezTo>
                  <a:pt x="433" y="1110"/>
                  <a:pt x="446" y="1119"/>
                  <a:pt x="448" y="1133"/>
                </a:cubicBezTo>
                <a:cubicBezTo>
                  <a:pt x="452" y="1164"/>
                  <a:pt x="418" y="1203"/>
                  <a:pt x="448" y="1234"/>
                </a:cubicBezTo>
                <a:cubicBezTo>
                  <a:pt x="467" y="1254"/>
                  <a:pt x="501" y="1249"/>
                  <a:pt x="527" y="1257"/>
                </a:cubicBezTo>
                <a:cubicBezTo>
                  <a:pt x="576" y="1253"/>
                  <a:pt x="629" y="1265"/>
                  <a:pt x="674" y="1246"/>
                </a:cubicBezTo>
                <a:cubicBezTo>
                  <a:pt x="699" y="1236"/>
                  <a:pt x="704" y="1201"/>
                  <a:pt x="719" y="1178"/>
                </a:cubicBezTo>
                <a:cubicBezTo>
                  <a:pt x="751" y="1130"/>
                  <a:pt x="789" y="1089"/>
                  <a:pt x="821" y="1042"/>
                </a:cubicBezTo>
                <a:cubicBezTo>
                  <a:pt x="855" y="1049"/>
                  <a:pt x="887" y="1065"/>
                  <a:pt x="922" y="1065"/>
                </a:cubicBezTo>
                <a:cubicBezTo>
                  <a:pt x="976" y="1065"/>
                  <a:pt x="1028" y="1024"/>
                  <a:pt x="1069" y="997"/>
                </a:cubicBezTo>
                <a:cubicBezTo>
                  <a:pt x="1072" y="995"/>
                  <a:pt x="1133" y="953"/>
                  <a:pt x="1137" y="952"/>
                </a:cubicBezTo>
                <a:cubicBezTo>
                  <a:pt x="1160" y="944"/>
                  <a:pt x="1205" y="929"/>
                  <a:pt x="1205" y="929"/>
                </a:cubicBezTo>
                <a:cubicBezTo>
                  <a:pt x="1220" y="933"/>
                  <a:pt x="1239" y="930"/>
                  <a:pt x="1250" y="941"/>
                </a:cubicBezTo>
                <a:cubicBezTo>
                  <a:pt x="1283" y="975"/>
                  <a:pt x="1252" y="1090"/>
                  <a:pt x="1239" y="1133"/>
                </a:cubicBezTo>
                <a:cubicBezTo>
                  <a:pt x="1235" y="1148"/>
                  <a:pt x="1231" y="1163"/>
                  <a:pt x="1227" y="1178"/>
                </a:cubicBezTo>
                <a:cubicBezTo>
                  <a:pt x="1224" y="1189"/>
                  <a:pt x="1205" y="1209"/>
                  <a:pt x="1216" y="1212"/>
                </a:cubicBezTo>
                <a:cubicBezTo>
                  <a:pt x="1245" y="1220"/>
                  <a:pt x="1276" y="1204"/>
                  <a:pt x="1306" y="1200"/>
                </a:cubicBezTo>
                <a:cubicBezTo>
                  <a:pt x="1348" y="1173"/>
                  <a:pt x="1366" y="1139"/>
                  <a:pt x="1397" y="1099"/>
                </a:cubicBezTo>
                <a:cubicBezTo>
                  <a:pt x="1401" y="1088"/>
                  <a:pt x="1409" y="1077"/>
                  <a:pt x="1408" y="1065"/>
                </a:cubicBezTo>
                <a:cubicBezTo>
                  <a:pt x="1405" y="1041"/>
                  <a:pt x="1385" y="997"/>
                  <a:pt x="1385" y="997"/>
                </a:cubicBezTo>
                <a:cubicBezTo>
                  <a:pt x="1387" y="988"/>
                  <a:pt x="1402" y="912"/>
                  <a:pt x="1408" y="907"/>
                </a:cubicBezTo>
                <a:cubicBezTo>
                  <a:pt x="1427" y="893"/>
                  <a:pt x="1453" y="892"/>
                  <a:pt x="1476" y="884"/>
                </a:cubicBezTo>
                <a:cubicBezTo>
                  <a:pt x="1487" y="880"/>
                  <a:pt x="1510" y="873"/>
                  <a:pt x="1510" y="873"/>
                </a:cubicBezTo>
                <a:cubicBezTo>
                  <a:pt x="1535" y="856"/>
                  <a:pt x="1566" y="847"/>
                  <a:pt x="1589" y="828"/>
                </a:cubicBezTo>
                <a:cubicBezTo>
                  <a:pt x="1599" y="819"/>
                  <a:pt x="1602" y="804"/>
                  <a:pt x="1611" y="794"/>
                </a:cubicBezTo>
                <a:cubicBezTo>
                  <a:pt x="1621" y="784"/>
                  <a:pt x="1634" y="779"/>
                  <a:pt x="1645" y="771"/>
                </a:cubicBezTo>
                <a:cubicBezTo>
                  <a:pt x="1649" y="748"/>
                  <a:pt x="1656" y="726"/>
                  <a:pt x="1656" y="703"/>
                </a:cubicBezTo>
                <a:cubicBezTo>
                  <a:pt x="1656" y="647"/>
                  <a:pt x="1621" y="525"/>
                  <a:pt x="1589" y="478"/>
                </a:cubicBezTo>
                <a:cubicBezTo>
                  <a:pt x="1582" y="468"/>
                  <a:pt x="1566" y="470"/>
                  <a:pt x="1555" y="466"/>
                </a:cubicBezTo>
                <a:cubicBezTo>
                  <a:pt x="1540" y="474"/>
                  <a:pt x="1526" y="484"/>
                  <a:pt x="1510" y="489"/>
                </a:cubicBezTo>
                <a:cubicBezTo>
                  <a:pt x="1492" y="495"/>
                  <a:pt x="1470" y="491"/>
                  <a:pt x="1453" y="500"/>
                </a:cubicBezTo>
                <a:cubicBezTo>
                  <a:pt x="1408" y="522"/>
                  <a:pt x="1394" y="589"/>
                  <a:pt x="1340" y="624"/>
                </a:cubicBezTo>
                <a:cubicBezTo>
                  <a:pt x="1306" y="618"/>
                  <a:pt x="1266" y="624"/>
                  <a:pt x="1239" y="602"/>
                </a:cubicBezTo>
                <a:cubicBezTo>
                  <a:pt x="1228" y="593"/>
                  <a:pt x="1226" y="577"/>
                  <a:pt x="1216" y="568"/>
                </a:cubicBezTo>
                <a:cubicBezTo>
                  <a:pt x="1157" y="517"/>
                  <a:pt x="1078" y="476"/>
                  <a:pt x="1013" y="432"/>
                </a:cubicBezTo>
                <a:cubicBezTo>
                  <a:pt x="1000" y="423"/>
                  <a:pt x="983" y="425"/>
                  <a:pt x="968" y="421"/>
                </a:cubicBezTo>
                <a:cubicBezTo>
                  <a:pt x="861" y="391"/>
                  <a:pt x="765" y="393"/>
                  <a:pt x="651" y="387"/>
                </a:cubicBezTo>
                <a:cubicBezTo>
                  <a:pt x="581" y="370"/>
                  <a:pt x="606" y="357"/>
                  <a:pt x="550" y="319"/>
                </a:cubicBezTo>
                <a:cubicBezTo>
                  <a:pt x="525" y="283"/>
                  <a:pt x="495" y="255"/>
                  <a:pt x="471" y="218"/>
                </a:cubicBezTo>
                <a:cubicBezTo>
                  <a:pt x="462" y="133"/>
                  <a:pt x="468" y="100"/>
                  <a:pt x="425" y="37"/>
                </a:cubicBezTo>
                <a:cubicBezTo>
                  <a:pt x="421" y="26"/>
                  <a:pt x="426" y="6"/>
                  <a:pt x="414" y="3"/>
                </a:cubicBezTo>
                <a:cubicBezTo>
                  <a:pt x="403" y="0"/>
                  <a:pt x="366" y="40"/>
                  <a:pt x="358" y="48"/>
                </a:cubicBezTo>
              </a:path>
            </a:pathLst>
          </a:custGeom>
          <a:solidFill>
            <a:srgbClr val="339966"/>
          </a:solidFill>
          <a:ln w="9525">
            <a:solidFill>
              <a:schemeClr val="tx1"/>
            </a:solidFill>
            <a:round/>
            <a:headEnd/>
            <a:tailEnd/>
          </a:ln>
          <a:effectLst/>
        </p:spPr>
        <p:txBody>
          <a:bodyPr/>
          <a:lstStyle/>
          <a:p>
            <a:endParaRPr lang="zh-CN" altLang="en-US"/>
          </a:p>
        </p:txBody>
      </p:sp>
      <p:sp>
        <p:nvSpPr>
          <p:cNvPr id="18" name="Freeform 6"/>
          <p:cNvSpPr>
            <a:spLocks/>
          </p:cNvSpPr>
          <p:nvPr/>
        </p:nvSpPr>
        <p:spPr bwMode="auto">
          <a:xfrm>
            <a:off x="2251363" y="2820777"/>
            <a:ext cx="2279650" cy="948929"/>
          </a:xfrm>
          <a:custGeom>
            <a:avLst/>
            <a:gdLst/>
            <a:ahLst/>
            <a:cxnLst>
              <a:cxn ang="0">
                <a:pos x="1314" y="86"/>
              </a:cxn>
              <a:cxn ang="0">
                <a:pos x="727" y="75"/>
              </a:cxn>
              <a:cxn ang="0">
                <a:pos x="602" y="41"/>
              </a:cxn>
              <a:cxn ang="0">
                <a:pos x="275" y="29"/>
              </a:cxn>
              <a:cxn ang="0">
                <a:pos x="38" y="18"/>
              </a:cxn>
              <a:cxn ang="0">
                <a:pos x="105" y="312"/>
              </a:cxn>
              <a:cxn ang="0">
                <a:pos x="173" y="334"/>
              </a:cxn>
              <a:cxn ang="0">
                <a:pos x="207" y="346"/>
              </a:cxn>
              <a:cxn ang="0">
                <a:pos x="230" y="199"/>
              </a:cxn>
              <a:cxn ang="0">
                <a:pos x="275" y="108"/>
              </a:cxn>
              <a:cxn ang="0">
                <a:pos x="410" y="131"/>
              </a:cxn>
              <a:cxn ang="0">
                <a:pos x="478" y="154"/>
              </a:cxn>
              <a:cxn ang="0">
                <a:pos x="546" y="244"/>
              </a:cxn>
              <a:cxn ang="0">
                <a:pos x="614" y="334"/>
              </a:cxn>
              <a:cxn ang="0">
                <a:pos x="704" y="267"/>
              </a:cxn>
              <a:cxn ang="0">
                <a:pos x="772" y="244"/>
              </a:cxn>
              <a:cxn ang="0">
                <a:pos x="851" y="255"/>
              </a:cxn>
              <a:cxn ang="0">
                <a:pos x="839" y="300"/>
              </a:cxn>
              <a:cxn ang="0">
                <a:pos x="738" y="425"/>
              </a:cxn>
              <a:cxn ang="0">
                <a:pos x="749" y="492"/>
              </a:cxn>
              <a:cxn ang="0">
                <a:pos x="817" y="515"/>
              </a:cxn>
              <a:cxn ang="0">
                <a:pos x="851" y="526"/>
              </a:cxn>
              <a:cxn ang="0">
                <a:pos x="964" y="515"/>
              </a:cxn>
              <a:cxn ang="0">
                <a:pos x="1020" y="752"/>
              </a:cxn>
              <a:cxn ang="0">
                <a:pos x="1122" y="797"/>
              </a:cxn>
              <a:cxn ang="0">
                <a:pos x="1167" y="741"/>
              </a:cxn>
              <a:cxn ang="0">
                <a:pos x="1178" y="707"/>
              </a:cxn>
              <a:cxn ang="0">
                <a:pos x="1201" y="673"/>
              </a:cxn>
              <a:cxn ang="0">
                <a:pos x="1223" y="605"/>
              </a:cxn>
              <a:cxn ang="0">
                <a:pos x="1212" y="572"/>
              </a:cxn>
              <a:cxn ang="0">
                <a:pos x="1190" y="538"/>
              </a:cxn>
              <a:cxn ang="0">
                <a:pos x="1223" y="515"/>
              </a:cxn>
              <a:cxn ang="0">
                <a:pos x="1348" y="492"/>
              </a:cxn>
              <a:cxn ang="0">
                <a:pos x="1348" y="436"/>
              </a:cxn>
              <a:cxn ang="0">
                <a:pos x="1370" y="368"/>
              </a:cxn>
              <a:cxn ang="0">
                <a:pos x="1336" y="255"/>
              </a:cxn>
              <a:cxn ang="0">
                <a:pos x="1314" y="120"/>
              </a:cxn>
              <a:cxn ang="0">
                <a:pos x="1201" y="75"/>
              </a:cxn>
              <a:cxn ang="0">
                <a:pos x="998" y="86"/>
              </a:cxn>
              <a:cxn ang="0">
                <a:pos x="885" y="75"/>
              </a:cxn>
            </a:cxnLst>
            <a:rect l="0" t="0" r="r" b="b"/>
            <a:pathLst>
              <a:path w="1436" h="797">
                <a:moveTo>
                  <a:pt x="1314" y="86"/>
                </a:moveTo>
                <a:cubicBezTo>
                  <a:pt x="1118" y="82"/>
                  <a:pt x="923" y="82"/>
                  <a:pt x="727" y="75"/>
                </a:cubicBezTo>
                <a:cubicBezTo>
                  <a:pt x="684" y="73"/>
                  <a:pt x="645" y="44"/>
                  <a:pt x="602" y="41"/>
                </a:cubicBezTo>
                <a:cubicBezTo>
                  <a:pt x="493" y="34"/>
                  <a:pt x="384" y="33"/>
                  <a:pt x="275" y="29"/>
                </a:cubicBezTo>
                <a:cubicBezTo>
                  <a:pt x="201" y="23"/>
                  <a:pt x="112" y="0"/>
                  <a:pt x="38" y="18"/>
                </a:cubicBezTo>
                <a:cubicBezTo>
                  <a:pt x="0" y="127"/>
                  <a:pt x="47" y="225"/>
                  <a:pt x="105" y="312"/>
                </a:cubicBezTo>
                <a:cubicBezTo>
                  <a:pt x="118" y="332"/>
                  <a:pt x="150" y="326"/>
                  <a:pt x="173" y="334"/>
                </a:cubicBezTo>
                <a:cubicBezTo>
                  <a:pt x="184" y="338"/>
                  <a:pt x="207" y="346"/>
                  <a:pt x="207" y="346"/>
                </a:cubicBezTo>
                <a:cubicBezTo>
                  <a:pt x="247" y="287"/>
                  <a:pt x="241" y="276"/>
                  <a:pt x="230" y="199"/>
                </a:cubicBezTo>
                <a:cubicBezTo>
                  <a:pt x="236" y="154"/>
                  <a:pt x="219" y="108"/>
                  <a:pt x="275" y="108"/>
                </a:cubicBezTo>
                <a:cubicBezTo>
                  <a:pt x="286" y="108"/>
                  <a:pt x="390" y="125"/>
                  <a:pt x="410" y="131"/>
                </a:cubicBezTo>
                <a:cubicBezTo>
                  <a:pt x="433" y="137"/>
                  <a:pt x="478" y="154"/>
                  <a:pt x="478" y="154"/>
                </a:cubicBezTo>
                <a:cubicBezTo>
                  <a:pt x="508" y="198"/>
                  <a:pt x="501" y="213"/>
                  <a:pt x="546" y="244"/>
                </a:cubicBezTo>
                <a:cubicBezTo>
                  <a:pt x="580" y="296"/>
                  <a:pt x="554" y="315"/>
                  <a:pt x="614" y="334"/>
                </a:cubicBezTo>
                <a:cubicBezTo>
                  <a:pt x="637" y="298"/>
                  <a:pt x="665" y="284"/>
                  <a:pt x="704" y="267"/>
                </a:cubicBezTo>
                <a:cubicBezTo>
                  <a:pt x="726" y="257"/>
                  <a:pt x="772" y="244"/>
                  <a:pt x="772" y="244"/>
                </a:cubicBezTo>
                <a:cubicBezTo>
                  <a:pt x="798" y="248"/>
                  <a:pt x="831" y="238"/>
                  <a:pt x="851" y="255"/>
                </a:cubicBezTo>
                <a:cubicBezTo>
                  <a:pt x="863" y="265"/>
                  <a:pt x="846" y="286"/>
                  <a:pt x="839" y="300"/>
                </a:cubicBezTo>
                <a:cubicBezTo>
                  <a:pt x="813" y="352"/>
                  <a:pt x="785" y="393"/>
                  <a:pt x="738" y="425"/>
                </a:cubicBezTo>
                <a:cubicBezTo>
                  <a:pt x="729" y="453"/>
                  <a:pt x="714" y="470"/>
                  <a:pt x="749" y="492"/>
                </a:cubicBezTo>
                <a:cubicBezTo>
                  <a:pt x="769" y="505"/>
                  <a:pt x="794" y="507"/>
                  <a:pt x="817" y="515"/>
                </a:cubicBezTo>
                <a:cubicBezTo>
                  <a:pt x="828" y="519"/>
                  <a:pt x="851" y="526"/>
                  <a:pt x="851" y="526"/>
                </a:cubicBezTo>
                <a:cubicBezTo>
                  <a:pt x="889" y="522"/>
                  <a:pt x="926" y="512"/>
                  <a:pt x="964" y="515"/>
                </a:cubicBezTo>
                <a:cubicBezTo>
                  <a:pt x="1046" y="522"/>
                  <a:pt x="989" y="690"/>
                  <a:pt x="1020" y="752"/>
                </a:cubicBezTo>
                <a:cubicBezTo>
                  <a:pt x="1036" y="785"/>
                  <a:pt x="1122" y="797"/>
                  <a:pt x="1122" y="797"/>
                </a:cubicBezTo>
                <a:cubicBezTo>
                  <a:pt x="1203" y="771"/>
                  <a:pt x="1203" y="795"/>
                  <a:pt x="1167" y="741"/>
                </a:cubicBezTo>
                <a:cubicBezTo>
                  <a:pt x="1171" y="730"/>
                  <a:pt x="1173" y="718"/>
                  <a:pt x="1178" y="707"/>
                </a:cubicBezTo>
                <a:cubicBezTo>
                  <a:pt x="1184" y="695"/>
                  <a:pt x="1195" y="686"/>
                  <a:pt x="1201" y="673"/>
                </a:cubicBezTo>
                <a:cubicBezTo>
                  <a:pt x="1211" y="651"/>
                  <a:pt x="1223" y="605"/>
                  <a:pt x="1223" y="605"/>
                </a:cubicBezTo>
                <a:cubicBezTo>
                  <a:pt x="1219" y="594"/>
                  <a:pt x="1217" y="582"/>
                  <a:pt x="1212" y="572"/>
                </a:cubicBezTo>
                <a:cubicBezTo>
                  <a:pt x="1206" y="560"/>
                  <a:pt x="1187" y="551"/>
                  <a:pt x="1190" y="538"/>
                </a:cubicBezTo>
                <a:cubicBezTo>
                  <a:pt x="1193" y="525"/>
                  <a:pt x="1210" y="519"/>
                  <a:pt x="1223" y="515"/>
                </a:cubicBezTo>
                <a:cubicBezTo>
                  <a:pt x="1263" y="501"/>
                  <a:pt x="1307" y="501"/>
                  <a:pt x="1348" y="492"/>
                </a:cubicBezTo>
                <a:cubicBezTo>
                  <a:pt x="1436" y="407"/>
                  <a:pt x="1357" y="505"/>
                  <a:pt x="1348" y="436"/>
                </a:cubicBezTo>
                <a:cubicBezTo>
                  <a:pt x="1345" y="412"/>
                  <a:pt x="1370" y="368"/>
                  <a:pt x="1370" y="368"/>
                </a:cubicBezTo>
                <a:cubicBezTo>
                  <a:pt x="1343" y="285"/>
                  <a:pt x="1354" y="323"/>
                  <a:pt x="1336" y="255"/>
                </a:cubicBezTo>
                <a:cubicBezTo>
                  <a:pt x="1330" y="210"/>
                  <a:pt x="1339" y="158"/>
                  <a:pt x="1314" y="120"/>
                </a:cubicBezTo>
                <a:cubicBezTo>
                  <a:pt x="1293" y="88"/>
                  <a:pt x="1234" y="86"/>
                  <a:pt x="1201" y="75"/>
                </a:cubicBezTo>
                <a:cubicBezTo>
                  <a:pt x="1133" y="79"/>
                  <a:pt x="1066" y="86"/>
                  <a:pt x="998" y="86"/>
                </a:cubicBezTo>
                <a:cubicBezTo>
                  <a:pt x="960" y="86"/>
                  <a:pt x="885" y="75"/>
                  <a:pt x="885" y="75"/>
                </a:cubicBezTo>
              </a:path>
            </a:pathLst>
          </a:custGeom>
          <a:solidFill>
            <a:srgbClr val="FFFF00"/>
          </a:solidFill>
          <a:ln w="9525">
            <a:solidFill>
              <a:schemeClr val="tx1"/>
            </a:solidFill>
            <a:round/>
            <a:headEnd/>
            <a:tailEnd/>
          </a:ln>
          <a:effectLst/>
        </p:spPr>
        <p:txBody>
          <a:bodyPr/>
          <a:lstStyle/>
          <a:p>
            <a:endParaRPr lang="zh-CN" altLang="en-US"/>
          </a:p>
        </p:txBody>
      </p:sp>
      <p:sp>
        <p:nvSpPr>
          <p:cNvPr id="21" name="Freeform 7"/>
          <p:cNvSpPr>
            <a:spLocks/>
          </p:cNvSpPr>
          <p:nvPr/>
        </p:nvSpPr>
        <p:spPr bwMode="auto">
          <a:xfrm>
            <a:off x="3040351" y="4057837"/>
            <a:ext cx="1358900" cy="1469231"/>
          </a:xfrm>
          <a:custGeom>
            <a:avLst/>
            <a:gdLst/>
            <a:ahLst/>
            <a:cxnLst>
              <a:cxn ang="0">
                <a:pos x="452" y="217"/>
              </a:cxn>
              <a:cxn ang="0">
                <a:pos x="440" y="184"/>
              </a:cxn>
              <a:cxn ang="0">
                <a:pos x="407" y="172"/>
              </a:cxn>
              <a:cxn ang="0">
                <a:pos x="327" y="127"/>
              </a:cxn>
              <a:cxn ang="0">
                <a:pos x="226" y="93"/>
              </a:cxn>
              <a:cxn ang="0">
                <a:pos x="90" y="3"/>
              </a:cxn>
              <a:cxn ang="0">
                <a:pos x="45" y="14"/>
              </a:cxn>
              <a:cxn ang="0">
                <a:pos x="56" y="71"/>
              </a:cxn>
              <a:cxn ang="0">
                <a:pos x="102" y="172"/>
              </a:cxn>
              <a:cxn ang="0">
                <a:pos x="0" y="263"/>
              </a:cxn>
              <a:cxn ang="0">
                <a:pos x="68" y="455"/>
              </a:cxn>
              <a:cxn ang="0">
                <a:pos x="169" y="466"/>
              </a:cxn>
              <a:cxn ang="0">
                <a:pos x="215" y="534"/>
              </a:cxn>
              <a:cxn ang="0">
                <a:pos x="260" y="601"/>
              </a:cxn>
              <a:cxn ang="0">
                <a:pos x="260" y="703"/>
              </a:cxn>
              <a:cxn ang="0">
                <a:pos x="271" y="805"/>
              </a:cxn>
              <a:cxn ang="0">
                <a:pos x="294" y="873"/>
              </a:cxn>
              <a:cxn ang="0">
                <a:pos x="440" y="918"/>
              </a:cxn>
              <a:cxn ang="0">
                <a:pos x="553" y="873"/>
              </a:cxn>
              <a:cxn ang="0">
                <a:pos x="440" y="952"/>
              </a:cxn>
              <a:cxn ang="0">
                <a:pos x="407" y="974"/>
              </a:cxn>
              <a:cxn ang="0">
                <a:pos x="373" y="985"/>
              </a:cxn>
              <a:cxn ang="0">
                <a:pos x="260" y="1031"/>
              </a:cxn>
              <a:cxn ang="0">
                <a:pos x="192" y="1076"/>
              </a:cxn>
              <a:cxn ang="0">
                <a:pos x="147" y="1144"/>
              </a:cxn>
              <a:cxn ang="0">
                <a:pos x="327" y="1189"/>
              </a:cxn>
              <a:cxn ang="0">
                <a:pos x="395" y="1200"/>
              </a:cxn>
              <a:cxn ang="0">
                <a:pos x="384" y="1166"/>
              </a:cxn>
              <a:cxn ang="0">
                <a:pos x="395" y="1053"/>
              </a:cxn>
              <a:cxn ang="0">
                <a:pos x="440" y="1042"/>
              </a:cxn>
              <a:cxn ang="0">
                <a:pos x="531" y="1031"/>
              </a:cxn>
              <a:cxn ang="0">
                <a:pos x="666" y="1008"/>
              </a:cxn>
              <a:cxn ang="0">
                <a:pos x="813" y="997"/>
              </a:cxn>
              <a:cxn ang="0">
                <a:pos x="824" y="963"/>
              </a:cxn>
              <a:cxn ang="0">
                <a:pos x="779" y="827"/>
              </a:cxn>
              <a:cxn ang="0">
                <a:pos x="836" y="748"/>
              </a:cxn>
              <a:cxn ang="0">
                <a:pos x="802" y="534"/>
              </a:cxn>
              <a:cxn ang="0">
                <a:pos x="723" y="477"/>
              </a:cxn>
              <a:cxn ang="0">
                <a:pos x="655" y="421"/>
              </a:cxn>
              <a:cxn ang="0">
                <a:pos x="497" y="398"/>
              </a:cxn>
              <a:cxn ang="0">
                <a:pos x="407" y="330"/>
              </a:cxn>
              <a:cxn ang="0">
                <a:pos x="418" y="274"/>
              </a:cxn>
              <a:cxn ang="0">
                <a:pos x="440" y="206"/>
              </a:cxn>
              <a:cxn ang="0">
                <a:pos x="429" y="161"/>
              </a:cxn>
              <a:cxn ang="0">
                <a:pos x="384" y="138"/>
              </a:cxn>
            </a:cxnLst>
            <a:rect l="0" t="0" r="r" b="b"/>
            <a:pathLst>
              <a:path w="856" h="1234">
                <a:moveTo>
                  <a:pt x="452" y="217"/>
                </a:moveTo>
                <a:cubicBezTo>
                  <a:pt x="448" y="206"/>
                  <a:pt x="448" y="192"/>
                  <a:pt x="440" y="184"/>
                </a:cubicBezTo>
                <a:cubicBezTo>
                  <a:pt x="432" y="176"/>
                  <a:pt x="417" y="177"/>
                  <a:pt x="407" y="172"/>
                </a:cubicBezTo>
                <a:cubicBezTo>
                  <a:pt x="339" y="138"/>
                  <a:pt x="410" y="160"/>
                  <a:pt x="327" y="127"/>
                </a:cubicBezTo>
                <a:cubicBezTo>
                  <a:pt x="294" y="114"/>
                  <a:pt x="256" y="112"/>
                  <a:pt x="226" y="93"/>
                </a:cubicBezTo>
                <a:cubicBezTo>
                  <a:pt x="177" y="62"/>
                  <a:pt x="146" y="21"/>
                  <a:pt x="90" y="3"/>
                </a:cubicBezTo>
                <a:cubicBezTo>
                  <a:pt x="75" y="7"/>
                  <a:pt x="52" y="0"/>
                  <a:pt x="45" y="14"/>
                </a:cubicBezTo>
                <a:cubicBezTo>
                  <a:pt x="36" y="31"/>
                  <a:pt x="51" y="52"/>
                  <a:pt x="56" y="71"/>
                </a:cubicBezTo>
                <a:cubicBezTo>
                  <a:pt x="74" y="137"/>
                  <a:pt x="71" y="126"/>
                  <a:pt x="102" y="172"/>
                </a:cubicBezTo>
                <a:cubicBezTo>
                  <a:pt x="131" y="262"/>
                  <a:pt x="72" y="250"/>
                  <a:pt x="0" y="263"/>
                </a:cubicBezTo>
                <a:cubicBezTo>
                  <a:pt x="5" y="306"/>
                  <a:pt x="3" y="439"/>
                  <a:pt x="68" y="455"/>
                </a:cubicBezTo>
                <a:cubicBezTo>
                  <a:pt x="101" y="463"/>
                  <a:pt x="135" y="462"/>
                  <a:pt x="169" y="466"/>
                </a:cubicBezTo>
                <a:cubicBezTo>
                  <a:pt x="235" y="511"/>
                  <a:pt x="178" y="461"/>
                  <a:pt x="215" y="534"/>
                </a:cubicBezTo>
                <a:cubicBezTo>
                  <a:pt x="227" y="558"/>
                  <a:pt x="260" y="601"/>
                  <a:pt x="260" y="601"/>
                </a:cubicBezTo>
                <a:cubicBezTo>
                  <a:pt x="286" y="682"/>
                  <a:pt x="295" y="649"/>
                  <a:pt x="260" y="703"/>
                </a:cubicBezTo>
                <a:cubicBezTo>
                  <a:pt x="264" y="737"/>
                  <a:pt x="264" y="771"/>
                  <a:pt x="271" y="805"/>
                </a:cubicBezTo>
                <a:cubicBezTo>
                  <a:pt x="276" y="828"/>
                  <a:pt x="294" y="873"/>
                  <a:pt x="294" y="873"/>
                </a:cubicBezTo>
                <a:cubicBezTo>
                  <a:pt x="260" y="967"/>
                  <a:pt x="389" y="923"/>
                  <a:pt x="440" y="918"/>
                </a:cubicBezTo>
                <a:cubicBezTo>
                  <a:pt x="483" y="907"/>
                  <a:pt x="512" y="886"/>
                  <a:pt x="553" y="873"/>
                </a:cubicBezTo>
                <a:cubicBezTo>
                  <a:pt x="534" y="931"/>
                  <a:pt x="498" y="932"/>
                  <a:pt x="440" y="952"/>
                </a:cubicBezTo>
                <a:cubicBezTo>
                  <a:pt x="427" y="956"/>
                  <a:pt x="419" y="968"/>
                  <a:pt x="407" y="974"/>
                </a:cubicBezTo>
                <a:cubicBezTo>
                  <a:pt x="396" y="979"/>
                  <a:pt x="384" y="981"/>
                  <a:pt x="373" y="985"/>
                </a:cubicBezTo>
                <a:cubicBezTo>
                  <a:pt x="335" y="1011"/>
                  <a:pt x="305" y="1019"/>
                  <a:pt x="260" y="1031"/>
                </a:cubicBezTo>
                <a:cubicBezTo>
                  <a:pt x="237" y="1046"/>
                  <a:pt x="215" y="1061"/>
                  <a:pt x="192" y="1076"/>
                </a:cubicBezTo>
                <a:cubicBezTo>
                  <a:pt x="169" y="1091"/>
                  <a:pt x="147" y="1144"/>
                  <a:pt x="147" y="1144"/>
                </a:cubicBezTo>
                <a:cubicBezTo>
                  <a:pt x="207" y="1164"/>
                  <a:pt x="266" y="1173"/>
                  <a:pt x="327" y="1189"/>
                </a:cubicBezTo>
                <a:cubicBezTo>
                  <a:pt x="338" y="1196"/>
                  <a:pt x="378" y="1234"/>
                  <a:pt x="395" y="1200"/>
                </a:cubicBezTo>
                <a:cubicBezTo>
                  <a:pt x="400" y="1189"/>
                  <a:pt x="388" y="1177"/>
                  <a:pt x="384" y="1166"/>
                </a:cubicBezTo>
                <a:cubicBezTo>
                  <a:pt x="388" y="1128"/>
                  <a:pt x="379" y="1087"/>
                  <a:pt x="395" y="1053"/>
                </a:cubicBezTo>
                <a:cubicBezTo>
                  <a:pt x="401" y="1039"/>
                  <a:pt x="425" y="1044"/>
                  <a:pt x="440" y="1042"/>
                </a:cubicBezTo>
                <a:cubicBezTo>
                  <a:pt x="470" y="1037"/>
                  <a:pt x="501" y="1035"/>
                  <a:pt x="531" y="1031"/>
                </a:cubicBezTo>
                <a:cubicBezTo>
                  <a:pt x="586" y="994"/>
                  <a:pt x="597" y="997"/>
                  <a:pt x="666" y="1008"/>
                </a:cubicBezTo>
                <a:cubicBezTo>
                  <a:pt x="715" y="1004"/>
                  <a:pt x="766" y="1010"/>
                  <a:pt x="813" y="997"/>
                </a:cubicBezTo>
                <a:cubicBezTo>
                  <a:pt x="824" y="994"/>
                  <a:pt x="824" y="975"/>
                  <a:pt x="824" y="963"/>
                </a:cubicBezTo>
                <a:cubicBezTo>
                  <a:pt x="824" y="845"/>
                  <a:pt x="840" y="868"/>
                  <a:pt x="779" y="827"/>
                </a:cubicBezTo>
                <a:cubicBezTo>
                  <a:pt x="760" y="768"/>
                  <a:pt x="785" y="766"/>
                  <a:pt x="836" y="748"/>
                </a:cubicBezTo>
                <a:cubicBezTo>
                  <a:pt x="856" y="687"/>
                  <a:pt x="847" y="588"/>
                  <a:pt x="802" y="534"/>
                </a:cubicBezTo>
                <a:cubicBezTo>
                  <a:pt x="783" y="512"/>
                  <a:pt x="746" y="496"/>
                  <a:pt x="723" y="477"/>
                </a:cubicBezTo>
                <a:cubicBezTo>
                  <a:pt x="683" y="444"/>
                  <a:pt x="699" y="443"/>
                  <a:pt x="655" y="421"/>
                </a:cubicBezTo>
                <a:cubicBezTo>
                  <a:pt x="608" y="398"/>
                  <a:pt x="543" y="402"/>
                  <a:pt x="497" y="398"/>
                </a:cubicBezTo>
                <a:cubicBezTo>
                  <a:pt x="452" y="383"/>
                  <a:pt x="433" y="370"/>
                  <a:pt x="407" y="330"/>
                </a:cubicBezTo>
                <a:cubicBezTo>
                  <a:pt x="411" y="311"/>
                  <a:pt x="413" y="292"/>
                  <a:pt x="418" y="274"/>
                </a:cubicBezTo>
                <a:cubicBezTo>
                  <a:pt x="424" y="251"/>
                  <a:pt x="440" y="206"/>
                  <a:pt x="440" y="206"/>
                </a:cubicBezTo>
                <a:cubicBezTo>
                  <a:pt x="436" y="191"/>
                  <a:pt x="439" y="173"/>
                  <a:pt x="429" y="161"/>
                </a:cubicBezTo>
                <a:cubicBezTo>
                  <a:pt x="418" y="148"/>
                  <a:pt x="395" y="150"/>
                  <a:pt x="384" y="138"/>
                </a:cubicBezTo>
              </a:path>
            </a:pathLst>
          </a:custGeom>
          <a:solidFill>
            <a:srgbClr val="FFFF00"/>
          </a:solidFill>
          <a:ln w="9525">
            <a:solidFill>
              <a:schemeClr val="tx1"/>
            </a:solidFill>
            <a:round/>
            <a:headEnd/>
            <a:tailEnd/>
          </a:ln>
          <a:effectLst/>
        </p:spPr>
        <p:txBody>
          <a:bodyPr/>
          <a:lstStyle/>
          <a:p>
            <a:endParaRPr lang="zh-CN" altLang="en-US"/>
          </a:p>
        </p:txBody>
      </p:sp>
      <p:sp>
        <p:nvSpPr>
          <p:cNvPr id="22" name="Freeform 8"/>
          <p:cNvSpPr>
            <a:spLocks/>
          </p:cNvSpPr>
          <p:nvPr/>
        </p:nvSpPr>
        <p:spPr bwMode="auto">
          <a:xfrm>
            <a:off x="560676" y="2688618"/>
            <a:ext cx="3897312" cy="4304109"/>
          </a:xfrm>
          <a:custGeom>
            <a:avLst/>
            <a:gdLst/>
            <a:ahLst/>
            <a:cxnLst>
              <a:cxn ang="0">
                <a:pos x="839" y="103"/>
              </a:cxn>
              <a:cxn ang="0">
                <a:pos x="512" y="1"/>
              </a:cxn>
              <a:cxn ang="0">
                <a:pos x="444" y="57"/>
              </a:cxn>
              <a:cxn ang="0">
                <a:pos x="568" y="182"/>
              </a:cxn>
              <a:cxn ang="0">
                <a:pos x="636" y="227"/>
              </a:cxn>
              <a:cxn ang="0">
                <a:pos x="704" y="328"/>
              </a:cxn>
              <a:cxn ang="0">
                <a:pos x="613" y="430"/>
              </a:cxn>
              <a:cxn ang="0">
                <a:pos x="478" y="475"/>
              </a:cxn>
              <a:cxn ang="0">
                <a:pos x="308" y="554"/>
              </a:cxn>
              <a:cxn ang="0">
                <a:pos x="105" y="803"/>
              </a:cxn>
              <a:cxn ang="0">
                <a:pos x="71" y="871"/>
              </a:cxn>
              <a:cxn ang="0">
                <a:pos x="37" y="1119"/>
              </a:cxn>
              <a:cxn ang="0">
                <a:pos x="105" y="1424"/>
              </a:cxn>
              <a:cxn ang="0">
                <a:pos x="195" y="1672"/>
              </a:cxn>
              <a:cxn ang="0">
                <a:pos x="342" y="2079"/>
              </a:cxn>
              <a:cxn ang="0">
                <a:pos x="410" y="2181"/>
              </a:cxn>
              <a:cxn ang="0">
                <a:pos x="602" y="2474"/>
              </a:cxn>
              <a:cxn ang="0">
                <a:pos x="783" y="2621"/>
              </a:cxn>
              <a:cxn ang="0">
                <a:pos x="1381" y="2678"/>
              </a:cxn>
              <a:cxn ang="0">
                <a:pos x="1483" y="2745"/>
              </a:cxn>
              <a:cxn ang="0">
                <a:pos x="1607" y="2903"/>
              </a:cxn>
              <a:cxn ang="0">
                <a:pos x="1777" y="3084"/>
              </a:cxn>
              <a:cxn ang="0">
                <a:pos x="2036" y="3118"/>
              </a:cxn>
              <a:cxn ang="0">
                <a:pos x="2070" y="3186"/>
              </a:cxn>
              <a:cxn ang="0">
                <a:pos x="2172" y="3378"/>
              </a:cxn>
              <a:cxn ang="0">
                <a:pos x="2375" y="3615"/>
              </a:cxn>
              <a:cxn ang="0">
                <a:pos x="2364" y="3197"/>
              </a:cxn>
              <a:cxn ang="0">
                <a:pos x="2319" y="2971"/>
              </a:cxn>
              <a:cxn ang="0">
                <a:pos x="2036" y="2768"/>
              </a:cxn>
              <a:cxn ang="0">
                <a:pos x="1980" y="2610"/>
              </a:cxn>
              <a:cxn ang="0">
                <a:pos x="1709" y="2271"/>
              </a:cxn>
              <a:cxn ang="0">
                <a:pos x="1867" y="2181"/>
              </a:cxn>
              <a:cxn ang="0">
                <a:pos x="2104" y="2056"/>
              </a:cxn>
              <a:cxn ang="0">
                <a:pos x="2036" y="2068"/>
              </a:cxn>
              <a:cxn ang="0">
                <a:pos x="1810" y="1966"/>
              </a:cxn>
              <a:cxn ang="0">
                <a:pos x="1585" y="1559"/>
              </a:cxn>
              <a:cxn ang="0">
                <a:pos x="1551" y="1458"/>
              </a:cxn>
              <a:cxn ang="0">
                <a:pos x="1664" y="1367"/>
              </a:cxn>
              <a:cxn ang="0">
                <a:pos x="1596" y="1198"/>
              </a:cxn>
              <a:cxn ang="0">
                <a:pos x="1664" y="1175"/>
              </a:cxn>
              <a:cxn ang="0">
                <a:pos x="1901" y="1300"/>
              </a:cxn>
              <a:cxn ang="0">
                <a:pos x="2036" y="1345"/>
              </a:cxn>
              <a:cxn ang="0">
                <a:pos x="2115" y="1130"/>
              </a:cxn>
              <a:cxn ang="0">
                <a:pos x="2104" y="961"/>
              </a:cxn>
              <a:cxn ang="0">
                <a:pos x="2036" y="791"/>
              </a:cxn>
              <a:cxn ang="0">
                <a:pos x="1844" y="633"/>
              </a:cxn>
              <a:cxn ang="0">
                <a:pos x="1788" y="498"/>
              </a:cxn>
              <a:cxn ang="0">
                <a:pos x="1856" y="374"/>
              </a:cxn>
              <a:cxn ang="0">
                <a:pos x="1743" y="396"/>
              </a:cxn>
              <a:cxn ang="0">
                <a:pos x="1573" y="362"/>
              </a:cxn>
              <a:cxn ang="0">
                <a:pos x="1404" y="215"/>
              </a:cxn>
              <a:cxn ang="0">
                <a:pos x="1291" y="328"/>
              </a:cxn>
              <a:cxn ang="0">
                <a:pos x="1223" y="475"/>
              </a:cxn>
              <a:cxn ang="0">
                <a:pos x="1110" y="362"/>
              </a:cxn>
              <a:cxn ang="0">
                <a:pos x="1076" y="125"/>
              </a:cxn>
              <a:cxn ang="0">
                <a:pos x="862" y="114"/>
              </a:cxn>
            </a:cxnLst>
            <a:rect l="0" t="0" r="r" b="b"/>
            <a:pathLst>
              <a:path w="2455" h="3615">
                <a:moveTo>
                  <a:pt x="1088" y="125"/>
                </a:moveTo>
                <a:cubicBezTo>
                  <a:pt x="979" y="90"/>
                  <a:pt x="1106" y="128"/>
                  <a:pt x="839" y="103"/>
                </a:cubicBezTo>
                <a:cubicBezTo>
                  <a:pt x="819" y="101"/>
                  <a:pt x="774" y="74"/>
                  <a:pt x="760" y="69"/>
                </a:cubicBezTo>
                <a:cubicBezTo>
                  <a:pt x="680" y="39"/>
                  <a:pt x="593" y="28"/>
                  <a:pt x="512" y="1"/>
                </a:cubicBezTo>
                <a:cubicBezTo>
                  <a:pt x="493" y="5"/>
                  <a:pt x="470" y="0"/>
                  <a:pt x="455" y="12"/>
                </a:cubicBezTo>
                <a:cubicBezTo>
                  <a:pt x="443" y="22"/>
                  <a:pt x="443" y="42"/>
                  <a:pt x="444" y="57"/>
                </a:cubicBezTo>
                <a:cubicBezTo>
                  <a:pt x="451" y="130"/>
                  <a:pt x="453" y="121"/>
                  <a:pt x="500" y="136"/>
                </a:cubicBezTo>
                <a:cubicBezTo>
                  <a:pt x="523" y="151"/>
                  <a:pt x="545" y="167"/>
                  <a:pt x="568" y="182"/>
                </a:cubicBezTo>
                <a:cubicBezTo>
                  <a:pt x="579" y="189"/>
                  <a:pt x="591" y="197"/>
                  <a:pt x="602" y="204"/>
                </a:cubicBezTo>
                <a:cubicBezTo>
                  <a:pt x="613" y="212"/>
                  <a:pt x="636" y="227"/>
                  <a:pt x="636" y="227"/>
                </a:cubicBezTo>
                <a:cubicBezTo>
                  <a:pt x="651" y="250"/>
                  <a:pt x="666" y="272"/>
                  <a:pt x="681" y="295"/>
                </a:cubicBezTo>
                <a:cubicBezTo>
                  <a:pt x="688" y="306"/>
                  <a:pt x="704" y="328"/>
                  <a:pt x="704" y="328"/>
                </a:cubicBezTo>
                <a:cubicBezTo>
                  <a:pt x="727" y="398"/>
                  <a:pt x="754" y="462"/>
                  <a:pt x="681" y="509"/>
                </a:cubicBezTo>
                <a:cubicBezTo>
                  <a:pt x="629" y="492"/>
                  <a:pt x="643" y="475"/>
                  <a:pt x="613" y="430"/>
                </a:cubicBezTo>
                <a:cubicBezTo>
                  <a:pt x="592" y="437"/>
                  <a:pt x="540" y="455"/>
                  <a:pt x="512" y="464"/>
                </a:cubicBezTo>
                <a:cubicBezTo>
                  <a:pt x="501" y="468"/>
                  <a:pt x="478" y="475"/>
                  <a:pt x="478" y="475"/>
                </a:cubicBezTo>
                <a:cubicBezTo>
                  <a:pt x="392" y="532"/>
                  <a:pt x="434" y="512"/>
                  <a:pt x="342" y="543"/>
                </a:cubicBezTo>
                <a:cubicBezTo>
                  <a:pt x="331" y="547"/>
                  <a:pt x="308" y="554"/>
                  <a:pt x="308" y="554"/>
                </a:cubicBezTo>
                <a:cubicBezTo>
                  <a:pt x="234" y="603"/>
                  <a:pt x="211" y="640"/>
                  <a:pt x="150" y="701"/>
                </a:cubicBezTo>
                <a:cubicBezTo>
                  <a:pt x="124" y="782"/>
                  <a:pt x="141" y="749"/>
                  <a:pt x="105" y="803"/>
                </a:cubicBezTo>
                <a:cubicBezTo>
                  <a:pt x="101" y="814"/>
                  <a:pt x="99" y="826"/>
                  <a:pt x="94" y="837"/>
                </a:cubicBezTo>
                <a:cubicBezTo>
                  <a:pt x="88" y="849"/>
                  <a:pt x="76" y="858"/>
                  <a:pt x="71" y="871"/>
                </a:cubicBezTo>
                <a:cubicBezTo>
                  <a:pt x="45" y="944"/>
                  <a:pt x="30" y="1022"/>
                  <a:pt x="3" y="1096"/>
                </a:cubicBezTo>
                <a:cubicBezTo>
                  <a:pt x="24" y="1196"/>
                  <a:pt x="0" y="1149"/>
                  <a:pt x="37" y="1119"/>
                </a:cubicBezTo>
                <a:cubicBezTo>
                  <a:pt x="46" y="1112"/>
                  <a:pt x="60" y="1112"/>
                  <a:pt x="71" y="1108"/>
                </a:cubicBezTo>
                <a:cubicBezTo>
                  <a:pt x="218" y="1144"/>
                  <a:pt x="95" y="1098"/>
                  <a:pt x="105" y="1424"/>
                </a:cubicBezTo>
                <a:cubicBezTo>
                  <a:pt x="107" y="1492"/>
                  <a:pt x="129" y="1479"/>
                  <a:pt x="150" y="1526"/>
                </a:cubicBezTo>
                <a:cubicBezTo>
                  <a:pt x="170" y="1572"/>
                  <a:pt x="183" y="1623"/>
                  <a:pt x="195" y="1672"/>
                </a:cubicBezTo>
                <a:cubicBezTo>
                  <a:pt x="208" y="1798"/>
                  <a:pt x="236" y="1893"/>
                  <a:pt x="274" y="2011"/>
                </a:cubicBezTo>
                <a:cubicBezTo>
                  <a:pt x="284" y="2041"/>
                  <a:pt x="319" y="2056"/>
                  <a:pt x="342" y="2079"/>
                </a:cubicBezTo>
                <a:cubicBezTo>
                  <a:pt x="361" y="2098"/>
                  <a:pt x="372" y="2124"/>
                  <a:pt x="387" y="2147"/>
                </a:cubicBezTo>
                <a:cubicBezTo>
                  <a:pt x="395" y="2158"/>
                  <a:pt x="410" y="2181"/>
                  <a:pt x="410" y="2181"/>
                </a:cubicBezTo>
                <a:cubicBezTo>
                  <a:pt x="422" y="2218"/>
                  <a:pt x="443" y="2245"/>
                  <a:pt x="455" y="2282"/>
                </a:cubicBezTo>
                <a:cubicBezTo>
                  <a:pt x="438" y="2512"/>
                  <a:pt x="373" y="2459"/>
                  <a:pt x="602" y="2474"/>
                </a:cubicBezTo>
                <a:cubicBezTo>
                  <a:pt x="650" y="2506"/>
                  <a:pt x="672" y="2552"/>
                  <a:pt x="704" y="2599"/>
                </a:cubicBezTo>
                <a:cubicBezTo>
                  <a:pt x="719" y="2622"/>
                  <a:pt x="757" y="2613"/>
                  <a:pt x="783" y="2621"/>
                </a:cubicBezTo>
                <a:cubicBezTo>
                  <a:pt x="835" y="2636"/>
                  <a:pt x="877" y="2664"/>
                  <a:pt x="929" y="2678"/>
                </a:cubicBezTo>
                <a:cubicBezTo>
                  <a:pt x="990" y="2676"/>
                  <a:pt x="1279" y="2652"/>
                  <a:pt x="1381" y="2678"/>
                </a:cubicBezTo>
                <a:cubicBezTo>
                  <a:pt x="1407" y="2685"/>
                  <a:pt x="1426" y="2708"/>
                  <a:pt x="1449" y="2723"/>
                </a:cubicBezTo>
                <a:cubicBezTo>
                  <a:pt x="1460" y="2730"/>
                  <a:pt x="1483" y="2745"/>
                  <a:pt x="1483" y="2745"/>
                </a:cubicBezTo>
                <a:cubicBezTo>
                  <a:pt x="1507" y="2782"/>
                  <a:pt x="1537" y="2810"/>
                  <a:pt x="1562" y="2847"/>
                </a:cubicBezTo>
                <a:cubicBezTo>
                  <a:pt x="1601" y="2968"/>
                  <a:pt x="1536" y="2791"/>
                  <a:pt x="1607" y="2903"/>
                </a:cubicBezTo>
                <a:cubicBezTo>
                  <a:pt x="1672" y="3005"/>
                  <a:pt x="1574" y="2952"/>
                  <a:pt x="1697" y="2994"/>
                </a:cubicBezTo>
                <a:cubicBezTo>
                  <a:pt x="1751" y="3073"/>
                  <a:pt x="1720" y="3047"/>
                  <a:pt x="1777" y="3084"/>
                </a:cubicBezTo>
                <a:cubicBezTo>
                  <a:pt x="1879" y="3059"/>
                  <a:pt x="1838" y="3072"/>
                  <a:pt x="1901" y="3050"/>
                </a:cubicBezTo>
                <a:cubicBezTo>
                  <a:pt x="1972" y="3063"/>
                  <a:pt x="1987" y="3069"/>
                  <a:pt x="2036" y="3118"/>
                </a:cubicBezTo>
                <a:cubicBezTo>
                  <a:pt x="2040" y="3129"/>
                  <a:pt x="2043" y="3141"/>
                  <a:pt x="2048" y="3152"/>
                </a:cubicBezTo>
                <a:cubicBezTo>
                  <a:pt x="2054" y="3164"/>
                  <a:pt x="2065" y="3174"/>
                  <a:pt x="2070" y="3186"/>
                </a:cubicBezTo>
                <a:cubicBezTo>
                  <a:pt x="2092" y="3237"/>
                  <a:pt x="2096" y="3313"/>
                  <a:pt x="2138" y="3355"/>
                </a:cubicBezTo>
                <a:cubicBezTo>
                  <a:pt x="2148" y="3365"/>
                  <a:pt x="2162" y="3369"/>
                  <a:pt x="2172" y="3378"/>
                </a:cubicBezTo>
                <a:cubicBezTo>
                  <a:pt x="2204" y="3405"/>
                  <a:pt x="2236" y="3447"/>
                  <a:pt x="2262" y="3479"/>
                </a:cubicBezTo>
                <a:cubicBezTo>
                  <a:pt x="2303" y="3530"/>
                  <a:pt x="2322" y="3579"/>
                  <a:pt x="2375" y="3615"/>
                </a:cubicBezTo>
                <a:cubicBezTo>
                  <a:pt x="2455" y="3497"/>
                  <a:pt x="2413" y="3573"/>
                  <a:pt x="2386" y="3265"/>
                </a:cubicBezTo>
                <a:cubicBezTo>
                  <a:pt x="2384" y="3241"/>
                  <a:pt x="2371" y="3220"/>
                  <a:pt x="2364" y="3197"/>
                </a:cubicBezTo>
                <a:cubicBezTo>
                  <a:pt x="2356" y="3171"/>
                  <a:pt x="2319" y="3129"/>
                  <a:pt x="2319" y="3129"/>
                </a:cubicBezTo>
                <a:cubicBezTo>
                  <a:pt x="2342" y="3059"/>
                  <a:pt x="2335" y="3095"/>
                  <a:pt x="2319" y="2971"/>
                </a:cubicBezTo>
                <a:cubicBezTo>
                  <a:pt x="2310" y="2897"/>
                  <a:pt x="2285" y="2790"/>
                  <a:pt x="2194" y="2779"/>
                </a:cubicBezTo>
                <a:cubicBezTo>
                  <a:pt x="2142" y="2773"/>
                  <a:pt x="2089" y="2772"/>
                  <a:pt x="2036" y="2768"/>
                </a:cubicBezTo>
                <a:cubicBezTo>
                  <a:pt x="2022" y="2724"/>
                  <a:pt x="2030" y="2675"/>
                  <a:pt x="2014" y="2632"/>
                </a:cubicBezTo>
                <a:cubicBezTo>
                  <a:pt x="2009" y="2619"/>
                  <a:pt x="1993" y="2614"/>
                  <a:pt x="1980" y="2610"/>
                </a:cubicBezTo>
                <a:cubicBezTo>
                  <a:pt x="1933" y="2595"/>
                  <a:pt x="1881" y="2592"/>
                  <a:pt x="1833" y="2576"/>
                </a:cubicBezTo>
                <a:cubicBezTo>
                  <a:pt x="1825" y="2462"/>
                  <a:pt x="1838" y="2313"/>
                  <a:pt x="1709" y="2271"/>
                </a:cubicBezTo>
                <a:cubicBezTo>
                  <a:pt x="1744" y="2218"/>
                  <a:pt x="1771" y="2213"/>
                  <a:pt x="1833" y="2192"/>
                </a:cubicBezTo>
                <a:cubicBezTo>
                  <a:pt x="1844" y="2188"/>
                  <a:pt x="1867" y="2181"/>
                  <a:pt x="1867" y="2181"/>
                </a:cubicBezTo>
                <a:cubicBezTo>
                  <a:pt x="1907" y="2154"/>
                  <a:pt x="1956" y="2128"/>
                  <a:pt x="2002" y="2113"/>
                </a:cubicBezTo>
                <a:cubicBezTo>
                  <a:pt x="2036" y="2090"/>
                  <a:pt x="2070" y="2079"/>
                  <a:pt x="2104" y="2056"/>
                </a:cubicBezTo>
                <a:cubicBezTo>
                  <a:pt x="2084" y="1997"/>
                  <a:pt x="2105" y="2029"/>
                  <a:pt x="2070" y="2056"/>
                </a:cubicBezTo>
                <a:cubicBezTo>
                  <a:pt x="2061" y="2063"/>
                  <a:pt x="2047" y="2064"/>
                  <a:pt x="2036" y="2068"/>
                </a:cubicBezTo>
                <a:cubicBezTo>
                  <a:pt x="1980" y="2064"/>
                  <a:pt x="1923" y="2065"/>
                  <a:pt x="1867" y="2056"/>
                </a:cubicBezTo>
                <a:cubicBezTo>
                  <a:pt x="1832" y="2050"/>
                  <a:pt x="1810" y="1966"/>
                  <a:pt x="1810" y="1966"/>
                </a:cubicBezTo>
                <a:cubicBezTo>
                  <a:pt x="1801" y="1872"/>
                  <a:pt x="1813" y="1754"/>
                  <a:pt x="1743" y="1684"/>
                </a:cubicBezTo>
                <a:cubicBezTo>
                  <a:pt x="1719" y="1616"/>
                  <a:pt x="1640" y="1598"/>
                  <a:pt x="1585" y="1559"/>
                </a:cubicBezTo>
                <a:cubicBezTo>
                  <a:pt x="1581" y="1548"/>
                  <a:pt x="1577" y="1537"/>
                  <a:pt x="1573" y="1526"/>
                </a:cubicBezTo>
                <a:cubicBezTo>
                  <a:pt x="1565" y="1503"/>
                  <a:pt x="1551" y="1458"/>
                  <a:pt x="1551" y="1458"/>
                </a:cubicBezTo>
                <a:cubicBezTo>
                  <a:pt x="1570" y="1400"/>
                  <a:pt x="1546" y="1441"/>
                  <a:pt x="1596" y="1413"/>
                </a:cubicBezTo>
                <a:cubicBezTo>
                  <a:pt x="1620" y="1400"/>
                  <a:pt x="1664" y="1367"/>
                  <a:pt x="1664" y="1367"/>
                </a:cubicBezTo>
                <a:cubicBezTo>
                  <a:pt x="1634" y="1198"/>
                  <a:pt x="1679" y="1377"/>
                  <a:pt x="1618" y="1266"/>
                </a:cubicBezTo>
                <a:cubicBezTo>
                  <a:pt x="1607" y="1245"/>
                  <a:pt x="1596" y="1198"/>
                  <a:pt x="1596" y="1198"/>
                </a:cubicBezTo>
                <a:cubicBezTo>
                  <a:pt x="1615" y="1080"/>
                  <a:pt x="1591" y="1133"/>
                  <a:pt x="1630" y="1164"/>
                </a:cubicBezTo>
                <a:cubicBezTo>
                  <a:pt x="1639" y="1171"/>
                  <a:pt x="1653" y="1171"/>
                  <a:pt x="1664" y="1175"/>
                </a:cubicBezTo>
                <a:cubicBezTo>
                  <a:pt x="1715" y="1211"/>
                  <a:pt x="1774" y="1235"/>
                  <a:pt x="1833" y="1255"/>
                </a:cubicBezTo>
                <a:cubicBezTo>
                  <a:pt x="1859" y="1264"/>
                  <a:pt x="1878" y="1285"/>
                  <a:pt x="1901" y="1300"/>
                </a:cubicBezTo>
                <a:cubicBezTo>
                  <a:pt x="1921" y="1313"/>
                  <a:pt x="1969" y="1322"/>
                  <a:pt x="1969" y="1322"/>
                </a:cubicBezTo>
                <a:cubicBezTo>
                  <a:pt x="1988" y="1351"/>
                  <a:pt x="1991" y="1380"/>
                  <a:pt x="2036" y="1345"/>
                </a:cubicBezTo>
                <a:cubicBezTo>
                  <a:pt x="2045" y="1338"/>
                  <a:pt x="2043" y="1322"/>
                  <a:pt x="2048" y="1311"/>
                </a:cubicBezTo>
                <a:cubicBezTo>
                  <a:pt x="2078" y="1251"/>
                  <a:pt x="2094" y="1194"/>
                  <a:pt x="2115" y="1130"/>
                </a:cubicBezTo>
                <a:cubicBezTo>
                  <a:pt x="2046" y="1108"/>
                  <a:pt x="2046" y="1094"/>
                  <a:pt x="2025" y="1029"/>
                </a:cubicBezTo>
                <a:cubicBezTo>
                  <a:pt x="2070" y="999"/>
                  <a:pt x="2087" y="1013"/>
                  <a:pt x="2104" y="961"/>
                </a:cubicBezTo>
                <a:cubicBezTo>
                  <a:pt x="2088" y="912"/>
                  <a:pt x="2065" y="877"/>
                  <a:pt x="2048" y="825"/>
                </a:cubicBezTo>
                <a:cubicBezTo>
                  <a:pt x="2044" y="814"/>
                  <a:pt x="2036" y="791"/>
                  <a:pt x="2036" y="791"/>
                </a:cubicBezTo>
                <a:cubicBezTo>
                  <a:pt x="2040" y="780"/>
                  <a:pt x="2048" y="770"/>
                  <a:pt x="2048" y="758"/>
                </a:cubicBezTo>
                <a:cubicBezTo>
                  <a:pt x="2048" y="605"/>
                  <a:pt x="1988" y="644"/>
                  <a:pt x="1844" y="633"/>
                </a:cubicBezTo>
                <a:cubicBezTo>
                  <a:pt x="1804" y="607"/>
                  <a:pt x="1792" y="588"/>
                  <a:pt x="1777" y="543"/>
                </a:cubicBezTo>
                <a:cubicBezTo>
                  <a:pt x="1781" y="528"/>
                  <a:pt x="1778" y="510"/>
                  <a:pt x="1788" y="498"/>
                </a:cubicBezTo>
                <a:cubicBezTo>
                  <a:pt x="1806" y="478"/>
                  <a:pt x="1856" y="453"/>
                  <a:pt x="1856" y="453"/>
                </a:cubicBezTo>
                <a:cubicBezTo>
                  <a:pt x="1863" y="433"/>
                  <a:pt x="1882" y="394"/>
                  <a:pt x="1856" y="374"/>
                </a:cubicBezTo>
                <a:cubicBezTo>
                  <a:pt x="1846" y="367"/>
                  <a:pt x="1834" y="383"/>
                  <a:pt x="1822" y="385"/>
                </a:cubicBezTo>
                <a:cubicBezTo>
                  <a:pt x="1796" y="390"/>
                  <a:pt x="1769" y="392"/>
                  <a:pt x="1743" y="396"/>
                </a:cubicBezTo>
                <a:cubicBezTo>
                  <a:pt x="1706" y="408"/>
                  <a:pt x="1678" y="429"/>
                  <a:pt x="1641" y="441"/>
                </a:cubicBezTo>
                <a:cubicBezTo>
                  <a:pt x="1589" y="424"/>
                  <a:pt x="1603" y="407"/>
                  <a:pt x="1573" y="362"/>
                </a:cubicBezTo>
                <a:cubicBezTo>
                  <a:pt x="1559" y="317"/>
                  <a:pt x="1550" y="299"/>
                  <a:pt x="1505" y="283"/>
                </a:cubicBezTo>
                <a:cubicBezTo>
                  <a:pt x="1474" y="235"/>
                  <a:pt x="1455" y="241"/>
                  <a:pt x="1404" y="215"/>
                </a:cubicBezTo>
                <a:cubicBezTo>
                  <a:pt x="1345" y="225"/>
                  <a:pt x="1336" y="210"/>
                  <a:pt x="1313" y="261"/>
                </a:cubicBezTo>
                <a:cubicBezTo>
                  <a:pt x="1303" y="282"/>
                  <a:pt x="1291" y="328"/>
                  <a:pt x="1291" y="328"/>
                </a:cubicBezTo>
                <a:cubicBezTo>
                  <a:pt x="1287" y="354"/>
                  <a:pt x="1290" y="382"/>
                  <a:pt x="1280" y="407"/>
                </a:cubicBezTo>
                <a:cubicBezTo>
                  <a:pt x="1269" y="434"/>
                  <a:pt x="1240" y="451"/>
                  <a:pt x="1223" y="475"/>
                </a:cubicBezTo>
                <a:cubicBezTo>
                  <a:pt x="1151" y="457"/>
                  <a:pt x="1187" y="477"/>
                  <a:pt x="1133" y="396"/>
                </a:cubicBezTo>
                <a:cubicBezTo>
                  <a:pt x="1125" y="385"/>
                  <a:pt x="1110" y="362"/>
                  <a:pt x="1110" y="362"/>
                </a:cubicBezTo>
                <a:cubicBezTo>
                  <a:pt x="1103" y="340"/>
                  <a:pt x="1090" y="318"/>
                  <a:pt x="1088" y="295"/>
                </a:cubicBezTo>
                <a:cubicBezTo>
                  <a:pt x="1084" y="238"/>
                  <a:pt x="1089" y="180"/>
                  <a:pt x="1076" y="125"/>
                </a:cubicBezTo>
                <a:cubicBezTo>
                  <a:pt x="1073" y="112"/>
                  <a:pt x="1053" y="110"/>
                  <a:pt x="1042" y="103"/>
                </a:cubicBezTo>
                <a:cubicBezTo>
                  <a:pt x="986" y="112"/>
                  <a:pt x="914" y="140"/>
                  <a:pt x="862" y="114"/>
                </a:cubicBezTo>
              </a:path>
            </a:pathLst>
          </a:custGeom>
          <a:solidFill>
            <a:srgbClr val="99CC00"/>
          </a:solidFill>
          <a:ln w="9525">
            <a:solidFill>
              <a:schemeClr val="tx1"/>
            </a:solidFill>
            <a:round/>
            <a:headEnd/>
            <a:tailEnd/>
          </a:ln>
          <a:effectLst/>
        </p:spPr>
        <p:txBody>
          <a:bodyPr/>
          <a:lstStyle/>
          <a:p>
            <a:endParaRPr lang="zh-CN" altLang="en-US"/>
          </a:p>
        </p:txBody>
      </p:sp>
      <p:sp>
        <p:nvSpPr>
          <p:cNvPr id="23" name="Freeform 9"/>
          <p:cNvSpPr>
            <a:spLocks/>
          </p:cNvSpPr>
          <p:nvPr/>
        </p:nvSpPr>
        <p:spPr bwMode="auto">
          <a:xfrm>
            <a:off x="270163" y="2649327"/>
            <a:ext cx="1390650" cy="1854994"/>
          </a:xfrm>
          <a:custGeom>
            <a:avLst/>
            <a:gdLst/>
            <a:ahLst/>
            <a:cxnLst>
              <a:cxn ang="0">
                <a:pos x="621" y="56"/>
              </a:cxn>
              <a:cxn ang="0">
                <a:pos x="587" y="45"/>
              </a:cxn>
              <a:cxn ang="0">
                <a:pos x="565" y="11"/>
              </a:cxn>
              <a:cxn ang="0">
                <a:pos x="508" y="0"/>
              </a:cxn>
              <a:cxn ang="0">
                <a:pos x="339" y="90"/>
              </a:cxn>
              <a:cxn ang="0">
                <a:pos x="203" y="90"/>
              </a:cxn>
              <a:cxn ang="0">
                <a:pos x="226" y="192"/>
              </a:cxn>
              <a:cxn ang="0">
                <a:pos x="158" y="519"/>
              </a:cxn>
              <a:cxn ang="0">
                <a:pos x="90" y="677"/>
              </a:cxn>
              <a:cxn ang="0">
                <a:pos x="68" y="790"/>
              </a:cxn>
              <a:cxn ang="0">
                <a:pos x="56" y="1050"/>
              </a:cxn>
              <a:cxn ang="0">
                <a:pos x="23" y="1118"/>
              </a:cxn>
              <a:cxn ang="0">
                <a:pos x="0" y="1208"/>
              </a:cxn>
              <a:cxn ang="0">
                <a:pos x="11" y="1366"/>
              </a:cxn>
              <a:cxn ang="0">
                <a:pos x="68" y="1513"/>
              </a:cxn>
              <a:cxn ang="0">
                <a:pos x="79" y="1547"/>
              </a:cxn>
              <a:cxn ang="0">
                <a:pos x="113" y="1558"/>
              </a:cxn>
              <a:cxn ang="0">
                <a:pos x="192" y="1186"/>
              </a:cxn>
              <a:cxn ang="0">
                <a:pos x="215" y="960"/>
              </a:cxn>
              <a:cxn ang="0">
                <a:pos x="282" y="892"/>
              </a:cxn>
              <a:cxn ang="0">
                <a:pos x="339" y="723"/>
              </a:cxn>
              <a:cxn ang="0">
                <a:pos x="576" y="553"/>
              </a:cxn>
              <a:cxn ang="0">
                <a:pos x="655" y="542"/>
              </a:cxn>
              <a:cxn ang="0">
                <a:pos x="711" y="531"/>
              </a:cxn>
              <a:cxn ang="0">
                <a:pos x="824" y="508"/>
              </a:cxn>
              <a:cxn ang="0">
                <a:pos x="836" y="542"/>
              </a:cxn>
              <a:cxn ang="0">
                <a:pos x="870" y="531"/>
              </a:cxn>
              <a:cxn ang="0">
                <a:pos x="858" y="440"/>
              </a:cxn>
              <a:cxn ang="0">
                <a:pos x="802" y="271"/>
              </a:cxn>
              <a:cxn ang="0">
                <a:pos x="700" y="226"/>
              </a:cxn>
              <a:cxn ang="0">
                <a:pos x="621" y="158"/>
              </a:cxn>
              <a:cxn ang="0">
                <a:pos x="599" y="22"/>
              </a:cxn>
              <a:cxn ang="0">
                <a:pos x="531" y="0"/>
              </a:cxn>
              <a:cxn ang="0">
                <a:pos x="407" y="11"/>
              </a:cxn>
            </a:cxnLst>
            <a:rect l="0" t="0" r="r" b="b"/>
            <a:pathLst>
              <a:path w="876" h="1558">
                <a:moveTo>
                  <a:pt x="621" y="56"/>
                </a:moveTo>
                <a:cubicBezTo>
                  <a:pt x="610" y="52"/>
                  <a:pt x="596" y="52"/>
                  <a:pt x="587" y="45"/>
                </a:cubicBezTo>
                <a:cubicBezTo>
                  <a:pt x="576" y="37"/>
                  <a:pt x="577" y="18"/>
                  <a:pt x="565" y="11"/>
                </a:cubicBezTo>
                <a:cubicBezTo>
                  <a:pt x="548" y="1"/>
                  <a:pt x="527" y="4"/>
                  <a:pt x="508" y="0"/>
                </a:cubicBezTo>
                <a:cubicBezTo>
                  <a:pt x="420" y="12"/>
                  <a:pt x="388" y="15"/>
                  <a:pt x="339" y="90"/>
                </a:cubicBezTo>
                <a:cubicBezTo>
                  <a:pt x="310" y="84"/>
                  <a:pt x="227" y="62"/>
                  <a:pt x="203" y="90"/>
                </a:cubicBezTo>
                <a:cubicBezTo>
                  <a:pt x="195" y="100"/>
                  <a:pt x="220" y="172"/>
                  <a:pt x="226" y="192"/>
                </a:cubicBezTo>
                <a:cubicBezTo>
                  <a:pt x="219" y="358"/>
                  <a:pt x="274" y="444"/>
                  <a:pt x="158" y="519"/>
                </a:cubicBezTo>
                <a:cubicBezTo>
                  <a:pt x="114" y="585"/>
                  <a:pt x="105" y="601"/>
                  <a:pt x="90" y="677"/>
                </a:cubicBezTo>
                <a:cubicBezTo>
                  <a:pt x="82" y="715"/>
                  <a:pt x="68" y="790"/>
                  <a:pt x="68" y="790"/>
                </a:cubicBezTo>
                <a:cubicBezTo>
                  <a:pt x="64" y="877"/>
                  <a:pt x="63" y="964"/>
                  <a:pt x="56" y="1050"/>
                </a:cubicBezTo>
                <a:cubicBezTo>
                  <a:pt x="53" y="1083"/>
                  <a:pt x="37" y="1090"/>
                  <a:pt x="23" y="1118"/>
                </a:cubicBezTo>
                <a:cubicBezTo>
                  <a:pt x="10" y="1145"/>
                  <a:pt x="5" y="1180"/>
                  <a:pt x="0" y="1208"/>
                </a:cubicBezTo>
                <a:cubicBezTo>
                  <a:pt x="4" y="1261"/>
                  <a:pt x="3" y="1314"/>
                  <a:pt x="11" y="1366"/>
                </a:cubicBezTo>
                <a:cubicBezTo>
                  <a:pt x="19" y="1419"/>
                  <a:pt x="47" y="1465"/>
                  <a:pt x="68" y="1513"/>
                </a:cubicBezTo>
                <a:cubicBezTo>
                  <a:pt x="73" y="1524"/>
                  <a:pt x="71" y="1539"/>
                  <a:pt x="79" y="1547"/>
                </a:cubicBezTo>
                <a:cubicBezTo>
                  <a:pt x="87" y="1555"/>
                  <a:pt x="102" y="1554"/>
                  <a:pt x="113" y="1558"/>
                </a:cubicBezTo>
                <a:cubicBezTo>
                  <a:pt x="152" y="1439"/>
                  <a:pt x="168" y="1309"/>
                  <a:pt x="192" y="1186"/>
                </a:cubicBezTo>
                <a:cubicBezTo>
                  <a:pt x="196" y="1110"/>
                  <a:pt x="169" y="1020"/>
                  <a:pt x="215" y="960"/>
                </a:cubicBezTo>
                <a:cubicBezTo>
                  <a:pt x="234" y="935"/>
                  <a:pt x="282" y="892"/>
                  <a:pt x="282" y="892"/>
                </a:cubicBezTo>
                <a:cubicBezTo>
                  <a:pt x="303" y="834"/>
                  <a:pt x="308" y="778"/>
                  <a:pt x="339" y="723"/>
                </a:cubicBezTo>
                <a:cubicBezTo>
                  <a:pt x="377" y="656"/>
                  <a:pt x="496" y="569"/>
                  <a:pt x="576" y="553"/>
                </a:cubicBezTo>
                <a:cubicBezTo>
                  <a:pt x="602" y="548"/>
                  <a:pt x="629" y="546"/>
                  <a:pt x="655" y="542"/>
                </a:cubicBezTo>
                <a:cubicBezTo>
                  <a:pt x="674" y="539"/>
                  <a:pt x="692" y="535"/>
                  <a:pt x="711" y="531"/>
                </a:cubicBezTo>
                <a:cubicBezTo>
                  <a:pt x="757" y="500"/>
                  <a:pt x="769" y="495"/>
                  <a:pt x="824" y="508"/>
                </a:cubicBezTo>
                <a:cubicBezTo>
                  <a:pt x="828" y="519"/>
                  <a:pt x="825" y="537"/>
                  <a:pt x="836" y="542"/>
                </a:cubicBezTo>
                <a:cubicBezTo>
                  <a:pt x="847" y="547"/>
                  <a:pt x="867" y="543"/>
                  <a:pt x="870" y="531"/>
                </a:cubicBezTo>
                <a:cubicBezTo>
                  <a:pt x="876" y="501"/>
                  <a:pt x="864" y="470"/>
                  <a:pt x="858" y="440"/>
                </a:cubicBezTo>
                <a:cubicBezTo>
                  <a:pt x="846" y="386"/>
                  <a:pt x="819" y="323"/>
                  <a:pt x="802" y="271"/>
                </a:cubicBezTo>
                <a:cubicBezTo>
                  <a:pt x="791" y="236"/>
                  <a:pt x="700" y="226"/>
                  <a:pt x="700" y="226"/>
                </a:cubicBezTo>
                <a:cubicBezTo>
                  <a:pt x="683" y="174"/>
                  <a:pt x="666" y="187"/>
                  <a:pt x="621" y="158"/>
                </a:cubicBezTo>
                <a:cubicBezTo>
                  <a:pt x="607" y="114"/>
                  <a:pt x="624" y="61"/>
                  <a:pt x="599" y="22"/>
                </a:cubicBezTo>
                <a:cubicBezTo>
                  <a:pt x="586" y="2"/>
                  <a:pt x="531" y="0"/>
                  <a:pt x="531" y="0"/>
                </a:cubicBezTo>
                <a:cubicBezTo>
                  <a:pt x="490" y="4"/>
                  <a:pt x="407" y="11"/>
                  <a:pt x="407" y="11"/>
                </a:cubicBezTo>
              </a:path>
            </a:pathLst>
          </a:custGeom>
          <a:solidFill>
            <a:srgbClr val="CC99FF"/>
          </a:solidFill>
          <a:ln w="9525">
            <a:solidFill>
              <a:schemeClr val="tx1"/>
            </a:solidFill>
            <a:round/>
            <a:headEnd/>
            <a:tailEnd/>
          </a:ln>
          <a:effectLst/>
        </p:spPr>
        <p:txBody>
          <a:bodyPr/>
          <a:lstStyle/>
          <a:p>
            <a:endParaRPr lang="zh-CN" altLang="en-US"/>
          </a:p>
        </p:txBody>
      </p:sp>
      <p:sp>
        <p:nvSpPr>
          <p:cNvPr id="24" name="Freeform 10"/>
          <p:cNvSpPr>
            <a:spLocks/>
          </p:cNvSpPr>
          <p:nvPr/>
        </p:nvSpPr>
        <p:spPr bwMode="auto">
          <a:xfrm>
            <a:off x="428913" y="3984019"/>
            <a:ext cx="871538" cy="1650206"/>
          </a:xfrm>
          <a:custGeom>
            <a:avLst/>
            <a:gdLst/>
            <a:ahLst/>
            <a:cxnLst>
              <a:cxn ang="0">
                <a:pos x="109" y="54"/>
              </a:cxn>
              <a:cxn ang="0">
                <a:pos x="154" y="42"/>
              </a:cxn>
              <a:cxn ang="0">
                <a:pos x="177" y="8"/>
              </a:cxn>
              <a:cxn ang="0">
                <a:pos x="199" y="76"/>
              </a:cxn>
              <a:cxn ang="0">
                <a:pos x="177" y="257"/>
              </a:cxn>
              <a:cxn ang="0">
                <a:pos x="256" y="539"/>
              </a:cxn>
              <a:cxn ang="0">
                <a:pos x="301" y="675"/>
              </a:cxn>
              <a:cxn ang="0">
                <a:pos x="312" y="709"/>
              </a:cxn>
              <a:cxn ang="0">
                <a:pos x="324" y="743"/>
              </a:cxn>
              <a:cxn ang="0">
                <a:pos x="425" y="1014"/>
              </a:cxn>
              <a:cxn ang="0">
                <a:pos x="470" y="1115"/>
              </a:cxn>
              <a:cxn ang="0">
                <a:pos x="549" y="1251"/>
              </a:cxn>
              <a:cxn ang="0">
                <a:pos x="504" y="1386"/>
              </a:cxn>
              <a:cxn ang="0">
                <a:pos x="459" y="1375"/>
              </a:cxn>
              <a:cxn ang="0">
                <a:pos x="425" y="1273"/>
              </a:cxn>
              <a:cxn ang="0">
                <a:pos x="357" y="1183"/>
              </a:cxn>
              <a:cxn ang="0">
                <a:pos x="312" y="1127"/>
              </a:cxn>
              <a:cxn ang="0">
                <a:pos x="256" y="1070"/>
              </a:cxn>
              <a:cxn ang="0">
                <a:pos x="86" y="980"/>
              </a:cxn>
              <a:cxn ang="0">
                <a:pos x="86" y="709"/>
              </a:cxn>
              <a:cxn ang="0">
                <a:pos x="41" y="641"/>
              </a:cxn>
              <a:cxn ang="0">
                <a:pos x="19" y="573"/>
              </a:cxn>
              <a:cxn ang="0">
                <a:pos x="41" y="438"/>
              </a:cxn>
              <a:cxn ang="0">
                <a:pos x="86" y="234"/>
              </a:cxn>
              <a:cxn ang="0">
                <a:pos x="154" y="20"/>
              </a:cxn>
              <a:cxn ang="0">
                <a:pos x="233" y="87"/>
              </a:cxn>
              <a:cxn ang="0">
                <a:pos x="188" y="212"/>
              </a:cxn>
            </a:cxnLst>
            <a:rect l="0" t="0" r="r" b="b"/>
            <a:pathLst>
              <a:path w="549" h="1386">
                <a:moveTo>
                  <a:pt x="109" y="54"/>
                </a:moveTo>
                <a:cubicBezTo>
                  <a:pt x="124" y="50"/>
                  <a:pt x="141" y="51"/>
                  <a:pt x="154" y="42"/>
                </a:cubicBezTo>
                <a:cubicBezTo>
                  <a:pt x="165" y="34"/>
                  <a:pt x="166" y="0"/>
                  <a:pt x="177" y="8"/>
                </a:cubicBezTo>
                <a:cubicBezTo>
                  <a:pt x="196" y="22"/>
                  <a:pt x="199" y="76"/>
                  <a:pt x="199" y="76"/>
                </a:cubicBezTo>
                <a:cubicBezTo>
                  <a:pt x="194" y="137"/>
                  <a:pt x="177" y="196"/>
                  <a:pt x="177" y="257"/>
                </a:cubicBezTo>
                <a:cubicBezTo>
                  <a:pt x="177" y="351"/>
                  <a:pt x="202" y="460"/>
                  <a:pt x="256" y="539"/>
                </a:cubicBezTo>
                <a:cubicBezTo>
                  <a:pt x="271" y="584"/>
                  <a:pt x="286" y="630"/>
                  <a:pt x="301" y="675"/>
                </a:cubicBezTo>
                <a:cubicBezTo>
                  <a:pt x="305" y="686"/>
                  <a:pt x="308" y="698"/>
                  <a:pt x="312" y="709"/>
                </a:cubicBezTo>
                <a:cubicBezTo>
                  <a:pt x="316" y="720"/>
                  <a:pt x="324" y="743"/>
                  <a:pt x="324" y="743"/>
                </a:cubicBezTo>
                <a:cubicBezTo>
                  <a:pt x="333" y="824"/>
                  <a:pt x="330" y="981"/>
                  <a:pt x="425" y="1014"/>
                </a:cubicBezTo>
                <a:cubicBezTo>
                  <a:pt x="462" y="1067"/>
                  <a:pt x="444" y="1034"/>
                  <a:pt x="470" y="1115"/>
                </a:cubicBezTo>
                <a:cubicBezTo>
                  <a:pt x="486" y="1164"/>
                  <a:pt x="532" y="1200"/>
                  <a:pt x="549" y="1251"/>
                </a:cubicBezTo>
                <a:cubicBezTo>
                  <a:pt x="537" y="1327"/>
                  <a:pt x="526" y="1323"/>
                  <a:pt x="504" y="1386"/>
                </a:cubicBezTo>
                <a:cubicBezTo>
                  <a:pt x="489" y="1382"/>
                  <a:pt x="472" y="1384"/>
                  <a:pt x="459" y="1375"/>
                </a:cubicBezTo>
                <a:cubicBezTo>
                  <a:pt x="425" y="1353"/>
                  <a:pt x="435" y="1303"/>
                  <a:pt x="425" y="1273"/>
                </a:cubicBezTo>
                <a:cubicBezTo>
                  <a:pt x="413" y="1236"/>
                  <a:pt x="388" y="1204"/>
                  <a:pt x="357" y="1183"/>
                </a:cubicBezTo>
                <a:cubicBezTo>
                  <a:pt x="335" y="1116"/>
                  <a:pt x="363" y="1178"/>
                  <a:pt x="312" y="1127"/>
                </a:cubicBezTo>
                <a:cubicBezTo>
                  <a:pt x="233" y="1048"/>
                  <a:pt x="351" y="1135"/>
                  <a:pt x="256" y="1070"/>
                </a:cubicBezTo>
                <a:cubicBezTo>
                  <a:pt x="224" y="980"/>
                  <a:pt x="165" y="990"/>
                  <a:pt x="86" y="980"/>
                </a:cubicBezTo>
                <a:cubicBezTo>
                  <a:pt x="121" y="881"/>
                  <a:pt x="121" y="895"/>
                  <a:pt x="86" y="709"/>
                </a:cubicBezTo>
                <a:cubicBezTo>
                  <a:pt x="81" y="682"/>
                  <a:pt x="41" y="641"/>
                  <a:pt x="41" y="641"/>
                </a:cubicBezTo>
                <a:cubicBezTo>
                  <a:pt x="34" y="618"/>
                  <a:pt x="26" y="596"/>
                  <a:pt x="19" y="573"/>
                </a:cubicBezTo>
                <a:cubicBezTo>
                  <a:pt x="0" y="515"/>
                  <a:pt x="30" y="484"/>
                  <a:pt x="41" y="438"/>
                </a:cubicBezTo>
                <a:cubicBezTo>
                  <a:pt x="57" y="371"/>
                  <a:pt x="78" y="303"/>
                  <a:pt x="86" y="234"/>
                </a:cubicBezTo>
                <a:cubicBezTo>
                  <a:pt x="96" y="151"/>
                  <a:pt x="80" y="68"/>
                  <a:pt x="154" y="20"/>
                </a:cubicBezTo>
                <a:cubicBezTo>
                  <a:pt x="198" y="34"/>
                  <a:pt x="218" y="42"/>
                  <a:pt x="233" y="87"/>
                </a:cubicBezTo>
                <a:cubicBezTo>
                  <a:pt x="219" y="130"/>
                  <a:pt x="207" y="172"/>
                  <a:pt x="188" y="212"/>
                </a:cubicBezTo>
              </a:path>
            </a:pathLst>
          </a:custGeom>
          <a:solidFill>
            <a:srgbClr val="FF3300"/>
          </a:solidFill>
          <a:ln w="9525">
            <a:solidFill>
              <a:schemeClr val="tx1"/>
            </a:solidFill>
            <a:round/>
            <a:headEnd/>
            <a:tailEnd/>
          </a:ln>
          <a:effectLst/>
        </p:spPr>
        <p:txBody>
          <a:bodyPr/>
          <a:lstStyle/>
          <a:p>
            <a:endParaRPr lang="zh-CN" altLang="en-US"/>
          </a:p>
        </p:txBody>
      </p:sp>
      <p:sp>
        <p:nvSpPr>
          <p:cNvPr id="25" name="Freeform 11"/>
          <p:cNvSpPr>
            <a:spLocks/>
          </p:cNvSpPr>
          <p:nvPr/>
        </p:nvSpPr>
        <p:spPr bwMode="auto">
          <a:xfrm>
            <a:off x="3416589" y="4907943"/>
            <a:ext cx="3667125" cy="1533525"/>
          </a:xfrm>
          <a:custGeom>
            <a:avLst/>
            <a:gdLst/>
            <a:ahLst/>
            <a:cxnLst>
              <a:cxn ang="0">
                <a:pos x="2146" y="531"/>
              </a:cxn>
              <a:cxn ang="0">
                <a:pos x="2270" y="215"/>
              </a:cxn>
              <a:cxn ang="0">
                <a:pos x="2248" y="0"/>
              </a:cxn>
              <a:cxn ang="0">
                <a:pos x="1965" y="238"/>
              </a:cxn>
              <a:cxn ang="0">
                <a:pos x="1852" y="283"/>
              </a:cxn>
              <a:cxn ang="0">
                <a:pos x="1852" y="170"/>
              </a:cxn>
              <a:cxn ang="0">
                <a:pos x="1751" y="249"/>
              </a:cxn>
              <a:cxn ang="0">
                <a:pos x="1615" y="260"/>
              </a:cxn>
              <a:cxn ang="0">
                <a:pos x="1502" y="226"/>
              </a:cxn>
              <a:cxn ang="0">
                <a:pos x="1367" y="125"/>
              </a:cxn>
              <a:cxn ang="0">
                <a:pos x="1242" y="384"/>
              </a:cxn>
              <a:cxn ang="0">
                <a:pos x="1141" y="441"/>
              </a:cxn>
              <a:cxn ang="0">
                <a:pos x="971" y="351"/>
              </a:cxn>
              <a:cxn ang="0">
                <a:pos x="621" y="170"/>
              </a:cxn>
              <a:cxn ang="0">
                <a:pos x="587" y="271"/>
              </a:cxn>
              <a:cxn ang="0">
                <a:pos x="463" y="294"/>
              </a:cxn>
              <a:cxn ang="0">
                <a:pos x="147" y="384"/>
              </a:cxn>
              <a:cxn ang="0">
                <a:pos x="147" y="520"/>
              </a:cxn>
              <a:cxn ang="0">
                <a:pos x="45" y="475"/>
              </a:cxn>
              <a:cxn ang="0">
                <a:pos x="0" y="497"/>
              </a:cxn>
              <a:cxn ang="0">
                <a:pos x="34" y="633"/>
              </a:cxn>
              <a:cxn ang="0">
                <a:pos x="57" y="746"/>
              </a:cxn>
              <a:cxn ang="0">
                <a:pos x="192" y="746"/>
              </a:cxn>
              <a:cxn ang="0">
                <a:pos x="237" y="904"/>
              </a:cxn>
              <a:cxn ang="0">
                <a:pos x="373" y="904"/>
              </a:cxn>
              <a:cxn ang="0">
                <a:pos x="474" y="960"/>
              </a:cxn>
              <a:cxn ang="0">
                <a:pos x="542" y="1288"/>
              </a:cxn>
              <a:cxn ang="0">
                <a:pos x="599" y="1198"/>
              </a:cxn>
              <a:cxn ang="0">
                <a:pos x="757" y="972"/>
              </a:cxn>
              <a:cxn ang="0">
                <a:pos x="892" y="938"/>
              </a:cxn>
              <a:cxn ang="0">
                <a:pos x="1254" y="938"/>
              </a:cxn>
              <a:cxn ang="0">
                <a:pos x="1525" y="836"/>
              </a:cxn>
              <a:cxn ang="0">
                <a:pos x="1706" y="701"/>
              </a:cxn>
              <a:cxn ang="0">
                <a:pos x="2022" y="633"/>
              </a:cxn>
              <a:cxn ang="0">
                <a:pos x="1965" y="780"/>
              </a:cxn>
              <a:cxn ang="0">
                <a:pos x="2056" y="768"/>
              </a:cxn>
              <a:cxn ang="0">
                <a:pos x="2157" y="486"/>
              </a:cxn>
              <a:cxn ang="0">
                <a:pos x="2180" y="407"/>
              </a:cxn>
            </a:cxnLst>
            <a:rect l="0" t="0" r="r" b="b"/>
            <a:pathLst>
              <a:path w="2310" h="1288">
                <a:moveTo>
                  <a:pt x="2078" y="735"/>
                </a:moveTo>
                <a:cubicBezTo>
                  <a:pt x="2093" y="663"/>
                  <a:pt x="2104" y="592"/>
                  <a:pt x="2146" y="531"/>
                </a:cubicBezTo>
                <a:cubicBezTo>
                  <a:pt x="2166" y="468"/>
                  <a:pt x="2176" y="406"/>
                  <a:pt x="2214" y="351"/>
                </a:cubicBezTo>
                <a:cubicBezTo>
                  <a:pt x="2231" y="298"/>
                  <a:pt x="2241" y="260"/>
                  <a:pt x="2270" y="215"/>
                </a:cubicBezTo>
                <a:cubicBezTo>
                  <a:pt x="2285" y="147"/>
                  <a:pt x="2310" y="83"/>
                  <a:pt x="2282" y="12"/>
                </a:cubicBezTo>
                <a:cubicBezTo>
                  <a:pt x="2278" y="1"/>
                  <a:pt x="2259" y="4"/>
                  <a:pt x="2248" y="0"/>
                </a:cubicBezTo>
                <a:cubicBezTo>
                  <a:pt x="2129" y="42"/>
                  <a:pt x="2137" y="144"/>
                  <a:pt x="2022" y="181"/>
                </a:cubicBezTo>
                <a:cubicBezTo>
                  <a:pt x="1961" y="272"/>
                  <a:pt x="2041" y="162"/>
                  <a:pt x="1965" y="238"/>
                </a:cubicBezTo>
                <a:cubicBezTo>
                  <a:pt x="1931" y="272"/>
                  <a:pt x="1924" y="300"/>
                  <a:pt x="1875" y="317"/>
                </a:cubicBezTo>
                <a:cubicBezTo>
                  <a:pt x="1867" y="306"/>
                  <a:pt x="1865" y="288"/>
                  <a:pt x="1852" y="283"/>
                </a:cubicBezTo>
                <a:cubicBezTo>
                  <a:pt x="1811" y="267"/>
                  <a:pt x="1797" y="359"/>
                  <a:pt x="1830" y="238"/>
                </a:cubicBezTo>
                <a:cubicBezTo>
                  <a:pt x="1836" y="215"/>
                  <a:pt x="1844" y="193"/>
                  <a:pt x="1852" y="170"/>
                </a:cubicBezTo>
                <a:cubicBezTo>
                  <a:pt x="1856" y="159"/>
                  <a:pt x="1871" y="126"/>
                  <a:pt x="1864" y="136"/>
                </a:cubicBezTo>
                <a:cubicBezTo>
                  <a:pt x="1804" y="225"/>
                  <a:pt x="1840" y="190"/>
                  <a:pt x="1751" y="249"/>
                </a:cubicBezTo>
                <a:cubicBezTo>
                  <a:pt x="1740" y="256"/>
                  <a:pt x="1717" y="271"/>
                  <a:pt x="1717" y="271"/>
                </a:cubicBezTo>
                <a:cubicBezTo>
                  <a:pt x="1643" y="223"/>
                  <a:pt x="1731" y="269"/>
                  <a:pt x="1615" y="260"/>
                </a:cubicBezTo>
                <a:cubicBezTo>
                  <a:pt x="1591" y="258"/>
                  <a:pt x="1570" y="244"/>
                  <a:pt x="1547" y="238"/>
                </a:cubicBezTo>
                <a:cubicBezTo>
                  <a:pt x="1532" y="234"/>
                  <a:pt x="1517" y="230"/>
                  <a:pt x="1502" y="226"/>
                </a:cubicBezTo>
                <a:cubicBezTo>
                  <a:pt x="1479" y="219"/>
                  <a:pt x="1434" y="204"/>
                  <a:pt x="1434" y="204"/>
                </a:cubicBezTo>
                <a:cubicBezTo>
                  <a:pt x="1405" y="159"/>
                  <a:pt x="1419" y="142"/>
                  <a:pt x="1367" y="125"/>
                </a:cubicBezTo>
                <a:cubicBezTo>
                  <a:pt x="1260" y="151"/>
                  <a:pt x="1303" y="200"/>
                  <a:pt x="1288" y="317"/>
                </a:cubicBezTo>
                <a:cubicBezTo>
                  <a:pt x="1283" y="354"/>
                  <a:pt x="1268" y="359"/>
                  <a:pt x="1242" y="384"/>
                </a:cubicBezTo>
                <a:cubicBezTo>
                  <a:pt x="1226" y="433"/>
                  <a:pt x="1226" y="446"/>
                  <a:pt x="1175" y="463"/>
                </a:cubicBezTo>
                <a:cubicBezTo>
                  <a:pt x="1164" y="456"/>
                  <a:pt x="1153" y="447"/>
                  <a:pt x="1141" y="441"/>
                </a:cubicBezTo>
                <a:cubicBezTo>
                  <a:pt x="1130" y="436"/>
                  <a:pt x="1117" y="436"/>
                  <a:pt x="1107" y="430"/>
                </a:cubicBezTo>
                <a:cubicBezTo>
                  <a:pt x="1056" y="402"/>
                  <a:pt x="1025" y="368"/>
                  <a:pt x="971" y="351"/>
                </a:cubicBezTo>
                <a:cubicBezTo>
                  <a:pt x="927" y="283"/>
                  <a:pt x="904" y="306"/>
                  <a:pt x="836" y="328"/>
                </a:cubicBezTo>
                <a:cubicBezTo>
                  <a:pt x="789" y="259"/>
                  <a:pt x="702" y="196"/>
                  <a:pt x="621" y="170"/>
                </a:cubicBezTo>
                <a:cubicBezTo>
                  <a:pt x="614" y="181"/>
                  <a:pt x="603" y="191"/>
                  <a:pt x="599" y="204"/>
                </a:cubicBezTo>
                <a:cubicBezTo>
                  <a:pt x="592" y="226"/>
                  <a:pt x="598" y="251"/>
                  <a:pt x="587" y="271"/>
                </a:cubicBezTo>
                <a:cubicBezTo>
                  <a:pt x="581" y="281"/>
                  <a:pt x="566" y="281"/>
                  <a:pt x="554" y="283"/>
                </a:cubicBezTo>
                <a:cubicBezTo>
                  <a:pt x="524" y="289"/>
                  <a:pt x="493" y="290"/>
                  <a:pt x="463" y="294"/>
                </a:cubicBezTo>
                <a:cubicBezTo>
                  <a:pt x="388" y="318"/>
                  <a:pt x="316" y="321"/>
                  <a:pt x="237" y="328"/>
                </a:cubicBezTo>
                <a:cubicBezTo>
                  <a:pt x="187" y="344"/>
                  <a:pt x="178" y="339"/>
                  <a:pt x="147" y="384"/>
                </a:cubicBezTo>
                <a:cubicBezTo>
                  <a:pt x="143" y="414"/>
                  <a:pt x="136" y="444"/>
                  <a:pt x="136" y="475"/>
                </a:cubicBezTo>
                <a:cubicBezTo>
                  <a:pt x="136" y="490"/>
                  <a:pt x="158" y="510"/>
                  <a:pt x="147" y="520"/>
                </a:cubicBezTo>
                <a:cubicBezTo>
                  <a:pt x="137" y="529"/>
                  <a:pt x="137" y="492"/>
                  <a:pt x="124" y="486"/>
                </a:cubicBezTo>
                <a:cubicBezTo>
                  <a:pt x="100" y="475"/>
                  <a:pt x="71" y="479"/>
                  <a:pt x="45" y="475"/>
                </a:cubicBezTo>
                <a:cubicBezTo>
                  <a:pt x="34" y="471"/>
                  <a:pt x="22" y="458"/>
                  <a:pt x="11" y="463"/>
                </a:cubicBezTo>
                <a:cubicBezTo>
                  <a:pt x="0" y="468"/>
                  <a:pt x="0" y="485"/>
                  <a:pt x="0" y="497"/>
                </a:cubicBezTo>
                <a:cubicBezTo>
                  <a:pt x="0" y="520"/>
                  <a:pt x="5" y="543"/>
                  <a:pt x="11" y="565"/>
                </a:cubicBezTo>
                <a:cubicBezTo>
                  <a:pt x="17" y="588"/>
                  <a:pt x="26" y="610"/>
                  <a:pt x="34" y="633"/>
                </a:cubicBezTo>
                <a:cubicBezTo>
                  <a:pt x="38" y="644"/>
                  <a:pt x="45" y="667"/>
                  <a:pt x="45" y="667"/>
                </a:cubicBezTo>
                <a:cubicBezTo>
                  <a:pt x="49" y="693"/>
                  <a:pt x="42" y="724"/>
                  <a:pt x="57" y="746"/>
                </a:cubicBezTo>
                <a:cubicBezTo>
                  <a:pt x="63" y="756"/>
                  <a:pt x="78" y="735"/>
                  <a:pt x="90" y="735"/>
                </a:cubicBezTo>
                <a:cubicBezTo>
                  <a:pt x="124" y="735"/>
                  <a:pt x="158" y="742"/>
                  <a:pt x="192" y="746"/>
                </a:cubicBezTo>
                <a:cubicBezTo>
                  <a:pt x="252" y="765"/>
                  <a:pt x="240" y="780"/>
                  <a:pt x="226" y="836"/>
                </a:cubicBezTo>
                <a:cubicBezTo>
                  <a:pt x="230" y="859"/>
                  <a:pt x="223" y="886"/>
                  <a:pt x="237" y="904"/>
                </a:cubicBezTo>
                <a:cubicBezTo>
                  <a:pt x="244" y="913"/>
                  <a:pt x="259" y="893"/>
                  <a:pt x="271" y="893"/>
                </a:cubicBezTo>
                <a:cubicBezTo>
                  <a:pt x="305" y="893"/>
                  <a:pt x="339" y="900"/>
                  <a:pt x="373" y="904"/>
                </a:cubicBezTo>
                <a:cubicBezTo>
                  <a:pt x="384" y="908"/>
                  <a:pt x="397" y="909"/>
                  <a:pt x="407" y="915"/>
                </a:cubicBezTo>
                <a:cubicBezTo>
                  <a:pt x="431" y="928"/>
                  <a:pt x="474" y="960"/>
                  <a:pt x="474" y="960"/>
                </a:cubicBezTo>
                <a:cubicBezTo>
                  <a:pt x="515" y="1020"/>
                  <a:pt x="510" y="1050"/>
                  <a:pt x="520" y="1130"/>
                </a:cubicBezTo>
                <a:cubicBezTo>
                  <a:pt x="527" y="1183"/>
                  <a:pt x="542" y="1288"/>
                  <a:pt x="542" y="1288"/>
                </a:cubicBezTo>
                <a:cubicBezTo>
                  <a:pt x="553" y="1280"/>
                  <a:pt x="568" y="1276"/>
                  <a:pt x="576" y="1265"/>
                </a:cubicBezTo>
                <a:cubicBezTo>
                  <a:pt x="591" y="1246"/>
                  <a:pt x="588" y="1219"/>
                  <a:pt x="599" y="1198"/>
                </a:cubicBezTo>
                <a:cubicBezTo>
                  <a:pt x="619" y="1159"/>
                  <a:pt x="620" y="1165"/>
                  <a:pt x="655" y="1141"/>
                </a:cubicBezTo>
                <a:cubicBezTo>
                  <a:pt x="675" y="1078"/>
                  <a:pt x="720" y="1026"/>
                  <a:pt x="757" y="972"/>
                </a:cubicBezTo>
                <a:cubicBezTo>
                  <a:pt x="764" y="962"/>
                  <a:pt x="779" y="963"/>
                  <a:pt x="791" y="960"/>
                </a:cubicBezTo>
                <a:cubicBezTo>
                  <a:pt x="922" y="930"/>
                  <a:pt x="809" y="965"/>
                  <a:pt x="892" y="938"/>
                </a:cubicBezTo>
                <a:cubicBezTo>
                  <a:pt x="969" y="886"/>
                  <a:pt x="1059" y="929"/>
                  <a:pt x="1141" y="949"/>
                </a:cubicBezTo>
                <a:cubicBezTo>
                  <a:pt x="1179" y="945"/>
                  <a:pt x="1217" y="944"/>
                  <a:pt x="1254" y="938"/>
                </a:cubicBezTo>
                <a:cubicBezTo>
                  <a:pt x="1294" y="932"/>
                  <a:pt x="1322" y="904"/>
                  <a:pt x="1355" y="881"/>
                </a:cubicBezTo>
                <a:cubicBezTo>
                  <a:pt x="1396" y="853"/>
                  <a:pt x="1478" y="847"/>
                  <a:pt x="1525" y="836"/>
                </a:cubicBezTo>
                <a:cubicBezTo>
                  <a:pt x="1581" y="800"/>
                  <a:pt x="1582" y="748"/>
                  <a:pt x="1638" y="723"/>
                </a:cubicBezTo>
                <a:cubicBezTo>
                  <a:pt x="1660" y="713"/>
                  <a:pt x="1706" y="701"/>
                  <a:pt x="1706" y="701"/>
                </a:cubicBezTo>
                <a:cubicBezTo>
                  <a:pt x="1779" y="651"/>
                  <a:pt x="1836" y="632"/>
                  <a:pt x="1920" y="610"/>
                </a:cubicBezTo>
                <a:cubicBezTo>
                  <a:pt x="1954" y="618"/>
                  <a:pt x="1993" y="614"/>
                  <a:pt x="2022" y="633"/>
                </a:cubicBezTo>
                <a:cubicBezTo>
                  <a:pt x="2033" y="640"/>
                  <a:pt x="1993" y="642"/>
                  <a:pt x="1988" y="655"/>
                </a:cubicBezTo>
                <a:cubicBezTo>
                  <a:pt x="1973" y="695"/>
                  <a:pt x="1965" y="780"/>
                  <a:pt x="1965" y="780"/>
                </a:cubicBezTo>
                <a:cubicBezTo>
                  <a:pt x="1983" y="784"/>
                  <a:pt x="2069" y="807"/>
                  <a:pt x="2078" y="802"/>
                </a:cubicBezTo>
                <a:cubicBezTo>
                  <a:pt x="2090" y="796"/>
                  <a:pt x="2063" y="779"/>
                  <a:pt x="2056" y="768"/>
                </a:cubicBezTo>
                <a:cubicBezTo>
                  <a:pt x="2127" y="745"/>
                  <a:pt x="2097" y="697"/>
                  <a:pt x="2112" y="622"/>
                </a:cubicBezTo>
                <a:cubicBezTo>
                  <a:pt x="2121" y="578"/>
                  <a:pt x="2143" y="529"/>
                  <a:pt x="2157" y="486"/>
                </a:cubicBezTo>
                <a:cubicBezTo>
                  <a:pt x="2161" y="473"/>
                  <a:pt x="2176" y="465"/>
                  <a:pt x="2180" y="452"/>
                </a:cubicBezTo>
                <a:cubicBezTo>
                  <a:pt x="2184" y="438"/>
                  <a:pt x="2180" y="422"/>
                  <a:pt x="2180" y="407"/>
                </a:cubicBezTo>
              </a:path>
            </a:pathLst>
          </a:custGeom>
          <a:solidFill>
            <a:schemeClr val="bg1"/>
          </a:solidFill>
          <a:ln w="9525">
            <a:solidFill>
              <a:schemeClr val="tx1"/>
            </a:solidFill>
            <a:round/>
            <a:headEnd/>
            <a:tailEnd/>
          </a:ln>
          <a:effectLst/>
        </p:spPr>
        <p:txBody>
          <a:bodyPr/>
          <a:lstStyle/>
          <a:p>
            <a:endParaRPr lang="zh-CN" altLang="en-US"/>
          </a:p>
        </p:txBody>
      </p:sp>
      <p:sp>
        <p:nvSpPr>
          <p:cNvPr id="26" name="Freeform 12"/>
          <p:cNvSpPr>
            <a:spLocks/>
          </p:cNvSpPr>
          <p:nvPr/>
        </p:nvSpPr>
        <p:spPr bwMode="auto">
          <a:xfrm>
            <a:off x="4261139" y="5643750"/>
            <a:ext cx="3133725" cy="1092994"/>
          </a:xfrm>
          <a:custGeom>
            <a:avLst/>
            <a:gdLst/>
            <a:ahLst/>
            <a:cxnLst>
              <a:cxn ang="0">
                <a:pos x="1716" y="83"/>
              </a:cxn>
              <a:cxn ang="0">
                <a:pos x="1817" y="365"/>
              </a:cxn>
              <a:cxn ang="0">
                <a:pos x="1885" y="523"/>
              </a:cxn>
              <a:cxn ang="0">
                <a:pos x="1942" y="670"/>
              </a:cxn>
              <a:cxn ang="0">
                <a:pos x="1953" y="704"/>
              </a:cxn>
              <a:cxn ang="0">
                <a:pos x="1964" y="738"/>
              </a:cxn>
              <a:cxn ang="0">
                <a:pos x="1885" y="918"/>
              </a:cxn>
              <a:cxn ang="0">
                <a:pos x="1772" y="805"/>
              </a:cxn>
              <a:cxn ang="0">
                <a:pos x="1750" y="772"/>
              </a:cxn>
              <a:cxn ang="0">
                <a:pos x="1727" y="738"/>
              </a:cxn>
              <a:cxn ang="0">
                <a:pos x="1716" y="704"/>
              </a:cxn>
              <a:cxn ang="0">
                <a:pos x="1670" y="636"/>
              </a:cxn>
              <a:cxn ang="0">
                <a:pos x="1625" y="489"/>
              </a:cxn>
              <a:cxn ang="0">
                <a:pos x="1603" y="421"/>
              </a:cxn>
              <a:cxn ang="0">
                <a:pos x="1591" y="388"/>
              </a:cxn>
              <a:cxn ang="0">
                <a:pos x="1467" y="342"/>
              </a:cxn>
              <a:cxn ang="0">
                <a:pos x="1399" y="320"/>
              </a:cxn>
              <a:cxn ang="0">
                <a:pos x="1366" y="309"/>
              </a:cxn>
              <a:cxn ang="0">
                <a:pos x="936" y="320"/>
              </a:cxn>
              <a:cxn ang="0">
                <a:pos x="880" y="410"/>
              </a:cxn>
              <a:cxn ang="0">
                <a:pos x="925" y="512"/>
              </a:cxn>
              <a:cxn ang="0">
                <a:pos x="790" y="501"/>
              </a:cxn>
              <a:cxn ang="0">
                <a:pos x="767" y="534"/>
              </a:cxn>
              <a:cxn ang="0">
                <a:pos x="631" y="455"/>
              </a:cxn>
              <a:cxn ang="0">
                <a:pos x="462" y="489"/>
              </a:cxn>
              <a:cxn ang="0">
                <a:pos x="394" y="512"/>
              </a:cxn>
              <a:cxn ang="0">
                <a:pos x="360" y="523"/>
              </a:cxn>
              <a:cxn ang="0">
                <a:pos x="326" y="512"/>
              </a:cxn>
              <a:cxn ang="0">
                <a:pos x="270" y="602"/>
              </a:cxn>
              <a:cxn ang="0">
                <a:pos x="168" y="670"/>
              </a:cxn>
              <a:cxn ang="0">
                <a:pos x="134" y="693"/>
              </a:cxn>
              <a:cxn ang="0">
                <a:pos x="67" y="772"/>
              </a:cxn>
              <a:cxn ang="0">
                <a:pos x="33" y="749"/>
              </a:cxn>
              <a:cxn ang="0">
                <a:pos x="10" y="681"/>
              </a:cxn>
              <a:cxn ang="0">
                <a:pos x="55" y="636"/>
              </a:cxn>
              <a:cxn ang="0">
                <a:pos x="78" y="602"/>
              </a:cxn>
              <a:cxn ang="0">
                <a:pos x="112" y="534"/>
              </a:cxn>
              <a:cxn ang="0">
                <a:pos x="202" y="421"/>
              </a:cxn>
              <a:cxn ang="0">
                <a:pos x="315" y="320"/>
              </a:cxn>
              <a:cxn ang="0">
                <a:pos x="383" y="297"/>
              </a:cxn>
              <a:cxn ang="0">
                <a:pos x="518" y="331"/>
              </a:cxn>
              <a:cxn ang="0">
                <a:pos x="733" y="320"/>
              </a:cxn>
              <a:cxn ang="0">
                <a:pos x="767" y="297"/>
              </a:cxn>
              <a:cxn ang="0">
                <a:pos x="880" y="263"/>
              </a:cxn>
              <a:cxn ang="0">
                <a:pos x="914" y="241"/>
              </a:cxn>
              <a:cxn ang="0">
                <a:pos x="982" y="218"/>
              </a:cxn>
              <a:cxn ang="0">
                <a:pos x="1015" y="207"/>
              </a:cxn>
              <a:cxn ang="0">
                <a:pos x="1162" y="83"/>
              </a:cxn>
              <a:cxn ang="0">
                <a:pos x="1411" y="4"/>
              </a:cxn>
              <a:cxn ang="0">
                <a:pos x="1467" y="15"/>
              </a:cxn>
              <a:cxn ang="0">
                <a:pos x="1456" y="60"/>
              </a:cxn>
              <a:cxn ang="0">
                <a:pos x="1433" y="128"/>
              </a:cxn>
              <a:cxn ang="0">
                <a:pos x="1422" y="162"/>
              </a:cxn>
              <a:cxn ang="0">
                <a:pos x="1625" y="150"/>
              </a:cxn>
              <a:cxn ang="0">
                <a:pos x="1659" y="128"/>
              </a:cxn>
              <a:cxn ang="0">
                <a:pos x="1727" y="105"/>
              </a:cxn>
              <a:cxn ang="0">
                <a:pos x="1783" y="297"/>
              </a:cxn>
              <a:cxn ang="0">
                <a:pos x="1817" y="331"/>
              </a:cxn>
            </a:cxnLst>
            <a:rect l="0" t="0" r="r" b="b"/>
            <a:pathLst>
              <a:path w="1974" h="918">
                <a:moveTo>
                  <a:pt x="1716" y="83"/>
                </a:moveTo>
                <a:cubicBezTo>
                  <a:pt x="1771" y="169"/>
                  <a:pt x="1793" y="267"/>
                  <a:pt x="1817" y="365"/>
                </a:cubicBezTo>
                <a:cubicBezTo>
                  <a:pt x="1833" y="431"/>
                  <a:pt x="1825" y="484"/>
                  <a:pt x="1885" y="523"/>
                </a:cubicBezTo>
                <a:cubicBezTo>
                  <a:pt x="1909" y="571"/>
                  <a:pt x="1925" y="619"/>
                  <a:pt x="1942" y="670"/>
                </a:cubicBezTo>
                <a:cubicBezTo>
                  <a:pt x="1946" y="681"/>
                  <a:pt x="1949" y="693"/>
                  <a:pt x="1953" y="704"/>
                </a:cubicBezTo>
                <a:cubicBezTo>
                  <a:pt x="1957" y="715"/>
                  <a:pt x="1964" y="738"/>
                  <a:pt x="1964" y="738"/>
                </a:cubicBezTo>
                <a:cubicBezTo>
                  <a:pt x="1949" y="906"/>
                  <a:pt x="1974" y="832"/>
                  <a:pt x="1885" y="918"/>
                </a:cubicBezTo>
                <a:cubicBezTo>
                  <a:pt x="1824" y="898"/>
                  <a:pt x="1808" y="859"/>
                  <a:pt x="1772" y="805"/>
                </a:cubicBezTo>
                <a:cubicBezTo>
                  <a:pt x="1765" y="794"/>
                  <a:pt x="1757" y="783"/>
                  <a:pt x="1750" y="772"/>
                </a:cubicBezTo>
                <a:cubicBezTo>
                  <a:pt x="1742" y="761"/>
                  <a:pt x="1727" y="738"/>
                  <a:pt x="1727" y="738"/>
                </a:cubicBezTo>
                <a:cubicBezTo>
                  <a:pt x="1723" y="727"/>
                  <a:pt x="1722" y="714"/>
                  <a:pt x="1716" y="704"/>
                </a:cubicBezTo>
                <a:cubicBezTo>
                  <a:pt x="1703" y="680"/>
                  <a:pt x="1670" y="636"/>
                  <a:pt x="1670" y="636"/>
                </a:cubicBezTo>
                <a:cubicBezTo>
                  <a:pt x="1654" y="587"/>
                  <a:pt x="1640" y="538"/>
                  <a:pt x="1625" y="489"/>
                </a:cubicBezTo>
                <a:cubicBezTo>
                  <a:pt x="1618" y="466"/>
                  <a:pt x="1610" y="444"/>
                  <a:pt x="1603" y="421"/>
                </a:cubicBezTo>
                <a:cubicBezTo>
                  <a:pt x="1599" y="410"/>
                  <a:pt x="1599" y="396"/>
                  <a:pt x="1591" y="388"/>
                </a:cubicBezTo>
                <a:cubicBezTo>
                  <a:pt x="1573" y="370"/>
                  <a:pt x="1492" y="350"/>
                  <a:pt x="1467" y="342"/>
                </a:cubicBezTo>
                <a:cubicBezTo>
                  <a:pt x="1444" y="335"/>
                  <a:pt x="1422" y="327"/>
                  <a:pt x="1399" y="320"/>
                </a:cubicBezTo>
                <a:cubicBezTo>
                  <a:pt x="1388" y="316"/>
                  <a:pt x="1366" y="309"/>
                  <a:pt x="1366" y="309"/>
                </a:cubicBezTo>
                <a:cubicBezTo>
                  <a:pt x="1223" y="313"/>
                  <a:pt x="1079" y="310"/>
                  <a:pt x="936" y="320"/>
                </a:cubicBezTo>
                <a:cubicBezTo>
                  <a:pt x="901" y="323"/>
                  <a:pt x="880" y="410"/>
                  <a:pt x="880" y="410"/>
                </a:cubicBezTo>
                <a:cubicBezTo>
                  <a:pt x="920" y="450"/>
                  <a:pt x="943" y="455"/>
                  <a:pt x="925" y="512"/>
                </a:cubicBezTo>
                <a:cubicBezTo>
                  <a:pt x="871" y="494"/>
                  <a:pt x="848" y="489"/>
                  <a:pt x="790" y="501"/>
                </a:cubicBezTo>
                <a:cubicBezTo>
                  <a:pt x="782" y="512"/>
                  <a:pt x="780" y="536"/>
                  <a:pt x="767" y="534"/>
                </a:cubicBezTo>
                <a:cubicBezTo>
                  <a:pt x="752" y="532"/>
                  <a:pt x="667" y="468"/>
                  <a:pt x="631" y="455"/>
                </a:cubicBezTo>
                <a:cubicBezTo>
                  <a:pt x="575" y="470"/>
                  <a:pt x="519" y="480"/>
                  <a:pt x="462" y="489"/>
                </a:cubicBezTo>
                <a:cubicBezTo>
                  <a:pt x="439" y="497"/>
                  <a:pt x="417" y="504"/>
                  <a:pt x="394" y="512"/>
                </a:cubicBezTo>
                <a:cubicBezTo>
                  <a:pt x="383" y="516"/>
                  <a:pt x="360" y="523"/>
                  <a:pt x="360" y="523"/>
                </a:cubicBezTo>
                <a:cubicBezTo>
                  <a:pt x="349" y="519"/>
                  <a:pt x="338" y="510"/>
                  <a:pt x="326" y="512"/>
                </a:cubicBezTo>
                <a:cubicBezTo>
                  <a:pt x="257" y="523"/>
                  <a:pt x="326" y="565"/>
                  <a:pt x="270" y="602"/>
                </a:cubicBezTo>
                <a:cubicBezTo>
                  <a:pt x="191" y="655"/>
                  <a:pt x="225" y="632"/>
                  <a:pt x="168" y="670"/>
                </a:cubicBezTo>
                <a:cubicBezTo>
                  <a:pt x="157" y="678"/>
                  <a:pt x="134" y="693"/>
                  <a:pt x="134" y="693"/>
                </a:cubicBezTo>
                <a:cubicBezTo>
                  <a:pt x="104" y="738"/>
                  <a:pt x="119" y="754"/>
                  <a:pt x="67" y="772"/>
                </a:cubicBezTo>
                <a:cubicBezTo>
                  <a:pt x="56" y="764"/>
                  <a:pt x="40" y="761"/>
                  <a:pt x="33" y="749"/>
                </a:cubicBezTo>
                <a:cubicBezTo>
                  <a:pt x="20" y="729"/>
                  <a:pt x="10" y="681"/>
                  <a:pt x="10" y="681"/>
                </a:cubicBezTo>
                <a:cubicBezTo>
                  <a:pt x="37" y="606"/>
                  <a:pt x="0" y="680"/>
                  <a:pt x="55" y="636"/>
                </a:cubicBezTo>
                <a:cubicBezTo>
                  <a:pt x="66" y="627"/>
                  <a:pt x="70" y="613"/>
                  <a:pt x="78" y="602"/>
                </a:cubicBezTo>
                <a:cubicBezTo>
                  <a:pt x="117" y="483"/>
                  <a:pt x="55" y="661"/>
                  <a:pt x="112" y="534"/>
                </a:cubicBezTo>
                <a:cubicBezTo>
                  <a:pt x="143" y="463"/>
                  <a:pt x="120" y="450"/>
                  <a:pt x="202" y="421"/>
                </a:cubicBezTo>
                <a:cubicBezTo>
                  <a:pt x="222" y="366"/>
                  <a:pt x="263" y="343"/>
                  <a:pt x="315" y="320"/>
                </a:cubicBezTo>
                <a:cubicBezTo>
                  <a:pt x="337" y="310"/>
                  <a:pt x="383" y="297"/>
                  <a:pt x="383" y="297"/>
                </a:cubicBezTo>
                <a:cubicBezTo>
                  <a:pt x="427" y="313"/>
                  <a:pt x="473" y="316"/>
                  <a:pt x="518" y="331"/>
                </a:cubicBezTo>
                <a:cubicBezTo>
                  <a:pt x="590" y="327"/>
                  <a:pt x="662" y="330"/>
                  <a:pt x="733" y="320"/>
                </a:cubicBezTo>
                <a:cubicBezTo>
                  <a:pt x="747" y="318"/>
                  <a:pt x="754" y="302"/>
                  <a:pt x="767" y="297"/>
                </a:cubicBezTo>
                <a:cubicBezTo>
                  <a:pt x="803" y="281"/>
                  <a:pt x="843" y="276"/>
                  <a:pt x="880" y="263"/>
                </a:cubicBezTo>
                <a:cubicBezTo>
                  <a:pt x="893" y="259"/>
                  <a:pt x="902" y="246"/>
                  <a:pt x="914" y="241"/>
                </a:cubicBezTo>
                <a:cubicBezTo>
                  <a:pt x="936" y="231"/>
                  <a:pt x="959" y="226"/>
                  <a:pt x="982" y="218"/>
                </a:cubicBezTo>
                <a:cubicBezTo>
                  <a:pt x="993" y="214"/>
                  <a:pt x="1015" y="207"/>
                  <a:pt x="1015" y="207"/>
                </a:cubicBezTo>
                <a:cubicBezTo>
                  <a:pt x="1058" y="144"/>
                  <a:pt x="1088" y="107"/>
                  <a:pt x="1162" y="83"/>
                </a:cubicBezTo>
                <a:cubicBezTo>
                  <a:pt x="1259" y="18"/>
                  <a:pt x="1287" y="17"/>
                  <a:pt x="1411" y="4"/>
                </a:cubicBezTo>
                <a:cubicBezTo>
                  <a:pt x="1430" y="8"/>
                  <a:pt x="1455" y="0"/>
                  <a:pt x="1467" y="15"/>
                </a:cubicBezTo>
                <a:cubicBezTo>
                  <a:pt x="1477" y="27"/>
                  <a:pt x="1460" y="45"/>
                  <a:pt x="1456" y="60"/>
                </a:cubicBezTo>
                <a:cubicBezTo>
                  <a:pt x="1449" y="83"/>
                  <a:pt x="1441" y="105"/>
                  <a:pt x="1433" y="128"/>
                </a:cubicBezTo>
                <a:cubicBezTo>
                  <a:pt x="1429" y="139"/>
                  <a:pt x="1422" y="162"/>
                  <a:pt x="1422" y="162"/>
                </a:cubicBezTo>
                <a:cubicBezTo>
                  <a:pt x="1478" y="199"/>
                  <a:pt x="1568" y="187"/>
                  <a:pt x="1625" y="150"/>
                </a:cubicBezTo>
                <a:cubicBezTo>
                  <a:pt x="1636" y="143"/>
                  <a:pt x="1647" y="133"/>
                  <a:pt x="1659" y="128"/>
                </a:cubicBezTo>
                <a:cubicBezTo>
                  <a:pt x="1681" y="118"/>
                  <a:pt x="1727" y="105"/>
                  <a:pt x="1727" y="105"/>
                </a:cubicBezTo>
                <a:cubicBezTo>
                  <a:pt x="1743" y="170"/>
                  <a:pt x="1762" y="234"/>
                  <a:pt x="1783" y="297"/>
                </a:cubicBezTo>
                <a:cubicBezTo>
                  <a:pt x="1797" y="338"/>
                  <a:pt x="1783" y="331"/>
                  <a:pt x="1817" y="331"/>
                </a:cubicBezTo>
              </a:path>
            </a:pathLst>
          </a:custGeom>
          <a:solidFill>
            <a:srgbClr val="993366"/>
          </a:solidFill>
          <a:ln w="9525">
            <a:solidFill>
              <a:schemeClr val="tx1"/>
            </a:solidFill>
            <a:round/>
            <a:headEnd/>
            <a:tailEnd/>
          </a:ln>
          <a:effectLst/>
        </p:spPr>
        <p:txBody>
          <a:bodyPr/>
          <a:lstStyle/>
          <a:p>
            <a:endParaRPr lang="zh-CN" altLang="en-US"/>
          </a:p>
        </p:txBody>
      </p:sp>
      <p:sp>
        <p:nvSpPr>
          <p:cNvPr id="27" name="Text Box 13"/>
          <p:cNvSpPr txBox="1">
            <a:spLocks noChangeArrowheads="1"/>
          </p:cNvSpPr>
          <p:nvPr/>
        </p:nvSpPr>
        <p:spPr bwMode="auto">
          <a:xfrm>
            <a:off x="4537363" y="3392277"/>
            <a:ext cx="3276600" cy="523220"/>
          </a:xfrm>
          <a:prstGeom prst="rect">
            <a:avLst/>
          </a:prstGeom>
          <a:noFill/>
          <a:ln w="9525">
            <a:noFill/>
            <a:miter lim="800000"/>
            <a:headEnd/>
            <a:tailEnd/>
          </a:ln>
          <a:effectLst/>
        </p:spPr>
        <p:txBody>
          <a:bodyPr>
            <a:spAutoFit/>
          </a:bodyPr>
          <a:lstStyle/>
          <a:p>
            <a:pPr>
              <a:spcBef>
                <a:spcPct val="50000"/>
              </a:spcBef>
            </a:pPr>
            <a:r>
              <a:rPr kumimoji="1" lang="zh-CN" altLang="en-US" sz="2800" b="1">
                <a:effectLst>
                  <a:outerShdw blurRad="38100" dist="38100" dir="2700000" algn="tl">
                    <a:srgbClr val="C0C0C0"/>
                  </a:outerShdw>
                </a:effectLst>
                <a:latin typeface="Times New Roman" pitchFamily="18" charset="0"/>
              </a:rPr>
              <a:t>乳        畜            带</a:t>
            </a:r>
          </a:p>
        </p:txBody>
      </p:sp>
      <p:sp>
        <p:nvSpPr>
          <p:cNvPr id="28" name="Text Box 14"/>
          <p:cNvSpPr txBox="1">
            <a:spLocks noGrp="1" noChangeArrowheads="1"/>
          </p:cNvSpPr>
          <p:nvPr>
            <p:ph type="ctrTitle"/>
          </p:nvPr>
        </p:nvSpPr>
        <p:spPr>
          <a:xfrm>
            <a:off x="3880138" y="4153087"/>
            <a:ext cx="2846388" cy="439340"/>
          </a:xfrm>
          <a:noFill/>
          <a:ln/>
        </p:spPr>
        <p:txBody>
          <a:bodyPr>
            <a:noAutofit/>
          </a:bodyPr>
          <a:lstStyle/>
          <a:p>
            <a:pPr algn="l"/>
            <a:r>
              <a:rPr lang="zh-CN" altLang="en-US" sz="2800" b="1" dirty="0">
                <a:solidFill>
                  <a:srgbClr val="FF3300"/>
                </a:solidFill>
              </a:rPr>
              <a:t>玉  米  带</a:t>
            </a:r>
          </a:p>
        </p:txBody>
      </p:sp>
      <p:sp>
        <p:nvSpPr>
          <p:cNvPr id="29" name="Text Box 15"/>
          <p:cNvSpPr txBox="1">
            <a:spLocks noGrp="1" noChangeArrowheads="1"/>
          </p:cNvSpPr>
          <p:nvPr>
            <p:ph type="subTitle" idx="1"/>
          </p:nvPr>
        </p:nvSpPr>
        <p:spPr>
          <a:xfrm>
            <a:off x="4600863" y="4697202"/>
            <a:ext cx="3219450" cy="457200"/>
          </a:xfrm>
          <a:noFill/>
          <a:ln/>
        </p:spPr>
        <p:txBody>
          <a:bodyPr>
            <a:normAutofit/>
          </a:bodyPr>
          <a:lstStyle/>
          <a:p>
            <a:pPr algn="l">
              <a:spcBef>
                <a:spcPct val="50000"/>
              </a:spcBef>
            </a:pPr>
            <a:r>
              <a:rPr lang="zh-CN" altLang="en-US" b="1">
                <a:solidFill>
                  <a:srgbClr val="99FF33"/>
                </a:solidFill>
              </a:rPr>
              <a:t>混  合  农 业  区</a:t>
            </a:r>
          </a:p>
        </p:txBody>
      </p:sp>
      <p:sp>
        <p:nvSpPr>
          <p:cNvPr id="30" name="Text Box 16"/>
          <p:cNvSpPr txBox="1">
            <a:spLocks noChangeArrowheads="1"/>
          </p:cNvSpPr>
          <p:nvPr/>
        </p:nvSpPr>
        <p:spPr bwMode="auto">
          <a:xfrm>
            <a:off x="3376851" y="2901840"/>
            <a:ext cx="1143000" cy="369332"/>
          </a:xfrm>
          <a:prstGeom prst="rect">
            <a:avLst/>
          </a:prstGeom>
          <a:noFill/>
          <a:ln w="9525">
            <a:noFill/>
            <a:miter lim="800000"/>
            <a:headEnd/>
            <a:tailEnd/>
          </a:ln>
          <a:effectLst/>
        </p:spPr>
        <p:txBody>
          <a:bodyPr>
            <a:spAutoFit/>
          </a:bodyPr>
          <a:lstStyle/>
          <a:p>
            <a:pPr>
              <a:spcBef>
                <a:spcPct val="50000"/>
              </a:spcBef>
            </a:pPr>
            <a:r>
              <a:rPr kumimoji="1" lang="zh-CN" altLang="en-US" b="1" dirty="0" smtClean="0">
                <a:solidFill>
                  <a:srgbClr val="FF0000"/>
                </a:solidFill>
                <a:effectLst>
                  <a:outerShdw blurRad="38100" dist="38100" dir="2700000" algn="tl">
                    <a:srgbClr val="C0C0C0"/>
                  </a:outerShdw>
                </a:effectLst>
                <a:latin typeface="Times New Roman" pitchFamily="18" charset="0"/>
              </a:rPr>
              <a:t>春小麦</a:t>
            </a:r>
            <a:r>
              <a:rPr kumimoji="1" lang="zh-CN" altLang="en-US" b="1" dirty="0">
                <a:solidFill>
                  <a:srgbClr val="FF0000"/>
                </a:solidFill>
                <a:effectLst>
                  <a:outerShdw blurRad="38100" dist="38100" dir="2700000" algn="tl">
                    <a:srgbClr val="C0C0C0"/>
                  </a:outerShdw>
                </a:effectLst>
                <a:latin typeface="Times New Roman" pitchFamily="18" charset="0"/>
              </a:rPr>
              <a:t>区</a:t>
            </a:r>
          </a:p>
        </p:txBody>
      </p:sp>
      <p:sp>
        <p:nvSpPr>
          <p:cNvPr id="31" name="Rectangle 17"/>
          <p:cNvSpPr>
            <a:spLocks noChangeArrowheads="1"/>
          </p:cNvSpPr>
          <p:nvPr/>
        </p:nvSpPr>
        <p:spPr bwMode="auto">
          <a:xfrm>
            <a:off x="3318163" y="4649577"/>
            <a:ext cx="1600200" cy="369332"/>
          </a:xfrm>
          <a:prstGeom prst="rect">
            <a:avLst/>
          </a:prstGeom>
          <a:noFill/>
          <a:ln w="9525">
            <a:noFill/>
            <a:miter lim="800000"/>
            <a:headEnd/>
            <a:tailEnd/>
          </a:ln>
          <a:effectLst/>
        </p:spPr>
        <p:txBody>
          <a:bodyPr>
            <a:spAutoFit/>
          </a:bodyPr>
          <a:lstStyle/>
          <a:p>
            <a:pPr eaLnBrk="0" hangingPunct="0"/>
            <a:r>
              <a:rPr kumimoji="1" lang="zh-CN" altLang="en-US" b="1" dirty="0" smtClean="0">
                <a:solidFill>
                  <a:srgbClr val="FF0000"/>
                </a:solidFill>
                <a:effectLst>
                  <a:outerShdw blurRad="38100" dist="38100" dir="2700000" algn="tl">
                    <a:srgbClr val="C0C0C0"/>
                  </a:outerShdw>
                </a:effectLst>
                <a:latin typeface="Times New Roman" pitchFamily="18" charset="0"/>
              </a:rPr>
              <a:t>冬小麦</a:t>
            </a:r>
            <a:r>
              <a:rPr kumimoji="1" lang="zh-CN" altLang="en-US" b="1" dirty="0">
                <a:solidFill>
                  <a:srgbClr val="FF0000"/>
                </a:solidFill>
                <a:effectLst>
                  <a:outerShdw blurRad="38100" dist="38100" dir="2700000" algn="tl">
                    <a:srgbClr val="C0C0C0"/>
                  </a:outerShdw>
                </a:effectLst>
                <a:latin typeface="Times New Roman" pitchFamily="18" charset="0"/>
              </a:rPr>
              <a:t>区</a:t>
            </a:r>
            <a:endParaRPr kumimoji="1" lang="zh-CN" altLang="en-US" dirty="0">
              <a:solidFill>
                <a:srgbClr val="FF0000"/>
              </a:solidFill>
              <a:latin typeface="Times New Roman" pitchFamily="18" charset="0"/>
            </a:endParaRPr>
          </a:p>
        </p:txBody>
      </p:sp>
      <p:sp>
        <p:nvSpPr>
          <p:cNvPr id="32" name="Text Box 18"/>
          <p:cNvSpPr txBox="1">
            <a:spLocks noChangeArrowheads="1"/>
          </p:cNvSpPr>
          <p:nvPr/>
        </p:nvSpPr>
        <p:spPr bwMode="auto">
          <a:xfrm>
            <a:off x="1739911" y="3335127"/>
            <a:ext cx="1046440" cy="2343150"/>
          </a:xfrm>
          <a:prstGeom prst="rect">
            <a:avLst/>
          </a:prstGeom>
          <a:noFill/>
          <a:ln w="9525">
            <a:noFill/>
            <a:miter lim="800000"/>
            <a:headEnd/>
            <a:tailEnd/>
          </a:ln>
          <a:effectLst/>
        </p:spPr>
        <p:txBody>
          <a:bodyPr vert="eaVert">
            <a:spAutoFit/>
          </a:bodyPr>
          <a:lstStyle/>
          <a:p>
            <a:pPr>
              <a:spcBef>
                <a:spcPct val="50000"/>
              </a:spcBef>
            </a:pPr>
            <a:r>
              <a:rPr kumimoji="1" lang="zh-CN" altLang="en-US" sz="2800" b="1">
                <a:effectLst>
                  <a:outerShdw blurRad="38100" dist="38100" dir="2700000" algn="tl">
                    <a:srgbClr val="C0C0C0"/>
                  </a:outerShdw>
                </a:effectLst>
                <a:latin typeface="Times New Roman" pitchFamily="18" charset="0"/>
              </a:rPr>
              <a:t>畜牧和灌溉农业区</a:t>
            </a:r>
          </a:p>
        </p:txBody>
      </p:sp>
      <p:sp>
        <p:nvSpPr>
          <p:cNvPr id="33" name="Text Box 19"/>
          <p:cNvSpPr txBox="1">
            <a:spLocks noChangeArrowheads="1"/>
          </p:cNvSpPr>
          <p:nvPr/>
        </p:nvSpPr>
        <p:spPr bwMode="auto">
          <a:xfrm>
            <a:off x="3470563" y="5335377"/>
            <a:ext cx="4038600" cy="523220"/>
          </a:xfrm>
          <a:prstGeom prst="rect">
            <a:avLst/>
          </a:prstGeom>
          <a:noFill/>
          <a:ln w="9525">
            <a:noFill/>
            <a:miter lim="800000"/>
            <a:headEnd/>
            <a:tailEnd/>
          </a:ln>
          <a:effectLst/>
        </p:spPr>
        <p:txBody>
          <a:bodyPr>
            <a:spAutoFit/>
          </a:bodyPr>
          <a:lstStyle/>
          <a:p>
            <a:pPr>
              <a:spcBef>
                <a:spcPct val="50000"/>
              </a:spcBef>
            </a:pPr>
            <a:r>
              <a:rPr kumimoji="1" lang="en-US" altLang="zh-CN" sz="2800" b="1">
                <a:effectLst>
                  <a:outerShdw blurRad="38100" dist="38100" dir="2700000" algn="tl">
                    <a:srgbClr val="C0C0C0"/>
                  </a:outerShdw>
                </a:effectLst>
                <a:latin typeface="Times New Roman" pitchFamily="18" charset="0"/>
              </a:rPr>
              <a:t>  </a:t>
            </a:r>
            <a:r>
              <a:rPr kumimoji="1" lang="zh-CN" altLang="en-US" sz="2800" b="1">
                <a:effectLst>
                  <a:outerShdw blurRad="38100" dist="38100" dir="2700000" algn="tl">
                    <a:srgbClr val="C0C0C0"/>
                  </a:outerShdw>
                </a:effectLst>
                <a:latin typeface="Times New Roman" pitchFamily="18" charset="0"/>
              </a:rPr>
              <a:t>棉         花            带</a:t>
            </a:r>
          </a:p>
        </p:txBody>
      </p:sp>
      <p:sp>
        <p:nvSpPr>
          <p:cNvPr id="34" name="Text Box 20"/>
          <p:cNvSpPr txBox="1">
            <a:spLocks noChangeArrowheads="1"/>
          </p:cNvSpPr>
          <p:nvPr/>
        </p:nvSpPr>
        <p:spPr bwMode="auto">
          <a:xfrm>
            <a:off x="4842163" y="5964027"/>
            <a:ext cx="2590800" cy="523220"/>
          </a:xfrm>
          <a:prstGeom prst="rect">
            <a:avLst/>
          </a:prstGeom>
          <a:noFill/>
          <a:ln w="9525">
            <a:noFill/>
            <a:miter lim="800000"/>
            <a:headEnd/>
            <a:tailEnd/>
          </a:ln>
          <a:effectLst/>
        </p:spPr>
        <p:txBody>
          <a:bodyPr>
            <a:spAutoFit/>
          </a:bodyPr>
          <a:lstStyle/>
          <a:p>
            <a:pPr>
              <a:spcBef>
                <a:spcPct val="50000"/>
              </a:spcBef>
            </a:pPr>
            <a:r>
              <a:rPr kumimoji="1" lang="zh-CN" altLang="en-US" sz="2800" b="1">
                <a:latin typeface="Times New Roman" pitchFamily="18" charset="0"/>
              </a:rPr>
              <a:t>亚热带作物带</a:t>
            </a:r>
          </a:p>
        </p:txBody>
      </p:sp>
      <p:sp>
        <p:nvSpPr>
          <p:cNvPr id="35" name="Text Box 21"/>
          <p:cNvSpPr txBox="1">
            <a:spLocks noChangeArrowheads="1"/>
          </p:cNvSpPr>
          <p:nvPr/>
        </p:nvSpPr>
        <p:spPr bwMode="auto">
          <a:xfrm>
            <a:off x="341899" y="2649327"/>
            <a:ext cx="461665" cy="1714500"/>
          </a:xfrm>
          <a:prstGeom prst="rect">
            <a:avLst/>
          </a:prstGeom>
          <a:noFill/>
          <a:ln w="9525">
            <a:noFill/>
            <a:miter lim="800000"/>
            <a:headEnd/>
            <a:tailEnd/>
          </a:ln>
          <a:effectLst/>
        </p:spPr>
        <p:txBody>
          <a:bodyPr vert="eaVert">
            <a:spAutoFit/>
          </a:bodyPr>
          <a:lstStyle/>
          <a:p>
            <a:pPr>
              <a:spcBef>
                <a:spcPct val="50000"/>
              </a:spcBef>
            </a:pPr>
            <a:r>
              <a:rPr kumimoji="1" lang="zh-CN" altLang="en-US" b="1" dirty="0">
                <a:solidFill>
                  <a:schemeClr val="tx1">
                    <a:lumMod val="95000"/>
                    <a:lumOff val="5000"/>
                  </a:schemeClr>
                </a:solidFill>
                <a:latin typeface="Times New Roman" pitchFamily="18" charset="0"/>
              </a:rPr>
              <a:t>小麦和林牧业区</a:t>
            </a:r>
          </a:p>
        </p:txBody>
      </p:sp>
      <p:sp>
        <p:nvSpPr>
          <p:cNvPr id="36" name="Text Box 22"/>
          <p:cNvSpPr txBox="1">
            <a:spLocks noChangeArrowheads="1"/>
          </p:cNvSpPr>
          <p:nvPr/>
        </p:nvSpPr>
        <p:spPr bwMode="auto">
          <a:xfrm>
            <a:off x="510174" y="4306677"/>
            <a:ext cx="461665" cy="2057400"/>
          </a:xfrm>
          <a:prstGeom prst="rect">
            <a:avLst/>
          </a:prstGeom>
          <a:noFill/>
          <a:ln w="9525">
            <a:noFill/>
            <a:miter lim="800000"/>
            <a:headEnd/>
            <a:tailEnd/>
          </a:ln>
          <a:effectLst/>
        </p:spPr>
        <p:txBody>
          <a:bodyPr vert="eaVert">
            <a:spAutoFit/>
          </a:bodyPr>
          <a:lstStyle/>
          <a:p>
            <a:pPr>
              <a:spcBef>
                <a:spcPct val="50000"/>
              </a:spcBef>
            </a:pPr>
            <a:r>
              <a:rPr kumimoji="1" lang="zh-CN" altLang="en-US" b="1" dirty="0">
                <a:solidFill>
                  <a:schemeClr val="tx1">
                    <a:lumMod val="95000"/>
                    <a:lumOff val="5000"/>
                  </a:schemeClr>
                </a:solidFill>
                <a:latin typeface="Times New Roman" pitchFamily="18" charset="0"/>
              </a:rPr>
              <a:t>水果和灌溉农业区</a:t>
            </a:r>
          </a:p>
        </p:txBody>
      </p:sp>
      <p:sp>
        <p:nvSpPr>
          <p:cNvPr id="13" name="文本框 12"/>
          <p:cNvSpPr txBox="1"/>
          <p:nvPr/>
        </p:nvSpPr>
        <p:spPr>
          <a:xfrm>
            <a:off x="5368200" y="2484120"/>
            <a:ext cx="3680592" cy="498598"/>
          </a:xfrm>
          <a:prstGeom prst="rect">
            <a:avLst/>
          </a:prstGeom>
          <a:solidFill>
            <a:schemeClr val="bg1"/>
          </a:solidFill>
          <a:ln>
            <a:solidFill>
              <a:schemeClr val="accent1"/>
            </a:solidFill>
          </a:ln>
          <a:effectLst>
            <a:outerShdw blurRad="12700" algn="ctr" rotWithShape="0">
              <a:prstClr val="black">
                <a:alpha val="40000"/>
              </a:prstClr>
            </a:outerShdw>
          </a:effectLst>
        </p:spPr>
        <p:txBody>
          <a:bodyPr wrap="square" rtlCol="0">
            <a:spAutoFit/>
          </a:bodyPr>
          <a:lstStyle/>
          <a:p>
            <a:pPr>
              <a:lnSpc>
                <a:spcPct val="110000"/>
              </a:lnSpc>
            </a:pPr>
            <a:r>
              <a:rPr lang="zh-CN" altLang="en-US" sz="2400" b="1" dirty="0">
                <a:solidFill>
                  <a:schemeClr val="tx1"/>
                </a:solidFill>
                <a:latin typeface="Calibri" panose="020F0502020204030204" charset="0"/>
              </a:rPr>
              <a:t>③</a:t>
            </a:r>
            <a:r>
              <a:rPr lang="zh-CN" altLang="en-US" sz="2400" b="1" dirty="0">
                <a:solidFill>
                  <a:srgbClr val="FF0000"/>
                </a:solidFill>
                <a:latin typeface="Calibri" panose="020F0502020204030204" charset="0"/>
              </a:rPr>
              <a:t> </a:t>
            </a:r>
            <a:r>
              <a:rPr lang="zh-CN" altLang="en-US" sz="2400" b="1" dirty="0" smtClean="0">
                <a:solidFill>
                  <a:srgbClr val="FF0000"/>
                </a:solidFill>
              </a:rPr>
              <a:t>提高农业劳动生产率</a:t>
            </a:r>
            <a:endParaRPr lang="zh-CN" altLang="en-US" sz="2400" b="1" dirty="0">
              <a:solidFill>
                <a:srgbClr val="FF0000"/>
              </a:solidFill>
            </a:endParaRPr>
          </a:p>
        </p:txBody>
      </p:sp>
      <p:sp>
        <p:nvSpPr>
          <p:cNvPr id="5" name="文本框 4"/>
          <p:cNvSpPr txBox="1"/>
          <p:nvPr/>
        </p:nvSpPr>
        <p:spPr>
          <a:xfrm>
            <a:off x="74106" y="6403368"/>
            <a:ext cx="3342483"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b="1" dirty="0" smtClean="0"/>
              <a:t>说说美国有哪些农业地域类型</a:t>
            </a:r>
            <a:endParaRPr lang="zh-CN" altLang="en-US" b="1" dirty="0"/>
          </a:p>
        </p:txBody>
      </p:sp>
      <p:sp>
        <p:nvSpPr>
          <p:cNvPr id="2" name="文本框 1"/>
          <p:cNvSpPr txBox="1"/>
          <p:nvPr/>
        </p:nvSpPr>
        <p:spPr>
          <a:xfrm>
            <a:off x="4482870" y="1913291"/>
            <a:ext cx="694355" cy="369332"/>
          </a:xfrm>
          <a:prstGeom prst="rect">
            <a:avLst/>
          </a:prstGeom>
          <a:noFill/>
        </p:spPr>
        <p:txBody>
          <a:bodyPr wrap="square" rtlCol="0">
            <a:spAutoFit/>
          </a:bodyPr>
          <a:lstStyle/>
          <a:p>
            <a:r>
              <a:rPr lang="zh-CN" altLang="en-US" b="1" dirty="0" smtClean="0"/>
              <a:t>优点</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 calcmode="lin" valueType="num">
                                      <p:cBhvr additive="base">
                                        <p:cTn id="31"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fltVal val="0"/>
                                          </p:val>
                                        </p:tav>
                                        <p:tav tm="100000">
                                          <p:val>
                                            <p:strVal val="#ppt_w"/>
                                          </p:val>
                                        </p:tav>
                                      </p:tavLst>
                                    </p:anim>
                                    <p:anim calcmode="lin" valueType="num">
                                      <p:cBhvr>
                                        <p:cTn id="38" dur="1000" fill="hold"/>
                                        <p:tgtEl>
                                          <p:spTgt spid="17"/>
                                        </p:tgtEl>
                                        <p:attrNameLst>
                                          <p:attrName>ppt_h</p:attrName>
                                        </p:attrNameLst>
                                      </p:cBhvr>
                                      <p:tavLst>
                                        <p:tav tm="0">
                                          <p:val>
                                            <p:fltVal val="0"/>
                                          </p:val>
                                        </p:tav>
                                        <p:tav tm="100000">
                                          <p:val>
                                            <p:strVal val="#ppt_h"/>
                                          </p:val>
                                        </p:tav>
                                      </p:tavLst>
                                    </p:anim>
                                    <p:anim calcmode="lin" valueType="num">
                                      <p:cBhvr>
                                        <p:cTn id="39"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0-#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0-#ppt_w/2"/>
                                          </p:val>
                                        </p:tav>
                                        <p:tav tm="100000">
                                          <p:val>
                                            <p:strVal val="#ppt_x"/>
                                          </p:val>
                                        </p:tav>
                                      </p:tavLst>
                                    </p:anim>
                                    <p:anim calcmode="lin" valueType="num">
                                      <p:cBhvr additive="base">
                                        <p:cTn id="5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500" fill="hold"/>
                                        <p:tgtEl>
                                          <p:spTgt spid="31"/>
                                        </p:tgtEl>
                                        <p:attrNameLst>
                                          <p:attrName>ppt_x</p:attrName>
                                        </p:attrNameLst>
                                      </p:cBhvr>
                                      <p:tavLst>
                                        <p:tav tm="0">
                                          <p:val>
                                            <p:strVal val="0-#ppt_w/2"/>
                                          </p:val>
                                        </p:tav>
                                        <p:tav tm="100000">
                                          <p:val>
                                            <p:strVal val="#ppt_x"/>
                                          </p:val>
                                        </p:tav>
                                      </p:tavLst>
                                    </p:anim>
                                    <p:anim calcmode="lin" valueType="num">
                                      <p:cBhvr additive="base">
                                        <p:cTn id="7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0-#ppt_w/2"/>
                                          </p:val>
                                        </p:tav>
                                        <p:tav tm="100000">
                                          <p:val>
                                            <p:strVal val="#ppt_x"/>
                                          </p:val>
                                        </p:tav>
                                      </p:tavLst>
                                    </p:anim>
                                    <p:anim calcmode="lin" valueType="num">
                                      <p:cBhvr additive="base">
                                        <p:cTn id="7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500" fill="hold"/>
                                        <p:tgtEl>
                                          <p:spTgt spid="32"/>
                                        </p:tgtEl>
                                        <p:attrNameLst>
                                          <p:attrName>ppt_x</p:attrName>
                                        </p:attrNameLst>
                                      </p:cBhvr>
                                      <p:tavLst>
                                        <p:tav tm="0">
                                          <p:val>
                                            <p:strVal val="0-#ppt_w/2"/>
                                          </p:val>
                                        </p:tav>
                                        <p:tav tm="100000">
                                          <p:val>
                                            <p:strVal val="#ppt_x"/>
                                          </p:val>
                                        </p:tav>
                                      </p:tavLst>
                                    </p:anim>
                                    <p:anim calcmode="lin" valueType="num">
                                      <p:cBhvr additive="base">
                                        <p:cTn id="8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0-#ppt_w/2"/>
                                          </p:val>
                                        </p:tav>
                                        <p:tav tm="100000">
                                          <p:val>
                                            <p:strVal val="#ppt_x"/>
                                          </p:val>
                                        </p:tav>
                                      </p:tavLst>
                                    </p:anim>
                                    <p:anim calcmode="lin" valueType="num">
                                      <p:cBhvr additive="base">
                                        <p:cTn id="8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0-#ppt_w/2"/>
                                          </p:val>
                                        </p:tav>
                                        <p:tav tm="100000">
                                          <p:val>
                                            <p:strVal val="#ppt_x"/>
                                          </p:val>
                                        </p:tav>
                                      </p:tavLst>
                                    </p:anim>
                                    <p:anim calcmode="lin" valueType="num">
                                      <p:cBhvr additive="base">
                                        <p:cTn id="9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grpId="0" nodeType="click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500" fill="hold"/>
                                        <p:tgtEl>
                                          <p:spTgt spid="24"/>
                                        </p:tgtEl>
                                        <p:attrNameLst>
                                          <p:attrName>ppt_x</p:attrName>
                                        </p:attrNameLst>
                                      </p:cBhvr>
                                      <p:tavLst>
                                        <p:tav tm="0">
                                          <p:val>
                                            <p:strVal val="0-#ppt_w/2"/>
                                          </p:val>
                                        </p:tav>
                                        <p:tav tm="100000">
                                          <p:val>
                                            <p:strVal val="#ppt_x"/>
                                          </p:val>
                                        </p:tav>
                                      </p:tavLst>
                                    </p:anim>
                                    <p:anim calcmode="lin" valueType="num">
                                      <p:cBhvr additive="base">
                                        <p:cTn id="10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8" fill="hold" grpId="0" nodeType="clickEffect">
                                  <p:stCondLst>
                                    <p:cond delay="0"/>
                                  </p:stCondLst>
                                  <p:childTnLst>
                                    <p:set>
                                      <p:cBhvr>
                                        <p:cTn id="104" dur="1" fill="hold">
                                          <p:stCondLst>
                                            <p:cond delay="0"/>
                                          </p:stCondLst>
                                        </p:cTn>
                                        <p:tgtEl>
                                          <p:spTgt spid="36"/>
                                        </p:tgtEl>
                                        <p:attrNameLst>
                                          <p:attrName>style.visibility</p:attrName>
                                        </p:attrNameLst>
                                      </p:cBhvr>
                                      <p:to>
                                        <p:strVal val="visible"/>
                                      </p:to>
                                    </p:set>
                                    <p:anim calcmode="lin" valueType="num">
                                      <p:cBhvr additive="base">
                                        <p:cTn id="105" dur="500" fill="hold"/>
                                        <p:tgtEl>
                                          <p:spTgt spid="36"/>
                                        </p:tgtEl>
                                        <p:attrNameLst>
                                          <p:attrName>ppt_x</p:attrName>
                                        </p:attrNameLst>
                                      </p:cBhvr>
                                      <p:tavLst>
                                        <p:tav tm="0">
                                          <p:val>
                                            <p:strVal val="0-#ppt_w/2"/>
                                          </p:val>
                                        </p:tav>
                                        <p:tav tm="100000">
                                          <p:val>
                                            <p:strVal val="#ppt_x"/>
                                          </p:val>
                                        </p:tav>
                                      </p:tavLst>
                                    </p:anim>
                                    <p:anim calcmode="lin" valueType="num">
                                      <p:cBhvr additive="base">
                                        <p:cTn id="106"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additive="base">
                                        <p:cTn id="111" dur="500" fill="hold"/>
                                        <p:tgtEl>
                                          <p:spTgt spid="25"/>
                                        </p:tgtEl>
                                        <p:attrNameLst>
                                          <p:attrName>ppt_x</p:attrName>
                                        </p:attrNameLst>
                                      </p:cBhvr>
                                      <p:tavLst>
                                        <p:tav tm="0">
                                          <p:val>
                                            <p:strVal val="0-#ppt_w/2"/>
                                          </p:val>
                                        </p:tav>
                                        <p:tav tm="100000">
                                          <p:val>
                                            <p:strVal val="#ppt_x"/>
                                          </p:val>
                                        </p:tav>
                                      </p:tavLst>
                                    </p:anim>
                                    <p:anim calcmode="lin" valueType="num">
                                      <p:cBhvr additive="base">
                                        <p:cTn id="1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nodeType="clickEffect">
                                  <p:stCondLst>
                                    <p:cond delay="0"/>
                                  </p:stCondLst>
                                  <p:childTnLst>
                                    <p:set>
                                      <p:cBhvr>
                                        <p:cTn id="116" dur="1" fill="hold">
                                          <p:stCondLst>
                                            <p:cond delay="0"/>
                                          </p:stCondLst>
                                        </p:cTn>
                                        <p:tgtEl>
                                          <p:spTgt spid="33"/>
                                        </p:tgtEl>
                                        <p:attrNameLst>
                                          <p:attrName>style.visibility</p:attrName>
                                        </p:attrNameLst>
                                      </p:cBhvr>
                                      <p:to>
                                        <p:strVal val="visible"/>
                                      </p:to>
                                    </p:set>
                                    <p:anim calcmode="lin" valueType="num">
                                      <p:cBhvr additive="base">
                                        <p:cTn id="117" dur="500" fill="hold"/>
                                        <p:tgtEl>
                                          <p:spTgt spid="33"/>
                                        </p:tgtEl>
                                        <p:attrNameLst>
                                          <p:attrName>ppt_x</p:attrName>
                                        </p:attrNameLst>
                                      </p:cBhvr>
                                      <p:tavLst>
                                        <p:tav tm="0">
                                          <p:val>
                                            <p:strVal val="0-#ppt_w/2"/>
                                          </p:val>
                                        </p:tav>
                                        <p:tav tm="100000">
                                          <p:val>
                                            <p:strVal val="#ppt_x"/>
                                          </p:val>
                                        </p:tav>
                                      </p:tavLst>
                                    </p:anim>
                                    <p:anim calcmode="lin" valueType="num">
                                      <p:cBhvr additive="base">
                                        <p:cTn id="11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8"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anim calcmode="lin" valueType="num">
                                      <p:cBhvr additive="base">
                                        <p:cTn id="123" dur="500" fill="hold"/>
                                        <p:tgtEl>
                                          <p:spTgt spid="26"/>
                                        </p:tgtEl>
                                        <p:attrNameLst>
                                          <p:attrName>ppt_x</p:attrName>
                                        </p:attrNameLst>
                                      </p:cBhvr>
                                      <p:tavLst>
                                        <p:tav tm="0">
                                          <p:val>
                                            <p:strVal val="0-#ppt_w/2"/>
                                          </p:val>
                                        </p:tav>
                                        <p:tav tm="100000">
                                          <p:val>
                                            <p:strVal val="#ppt_x"/>
                                          </p:val>
                                        </p:tav>
                                      </p:tavLst>
                                    </p:anim>
                                    <p:anim calcmode="lin" valueType="num">
                                      <p:cBhvr additive="base">
                                        <p:cTn id="12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8" fill="hold" nodeType="clickEffect">
                                  <p:stCondLst>
                                    <p:cond delay="0"/>
                                  </p:stCondLst>
                                  <p:childTnLst>
                                    <p:set>
                                      <p:cBhvr>
                                        <p:cTn id="128" dur="1" fill="hold">
                                          <p:stCondLst>
                                            <p:cond delay="0"/>
                                          </p:stCondLst>
                                        </p:cTn>
                                        <p:tgtEl>
                                          <p:spTgt spid="34"/>
                                        </p:tgtEl>
                                        <p:attrNameLst>
                                          <p:attrName>style.visibility</p:attrName>
                                        </p:attrNameLst>
                                      </p:cBhvr>
                                      <p:to>
                                        <p:strVal val="visible"/>
                                      </p:to>
                                    </p:set>
                                    <p:anim calcmode="lin" valueType="num">
                                      <p:cBhvr additive="base">
                                        <p:cTn id="129" dur="500" fill="hold"/>
                                        <p:tgtEl>
                                          <p:spTgt spid="34"/>
                                        </p:tgtEl>
                                        <p:attrNameLst>
                                          <p:attrName>ppt_x</p:attrName>
                                        </p:attrNameLst>
                                      </p:cBhvr>
                                      <p:tavLst>
                                        <p:tav tm="0">
                                          <p:val>
                                            <p:strVal val="0-#ppt_w/2"/>
                                          </p:val>
                                        </p:tav>
                                        <p:tav tm="100000">
                                          <p:val>
                                            <p:strVal val="#ppt_x"/>
                                          </p:val>
                                        </p:tav>
                                      </p:tavLst>
                                    </p:anim>
                                    <p:anim calcmode="lin" valueType="num">
                                      <p:cBhvr additive="base">
                                        <p:cTn id="130"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2"/>
                                        </p:tgtEl>
                                        <p:attrNameLst>
                                          <p:attrName>style.visibility</p:attrName>
                                        </p:attrNameLst>
                                      </p:cBhvr>
                                      <p:to>
                                        <p:strVal val="visible"/>
                                      </p:to>
                                    </p:set>
                                    <p:anim calcmode="lin" valueType="num">
                                      <p:cBhvr additive="base">
                                        <p:cTn id="135" dur="500" fill="hold"/>
                                        <p:tgtEl>
                                          <p:spTgt spid="2"/>
                                        </p:tgtEl>
                                        <p:attrNameLst>
                                          <p:attrName>ppt_x</p:attrName>
                                        </p:attrNameLst>
                                      </p:cBhvr>
                                      <p:tavLst>
                                        <p:tav tm="0">
                                          <p:val>
                                            <p:strVal val="#ppt_x"/>
                                          </p:val>
                                        </p:tav>
                                        <p:tav tm="100000">
                                          <p:val>
                                            <p:strVal val="#ppt_x"/>
                                          </p:val>
                                        </p:tav>
                                      </p:tavLst>
                                    </p:anim>
                                    <p:anim calcmode="lin" valueType="num">
                                      <p:cBhvr additive="base">
                                        <p:cTn id="1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1"/>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13"/>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grpId="0"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fade">
                                      <p:cBhvr>
                                        <p:cTn id="157" dur="1000"/>
                                        <p:tgtEl>
                                          <p:spTgt spid="5"/>
                                        </p:tgtEl>
                                      </p:cBhvr>
                                    </p:animEffect>
                                    <p:anim calcmode="lin" valueType="num">
                                      <p:cBhvr>
                                        <p:cTn id="158" dur="1000" fill="hold"/>
                                        <p:tgtEl>
                                          <p:spTgt spid="5"/>
                                        </p:tgtEl>
                                        <p:attrNameLst>
                                          <p:attrName>ppt_x</p:attrName>
                                        </p:attrNameLst>
                                      </p:cBhvr>
                                      <p:tavLst>
                                        <p:tav tm="0">
                                          <p:val>
                                            <p:strVal val="#ppt_x"/>
                                          </p:val>
                                        </p:tav>
                                        <p:tav tm="100000">
                                          <p:val>
                                            <p:strVal val="#ppt_x"/>
                                          </p:val>
                                        </p:tav>
                                      </p:tavLst>
                                    </p:anim>
                                    <p:anim calcmode="lin" valueType="num">
                                      <p:cBhvr>
                                        <p:cTn id="15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1" grpId="0" bldLvl="0" animBg="1"/>
      <p:bldP spid="12" grpId="0" bldLvl="0" animBg="1"/>
      <p:bldP spid="15" grpId="0" animBg="1"/>
      <p:bldP spid="16" grpId="0" animBg="1"/>
      <p:bldP spid="17" grpId="0" animBg="1"/>
      <p:bldP spid="18" grpId="0" animBg="1"/>
      <p:bldP spid="21" grpId="0" animBg="1"/>
      <p:bldP spid="22" grpId="0" animBg="1"/>
      <p:bldP spid="23" grpId="0" animBg="1"/>
      <p:bldP spid="24" grpId="0" animBg="1"/>
      <p:bldP spid="25" grpId="0" animBg="1"/>
      <p:bldP spid="26" grpId="0" animBg="1"/>
      <p:bldP spid="27" grpId="0" autoUpdateAnimBg="0"/>
      <p:bldP spid="31" grpId="0" autoUpdateAnimBg="0"/>
      <p:bldP spid="32" grpId="0" autoUpdateAnimBg="0"/>
      <p:bldP spid="35" grpId="0" autoUpdateAnimBg="0"/>
      <p:bldP spid="36" grpId="0" autoUpdateAnimBg="0"/>
      <p:bldP spid="13" grpId="0" bldLvl="0" animBg="1"/>
      <p:bldP spid="5" grpId="0" animBg="1"/>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V="1">
            <a:off x="13099" y="2049066"/>
            <a:ext cx="9116615" cy="15478"/>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sp>
        <p:nvSpPr>
          <p:cNvPr id="22539" name="Text Box 6"/>
          <p:cNvSpPr txBox="1">
            <a:spLocks noChangeArrowheads="1"/>
          </p:cNvSpPr>
          <p:nvPr/>
        </p:nvSpPr>
        <p:spPr bwMode="auto">
          <a:xfrm>
            <a:off x="113111" y="1606153"/>
            <a:ext cx="8604647" cy="325730"/>
          </a:xfrm>
          <a:prstGeom prst="rect">
            <a:avLst/>
          </a:prstGeom>
          <a:noFill/>
          <a:ln w="9525">
            <a:noFill/>
            <a:miter lim="800000"/>
            <a:headEnd/>
            <a:tailEnd/>
          </a:ln>
        </p:spPr>
        <p:txBody>
          <a:bodyPr lIns="68580" tIns="34290" rIns="68580" bIns="34290">
            <a:spAutoFit/>
          </a:bodyPr>
          <a:lstStyle/>
          <a:p>
            <a:pPr>
              <a:lnSpc>
                <a:spcPts val="1950"/>
              </a:lnSpc>
              <a:spcBef>
                <a:spcPct val="50000"/>
              </a:spcBef>
            </a:pPr>
            <a:r>
              <a:rPr lang="zh-CN" altLang="en-US" sz="2100" dirty="0">
                <a:latin typeface="黑体" pitchFamily="49" charset="-122"/>
                <a:ea typeface="黑体" pitchFamily="49" charset="-122"/>
                <a:sym typeface="等线" charset="-122"/>
              </a:rPr>
              <a:t>分析美国乳畜带，小麦带，玉米，棉花带的区位条件</a:t>
            </a:r>
          </a:p>
        </p:txBody>
      </p:sp>
      <p:pic>
        <p:nvPicPr>
          <p:cNvPr id="46087" name="Picture 2" descr="图片39"/>
          <p:cNvPicPr>
            <a:picLocks noChangeAspect="1" noChangeArrowheads="1"/>
          </p:cNvPicPr>
          <p:nvPr/>
        </p:nvPicPr>
        <p:blipFill>
          <a:blip r:embed="rId2" cstate="print"/>
          <a:srcRect l="1155" t="691" r="964" b="1707"/>
          <a:stretch>
            <a:fillRect/>
          </a:stretch>
        </p:blipFill>
        <p:spPr bwMode="auto">
          <a:xfrm>
            <a:off x="159544" y="2200276"/>
            <a:ext cx="5893594" cy="3605213"/>
          </a:xfrm>
          <a:prstGeom prst="rect">
            <a:avLst/>
          </a:prstGeom>
          <a:noFill/>
          <a:ln w="9525">
            <a:noFill/>
            <a:miter lim="800000"/>
            <a:headEnd/>
            <a:tailEnd/>
          </a:ln>
        </p:spPr>
      </p:pic>
      <p:sp>
        <p:nvSpPr>
          <p:cNvPr id="12301" name="文本框 8"/>
          <p:cNvSpPr txBox="1">
            <a:spLocks noChangeArrowheads="1"/>
          </p:cNvSpPr>
          <p:nvPr/>
        </p:nvSpPr>
        <p:spPr bwMode="auto">
          <a:xfrm>
            <a:off x="6219826" y="2200275"/>
            <a:ext cx="2728913" cy="457048"/>
          </a:xfrm>
          <a:prstGeom prst="rect">
            <a:avLst/>
          </a:prstGeom>
          <a:solidFill>
            <a:srgbClr val="0D7031"/>
          </a:solidFill>
          <a:ln w="9525">
            <a:noFill/>
            <a:miter lim="800000"/>
            <a:headEnd/>
            <a:tailEnd/>
          </a:ln>
        </p:spPr>
        <p:txBody>
          <a:bodyPr lIns="68580" tIns="34290" rIns="68580" bIns="34290">
            <a:spAutoFit/>
          </a:bodyPr>
          <a:lstStyle/>
          <a:p>
            <a:pPr algn="ctr">
              <a:lnSpc>
                <a:spcPct val="120000"/>
              </a:lnSpc>
              <a:spcBef>
                <a:spcPct val="50000"/>
              </a:spcBef>
            </a:pPr>
            <a:r>
              <a:rPr lang="zh-CN" altLang="zh-CN" sz="2100" dirty="0">
                <a:solidFill>
                  <a:srgbClr val="FFC000"/>
                </a:solidFill>
                <a:latin typeface="Times New Roman" pitchFamily="18" charset="0"/>
                <a:ea typeface="黑体" pitchFamily="49" charset="-122"/>
                <a:sym typeface="等线" charset="-122"/>
              </a:rPr>
              <a:t>乳畜带</a:t>
            </a:r>
            <a:endParaRPr lang="zh-CN" altLang="zh-CN" sz="2100" dirty="0">
              <a:solidFill>
                <a:schemeClr val="bg1"/>
              </a:solidFill>
              <a:latin typeface="Times New Roman" pitchFamily="18" charset="0"/>
              <a:ea typeface="黑体" pitchFamily="49" charset="-122"/>
              <a:sym typeface="等线" charset="-122"/>
            </a:endParaRPr>
          </a:p>
        </p:txBody>
      </p:sp>
      <p:sp>
        <p:nvSpPr>
          <p:cNvPr id="2" name="文本框 1"/>
          <p:cNvSpPr txBox="1">
            <a:spLocks noChangeArrowheads="1"/>
          </p:cNvSpPr>
          <p:nvPr/>
        </p:nvSpPr>
        <p:spPr bwMode="auto">
          <a:xfrm>
            <a:off x="6219826" y="2828925"/>
            <a:ext cx="2924175" cy="2977738"/>
          </a:xfrm>
          <a:prstGeom prst="rect">
            <a:avLst/>
          </a:prstGeom>
          <a:noFill/>
          <a:ln w="9525">
            <a:noFill/>
            <a:miter lim="800000"/>
            <a:headEnd/>
            <a:tailEnd/>
          </a:ln>
        </p:spPr>
        <p:txBody>
          <a:bodyPr lIns="68580" tIns="34290" rIns="68580" bIns="34290">
            <a:spAutoFit/>
          </a:bodyPr>
          <a:lstStyle/>
          <a:p>
            <a:pPr>
              <a:spcBef>
                <a:spcPct val="50000"/>
              </a:spcBef>
            </a:pPr>
            <a:r>
              <a:rPr lang="zh-CN" altLang="en-US" sz="2100" dirty="0">
                <a:solidFill>
                  <a:srgbClr val="FF0000"/>
                </a:solidFill>
                <a:latin typeface="黑体" pitchFamily="49" charset="-122"/>
                <a:ea typeface="黑体" pitchFamily="49" charset="-122"/>
                <a:sym typeface="等线" charset="-122"/>
              </a:rPr>
              <a:t>分布：</a:t>
            </a:r>
            <a:r>
              <a:rPr lang="zh-CN" altLang="en-US" sz="2100" dirty="0">
                <a:latin typeface="黑体" pitchFamily="49" charset="-122"/>
                <a:ea typeface="黑体" pitchFamily="49" charset="-122"/>
                <a:sym typeface="等线" charset="-122"/>
              </a:rPr>
              <a:t>东北部和沿五大湖各州</a:t>
            </a:r>
            <a:br>
              <a:rPr lang="zh-CN" altLang="en-US" sz="2100" dirty="0">
                <a:latin typeface="黑体" pitchFamily="49" charset="-122"/>
                <a:ea typeface="黑体" pitchFamily="49" charset="-122"/>
                <a:sym typeface="等线" charset="-122"/>
              </a:rPr>
            </a:br>
            <a:r>
              <a:rPr lang="zh-CN" altLang="en-US" sz="2100" dirty="0">
                <a:solidFill>
                  <a:srgbClr val="FF0000"/>
                </a:solidFill>
                <a:latin typeface="黑体" pitchFamily="49" charset="-122"/>
                <a:ea typeface="黑体" pitchFamily="49" charset="-122"/>
                <a:sym typeface="等线" charset="-122"/>
              </a:rPr>
              <a:t>条件：</a:t>
            </a:r>
            <a:r>
              <a:rPr lang="zh-CN" altLang="en-US" sz="2100" dirty="0">
                <a:latin typeface="黑体" pitchFamily="49" charset="-122"/>
                <a:ea typeface="黑体" pitchFamily="49" charset="-122"/>
                <a:sym typeface="等线" charset="-122"/>
              </a:rPr>
              <a:t>纬度较高，</a:t>
            </a:r>
            <a:r>
              <a:rPr lang="zh-CN" altLang="en-US" sz="2100" dirty="0">
                <a:solidFill>
                  <a:srgbClr val="FF0000"/>
                </a:solidFill>
                <a:latin typeface="黑体" pitchFamily="49" charset="-122"/>
                <a:ea typeface="黑体" pitchFamily="49" charset="-122"/>
                <a:sym typeface="等线" charset="-122"/>
              </a:rPr>
              <a:t>气候湿冷</a:t>
            </a:r>
            <a:r>
              <a:rPr lang="zh-CN" altLang="en-US" sz="2100" dirty="0">
                <a:latin typeface="黑体" pitchFamily="49" charset="-122"/>
                <a:ea typeface="黑体" pitchFamily="49" charset="-122"/>
                <a:sym typeface="等线" charset="-122"/>
              </a:rPr>
              <a:t>，无霜期短，土地较贫瘠，不适宜种植谷物，但有利于</a:t>
            </a:r>
            <a:r>
              <a:rPr lang="zh-CN" altLang="en-US" sz="2100" dirty="0">
                <a:solidFill>
                  <a:srgbClr val="FF0000"/>
                </a:solidFill>
                <a:latin typeface="黑体" pitchFamily="49" charset="-122"/>
                <a:ea typeface="黑体" pitchFamily="49" charset="-122"/>
                <a:sym typeface="等线" charset="-122"/>
              </a:rPr>
              <a:t>多汁牧草</a:t>
            </a:r>
            <a:r>
              <a:rPr lang="zh-CN" altLang="en-US" sz="2100" dirty="0">
                <a:latin typeface="黑体" pitchFamily="49" charset="-122"/>
                <a:ea typeface="黑体" pitchFamily="49" charset="-122"/>
                <a:sym typeface="等线" charset="-122"/>
              </a:rPr>
              <a:t>的生长；东北部地区人口稠密，经济发达，城市众多，消费</a:t>
            </a:r>
            <a:r>
              <a:rPr lang="zh-CN" altLang="en-US" sz="2100" dirty="0">
                <a:solidFill>
                  <a:srgbClr val="FF0000"/>
                </a:solidFill>
                <a:latin typeface="黑体" pitchFamily="49" charset="-122"/>
                <a:ea typeface="黑体" pitchFamily="49" charset="-122"/>
                <a:sym typeface="等线" charset="-122"/>
              </a:rPr>
              <a:t>市场大</a:t>
            </a:r>
          </a:p>
        </p:txBody>
      </p:sp>
      <p:grpSp>
        <p:nvGrpSpPr>
          <p:cNvPr id="15" name="组合 7"/>
          <p:cNvGrpSpPr>
            <a:grpSpLocks/>
          </p:cNvGrpSpPr>
          <p:nvPr/>
        </p:nvGrpSpPr>
        <p:grpSpPr bwMode="auto">
          <a:xfrm>
            <a:off x="1" y="857252"/>
            <a:ext cx="9144001" cy="611981"/>
            <a:chOff x="0" y="-1"/>
            <a:chExt cx="12192001" cy="815268"/>
          </a:xfrm>
        </p:grpSpPr>
        <p:sp>
          <p:nvSpPr>
            <p:cNvPr id="16" name="矩形 15"/>
            <p:cNvSpPr/>
            <p:nvPr/>
          </p:nvSpPr>
          <p:spPr>
            <a:xfrm>
              <a:off x="0" y="-1"/>
              <a:ext cx="1112838" cy="815268"/>
            </a:xfrm>
            <a:prstGeom prst="rect">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7" name="矩形 16"/>
            <p:cNvSpPr/>
            <p:nvPr/>
          </p:nvSpPr>
          <p:spPr>
            <a:xfrm>
              <a:off x="5231904" y="-1"/>
              <a:ext cx="6960097" cy="815268"/>
            </a:xfrm>
            <a:prstGeom prst="rect">
              <a:avLst/>
            </a:prstGeom>
            <a:solidFill>
              <a:srgbClr val="0D7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8" name="文本框 6"/>
            <p:cNvSpPr txBox="1">
              <a:spLocks noChangeArrowheads="1"/>
            </p:cNvSpPr>
            <p:nvPr/>
          </p:nvSpPr>
          <p:spPr bwMode="auto">
            <a:xfrm>
              <a:off x="1113155" y="14602"/>
              <a:ext cx="3926728" cy="738024"/>
            </a:xfrm>
            <a:prstGeom prst="rect">
              <a:avLst/>
            </a:prstGeom>
            <a:noFill/>
            <a:ln w="9525">
              <a:noFill/>
              <a:miter lim="800000"/>
              <a:headEnd/>
              <a:tailEnd/>
            </a:ln>
          </p:spPr>
          <p:txBody>
            <a:bodyPr wrap="square">
              <a:spAutoFit/>
            </a:bodyPr>
            <a:lstStyle/>
            <a:p>
              <a:pPr algn="ctr">
                <a:lnSpc>
                  <a:spcPct val="125000"/>
                </a:lnSpc>
              </a:pPr>
              <a:r>
                <a:rPr lang="zh-CN" altLang="en-US" sz="2400" b="1" dirty="0">
                  <a:solidFill>
                    <a:srgbClr val="0D0D0D"/>
                  </a:solidFill>
                  <a:latin typeface="方正姚体" pitchFamily="2" charset="-122"/>
                  <a:ea typeface="方正姚体" pitchFamily="2" charset="-122"/>
                </a:rPr>
                <a:t>农业生产地区专门化</a:t>
              </a:r>
            </a:p>
          </p:txBody>
        </p:sp>
      </p:grpSp>
    </p:spTree>
    <p:extLst>
      <p:ext uri="{BB962C8B-B14F-4D97-AF65-F5344CB8AC3E}">
        <p14:creationId xmlns:p14="http://schemas.microsoft.com/office/powerpoint/2010/main" val="9516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539"/>
                                        </p:tgtEl>
                                        <p:attrNameLst>
                                          <p:attrName>style.visibility</p:attrName>
                                        </p:attrNameLst>
                                      </p:cBhvr>
                                      <p:to>
                                        <p:strVal val="visible"/>
                                      </p:to>
                                    </p:set>
                                    <p:animEffect transition="in" filter="fade">
                                      <p:cBhvr>
                                        <p:cTn id="7" dur="1000"/>
                                        <p:tgtEl>
                                          <p:spTgt spid="22539"/>
                                        </p:tgtEl>
                                      </p:cBhvr>
                                    </p:animEffect>
                                    <p:anim calcmode="lin" valueType="num">
                                      <p:cBhvr>
                                        <p:cTn id="8" dur="1000" fill="hold"/>
                                        <p:tgtEl>
                                          <p:spTgt spid="22539"/>
                                        </p:tgtEl>
                                        <p:attrNameLst>
                                          <p:attrName>ppt_x</p:attrName>
                                        </p:attrNameLst>
                                      </p:cBhvr>
                                      <p:tavLst>
                                        <p:tav tm="0">
                                          <p:val>
                                            <p:strVal val="#ppt_x"/>
                                          </p:val>
                                        </p:tav>
                                        <p:tav tm="100000">
                                          <p:val>
                                            <p:strVal val="#ppt_x"/>
                                          </p:val>
                                        </p:tav>
                                      </p:tavLst>
                                    </p:anim>
                                    <p:anim calcmode="lin" valueType="num">
                                      <p:cBhvr>
                                        <p:cTn id="9" dur="1000" fill="hold"/>
                                        <p:tgtEl>
                                          <p:spTgt spid="225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ppt_w*0.70"/>
                                          </p:val>
                                        </p:tav>
                                        <p:tav tm="100000">
                                          <p:val>
                                            <p:strVal val="#ppt_w"/>
                                          </p:val>
                                        </p:tav>
                                      </p:tavLst>
                                    </p:anim>
                                    <p:anim calcmode="lin" valueType="num">
                                      <p:cBhvr>
                                        <p:cTn id="14" dur="1000" fill="hold"/>
                                        <p:tgtEl>
                                          <p:spTgt spid="14"/>
                                        </p:tgtEl>
                                        <p:attrNameLst>
                                          <p:attrName>ppt_h</p:attrName>
                                        </p:attrNameLst>
                                      </p:cBhvr>
                                      <p:tavLst>
                                        <p:tav tm="0">
                                          <p:val>
                                            <p:strVal val="#ppt_h"/>
                                          </p:val>
                                        </p:tav>
                                        <p:tav tm="100000">
                                          <p:val>
                                            <p:strVal val="#ppt_h"/>
                                          </p:val>
                                        </p:tav>
                                      </p:tavLst>
                                    </p:anim>
                                    <p:animEffect transition="in" filter="fade">
                                      <p:cBhvr>
                                        <p:cTn id="15" dur="1000"/>
                                        <p:tgtEl>
                                          <p:spTgt spid="14"/>
                                        </p:tgtEl>
                                      </p:cBhvr>
                                    </p:animEffect>
                                  </p:childTnLst>
                                </p:cTn>
                              </p:par>
                            </p:childTnLst>
                          </p:cTn>
                        </p:par>
                        <p:par>
                          <p:cTn id="16" fill="hold">
                            <p:stCondLst>
                              <p:cond delay="2000"/>
                            </p:stCondLst>
                            <p:childTnLst>
                              <p:par>
                                <p:cTn id="17" presetID="8" presetClass="entr" presetSubtype="16" fill="hold" nodeType="afterEffect">
                                  <p:stCondLst>
                                    <p:cond delay="0"/>
                                  </p:stCondLst>
                                  <p:childTnLst>
                                    <p:set>
                                      <p:cBhvr>
                                        <p:cTn id="18" dur="1" fill="hold">
                                          <p:stCondLst>
                                            <p:cond delay="0"/>
                                          </p:stCondLst>
                                        </p:cTn>
                                        <p:tgtEl>
                                          <p:spTgt spid="46087"/>
                                        </p:tgtEl>
                                        <p:attrNameLst>
                                          <p:attrName>style.visibility</p:attrName>
                                        </p:attrNameLst>
                                      </p:cBhvr>
                                      <p:to>
                                        <p:strVal val="visible"/>
                                      </p:to>
                                    </p:set>
                                    <p:animEffect transition="in" filter="diamond(in)">
                                      <p:cBhvr>
                                        <p:cTn id="19" dur="2000"/>
                                        <p:tgtEl>
                                          <p:spTgt spid="4608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301"/>
                                        </p:tgtEl>
                                        <p:attrNameLst>
                                          <p:attrName>style.visibility</p:attrName>
                                        </p:attrNameLst>
                                      </p:cBhvr>
                                      <p:to>
                                        <p:strVal val="visible"/>
                                      </p:to>
                                    </p:set>
                                    <p:animEffect transition="in" filter="fade">
                                      <p:cBhvr>
                                        <p:cTn id="24" dur="1000"/>
                                        <p:tgtEl>
                                          <p:spTgt spid="12301"/>
                                        </p:tgtEl>
                                      </p:cBhvr>
                                    </p:animEffect>
                                    <p:anim calcmode="lin" valueType="num">
                                      <p:cBhvr>
                                        <p:cTn id="25" dur="1000" fill="hold"/>
                                        <p:tgtEl>
                                          <p:spTgt spid="12301"/>
                                        </p:tgtEl>
                                        <p:attrNameLst>
                                          <p:attrName>ppt_x</p:attrName>
                                        </p:attrNameLst>
                                      </p:cBhvr>
                                      <p:tavLst>
                                        <p:tav tm="0">
                                          <p:val>
                                            <p:strVal val="#ppt_x"/>
                                          </p:val>
                                        </p:tav>
                                        <p:tav tm="100000">
                                          <p:val>
                                            <p:strVal val="#ppt_x"/>
                                          </p:val>
                                        </p:tav>
                                      </p:tavLst>
                                    </p:anim>
                                    <p:anim calcmode="lin" valueType="num">
                                      <p:cBhvr>
                                        <p:cTn id="26" dur="1000" fill="hold"/>
                                        <p:tgtEl>
                                          <p:spTgt spid="1230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9" grpId="0"/>
      <p:bldP spid="12301" grpId="0" bldLvl="0" animBg="1"/>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V="1">
            <a:off x="13099" y="2049066"/>
            <a:ext cx="9116615" cy="15478"/>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sp>
        <p:nvSpPr>
          <p:cNvPr id="40969" name="Text Box 6"/>
          <p:cNvSpPr txBox="1">
            <a:spLocks noChangeArrowheads="1"/>
          </p:cNvSpPr>
          <p:nvPr/>
        </p:nvSpPr>
        <p:spPr bwMode="auto">
          <a:xfrm>
            <a:off x="113111" y="1606153"/>
            <a:ext cx="6354365" cy="325730"/>
          </a:xfrm>
          <a:prstGeom prst="rect">
            <a:avLst/>
          </a:prstGeom>
          <a:noFill/>
          <a:ln w="9525">
            <a:noFill/>
            <a:miter lim="800000"/>
            <a:headEnd/>
            <a:tailEnd/>
          </a:ln>
        </p:spPr>
        <p:txBody>
          <a:bodyPr lIns="68580" tIns="34290" rIns="68580" bIns="34290">
            <a:spAutoFit/>
          </a:bodyPr>
          <a:lstStyle/>
          <a:p>
            <a:pPr>
              <a:lnSpc>
                <a:spcPts val="1950"/>
              </a:lnSpc>
              <a:spcBef>
                <a:spcPct val="50000"/>
              </a:spcBef>
            </a:pPr>
            <a:r>
              <a:rPr lang="zh-CN" altLang="en-US" sz="2100" dirty="0">
                <a:latin typeface="黑体" pitchFamily="49" charset="-122"/>
                <a:ea typeface="黑体" pitchFamily="49" charset="-122"/>
                <a:sym typeface="等线" charset="-122"/>
              </a:rPr>
              <a:t>分析美国乳畜带，小麦带，玉米，棉花带的区位条件</a:t>
            </a:r>
          </a:p>
        </p:txBody>
      </p:sp>
      <p:pic>
        <p:nvPicPr>
          <p:cNvPr id="40970" name="Picture 2" descr="图片39"/>
          <p:cNvPicPr>
            <a:picLocks noChangeAspect="1" noChangeArrowheads="1"/>
          </p:cNvPicPr>
          <p:nvPr/>
        </p:nvPicPr>
        <p:blipFill>
          <a:blip r:embed="rId2" cstate="print"/>
          <a:srcRect l="1155" t="691" r="964" b="1707"/>
          <a:stretch>
            <a:fillRect/>
          </a:stretch>
        </p:blipFill>
        <p:spPr bwMode="auto">
          <a:xfrm>
            <a:off x="159544" y="2200276"/>
            <a:ext cx="5893594" cy="3605213"/>
          </a:xfrm>
          <a:prstGeom prst="rect">
            <a:avLst/>
          </a:prstGeom>
          <a:noFill/>
          <a:ln w="9525">
            <a:noFill/>
            <a:miter lim="800000"/>
            <a:headEnd/>
            <a:tailEnd/>
          </a:ln>
        </p:spPr>
      </p:pic>
      <p:sp>
        <p:nvSpPr>
          <p:cNvPr id="12301" name="文本框 8"/>
          <p:cNvSpPr txBox="1">
            <a:spLocks noChangeArrowheads="1"/>
          </p:cNvSpPr>
          <p:nvPr/>
        </p:nvSpPr>
        <p:spPr bwMode="auto">
          <a:xfrm>
            <a:off x="6138864" y="2200275"/>
            <a:ext cx="2893219" cy="457048"/>
          </a:xfrm>
          <a:prstGeom prst="rect">
            <a:avLst/>
          </a:prstGeom>
          <a:solidFill>
            <a:srgbClr val="0D7031"/>
          </a:solidFill>
          <a:ln w="9525">
            <a:noFill/>
            <a:miter lim="800000"/>
            <a:headEnd/>
            <a:tailEnd/>
          </a:ln>
        </p:spPr>
        <p:txBody>
          <a:bodyPr lIns="68580" tIns="34290" rIns="68580" bIns="34290">
            <a:spAutoFit/>
          </a:bodyPr>
          <a:lstStyle/>
          <a:p>
            <a:pPr algn="ctr">
              <a:lnSpc>
                <a:spcPct val="120000"/>
              </a:lnSpc>
              <a:spcBef>
                <a:spcPct val="50000"/>
              </a:spcBef>
            </a:pPr>
            <a:r>
              <a:rPr lang="zh-CN" altLang="zh-CN" sz="2100" dirty="0">
                <a:solidFill>
                  <a:srgbClr val="FFC000"/>
                </a:solidFill>
                <a:latin typeface="Times New Roman" pitchFamily="18" charset="0"/>
                <a:ea typeface="黑体" pitchFamily="49" charset="-122"/>
                <a:sym typeface="等线" charset="-122"/>
              </a:rPr>
              <a:t>小麦带</a:t>
            </a:r>
            <a:endParaRPr lang="zh-CN" altLang="zh-CN" sz="2100" dirty="0">
              <a:solidFill>
                <a:schemeClr val="bg1"/>
              </a:solidFill>
              <a:latin typeface="Times New Roman" pitchFamily="18" charset="0"/>
              <a:ea typeface="黑体" pitchFamily="49" charset="-122"/>
              <a:sym typeface="等线" charset="-122"/>
            </a:endParaRPr>
          </a:p>
        </p:txBody>
      </p:sp>
      <p:sp>
        <p:nvSpPr>
          <p:cNvPr id="2" name="文本框 1"/>
          <p:cNvSpPr txBox="1">
            <a:spLocks noChangeArrowheads="1"/>
          </p:cNvSpPr>
          <p:nvPr/>
        </p:nvSpPr>
        <p:spPr bwMode="auto">
          <a:xfrm>
            <a:off x="6053138" y="2714626"/>
            <a:ext cx="3090863" cy="392415"/>
          </a:xfrm>
          <a:prstGeom prst="rect">
            <a:avLst/>
          </a:prstGeom>
          <a:noFill/>
          <a:ln w="9525">
            <a:noFill/>
            <a:miter lim="800000"/>
            <a:headEnd/>
            <a:tailEnd/>
          </a:ln>
        </p:spPr>
        <p:txBody>
          <a:bodyPr lIns="68580" tIns="34290" rIns="68580" bIns="34290">
            <a:spAutoFit/>
          </a:bodyPr>
          <a:lstStyle/>
          <a:p>
            <a:pPr>
              <a:spcBef>
                <a:spcPct val="50000"/>
              </a:spcBef>
            </a:pPr>
            <a:r>
              <a:rPr lang="zh-CN" altLang="en-US" sz="2100" dirty="0">
                <a:solidFill>
                  <a:srgbClr val="FF0000"/>
                </a:solidFill>
                <a:latin typeface="Times New Roman" pitchFamily="18" charset="0"/>
                <a:ea typeface="黑体" pitchFamily="49" charset="-122"/>
                <a:sym typeface="等线" charset="-122"/>
              </a:rPr>
              <a:t>春小麦：</a:t>
            </a:r>
            <a:r>
              <a:rPr lang="zh-CN" altLang="en-US" sz="2100" dirty="0">
                <a:latin typeface="Times New Roman" pitchFamily="18" charset="0"/>
                <a:ea typeface="黑体" pitchFamily="49" charset="-122"/>
                <a:sym typeface="等线" charset="-122"/>
              </a:rPr>
              <a:t>春播秋收</a:t>
            </a:r>
            <a:endParaRPr lang="zh-CN" altLang="en-US" sz="2100" dirty="0">
              <a:latin typeface="黑体" pitchFamily="49" charset="-122"/>
              <a:ea typeface="黑体" pitchFamily="49" charset="-122"/>
              <a:sym typeface="等线" charset="-122"/>
            </a:endParaRPr>
          </a:p>
        </p:txBody>
      </p:sp>
      <p:sp>
        <p:nvSpPr>
          <p:cNvPr id="6" name="文本框 5"/>
          <p:cNvSpPr txBox="1">
            <a:spLocks noChangeArrowheads="1"/>
          </p:cNvSpPr>
          <p:nvPr/>
        </p:nvSpPr>
        <p:spPr bwMode="auto">
          <a:xfrm>
            <a:off x="6053138" y="3215880"/>
            <a:ext cx="3090863" cy="715581"/>
          </a:xfrm>
          <a:prstGeom prst="rect">
            <a:avLst/>
          </a:prstGeom>
          <a:noFill/>
          <a:ln w="9525">
            <a:noFill/>
            <a:miter lim="800000"/>
            <a:headEnd/>
            <a:tailEnd/>
          </a:ln>
        </p:spPr>
        <p:txBody>
          <a:bodyPr lIns="68580" tIns="34290" rIns="68580" bIns="34290">
            <a:spAutoFit/>
          </a:bodyPr>
          <a:lstStyle/>
          <a:p>
            <a:pPr>
              <a:spcBef>
                <a:spcPct val="50000"/>
              </a:spcBef>
            </a:pPr>
            <a:r>
              <a:rPr lang="zh-CN" altLang="en-US" sz="2100" dirty="0">
                <a:solidFill>
                  <a:srgbClr val="FF0000"/>
                </a:solidFill>
                <a:latin typeface="Times New Roman" pitchFamily="18" charset="0"/>
                <a:ea typeface="黑体" pitchFamily="49" charset="-122"/>
                <a:sym typeface="等线" charset="-122"/>
              </a:rPr>
              <a:t>冬小麦：</a:t>
            </a:r>
            <a:r>
              <a:rPr lang="zh-CN" altLang="en-US" sz="2100" dirty="0">
                <a:latin typeface="Times New Roman" pitchFamily="18" charset="0"/>
                <a:ea typeface="黑体" pitchFamily="49" charset="-122"/>
                <a:sym typeface="等线" charset="-122"/>
              </a:rPr>
              <a:t>秋播→越冬→次年</a:t>
            </a:r>
            <a:r>
              <a:rPr lang="en-US" altLang="zh-CN" sz="2100" dirty="0">
                <a:latin typeface="Times New Roman" pitchFamily="18" charset="0"/>
                <a:ea typeface="黑体" pitchFamily="49" charset="-122"/>
                <a:sym typeface="等线" charset="-122"/>
              </a:rPr>
              <a:t>3</a:t>
            </a:r>
            <a:r>
              <a:rPr lang="zh-CN" altLang="en-US" sz="2100" dirty="0">
                <a:latin typeface="Times New Roman" pitchFamily="18" charset="0"/>
                <a:ea typeface="黑体" pitchFamily="49" charset="-122"/>
                <a:sym typeface="等线" charset="-122"/>
              </a:rPr>
              <a:t>、</a:t>
            </a:r>
            <a:r>
              <a:rPr lang="en-US" altLang="zh-CN" sz="2100" dirty="0">
                <a:latin typeface="Times New Roman" pitchFamily="18" charset="0"/>
                <a:ea typeface="黑体" pitchFamily="49" charset="-122"/>
                <a:sym typeface="等线" charset="-122"/>
              </a:rPr>
              <a:t>4</a:t>
            </a:r>
            <a:r>
              <a:rPr lang="zh-CN" altLang="en-US" sz="2100" dirty="0">
                <a:latin typeface="Times New Roman" pitchFamily="18" charset="0"/>
                <a:ea typeface="黑体" pitchFamily="49" charset="-122"/>
                <a:sym typeface="等线" charset="-122"/>
              </a:rPr>
              <a:t>月返青→夏初收</a:t>
            </a:r>
            <a:endParaRPr lang="zh-CN" altLang="en-US" sz="2100" dirty="0">
              <a:latin typeface="黑体" pitchFamily="49" charset="-122"/>
              <a:ea typeface="黑体" pitchFamily="49" charset="-122"/>
              <a:sym typeface="等线" charset="-122"/>
            </a:endParaRPr>
          </a:p>
        </p:txBody>
      </p:sp>
      <p:sp>
        <p:nvSpPr>
          <p:cNvPr id="8" name="文本框 7"/>
          <p:cNvSpPr txBox="1">
            <a:spLocks noChangeArrowheads="1"/>
          </p:cNvSpPr>
          <p:nvPr/>
        </p:nvSpPr>
        <p:spPr bwMode="auto">
          <a:xfrm>
            <a:off x="6053137" y="4032649"/>
            <a:ext cx="2977754" cy="1685077"/>
          </a:xfrm>
          <a:prstGeom prst="rect">
            <a:avLst/>
          </a:prstGeom>
          <a:noFill/>
          <a:ln w="9525">
            <a:noFill/>
            <a:miter lim="800000"/>
            <a:headEnd/>
            <a:tailEnd/>
          </a:ln>
        </p:spPr>
        <p:txBody>
          <a:bodyPr lIns="68580" tIns="34290" rIns="68580" bIns="34290">
            <a:spAutoFit/>
          </a:bodyPr>
          <a:lstStyle/>
          <a:p>
            <a:pPr>
              <a:spcBef>
                <a:spcPct val="50000"/>
              </a:spcBef>
            </a:pPr>
            <a:r>
              <a:rPr lang="zh-CN" altLang="en-US" sz="2100" dirty="0">
                <a:solidFill>
                  <a:srgbClr val="FF0000"/>
                </a:solidFill>
                <a:latin typeface="Times New Roman" pitchFamily="18" charset="0"/>
                <a:ea typeface="黑体" pitchFamily="49" charset="-122"/>
                <a:sym typeface="等线" charset="-122"/>
              </a:rPr>
              <a:t>分布：</a:t>
            </a:r>
            <a:r>
              <a:rPr lang="zh-CN" altLang="en-US" sz="2100" dirty="0">
                <a:latin typeface="Times New Roman" pitchFamily="18" charset="0"/>
                <a:ea typeface="黑体" pitchFamily="49" charset="-122"/>
                <a:sym typeface="等线" charset="-122"/>
              </a:rPr>
              <a:t>中部和北部地区</a:t>
            </a:r>
            <a:r>
              <a:rPr lang="zh-CN" altLang="en-US" sz="2100" dirty="0">
                <a:latin typeface="Times New Roman" pitchFamily="18" charset="0"/>
                <a:ea typeface="等线" charset="-122"/>
                <a:sym typeface="等线" charset="-122"/>
              </a:rPr>
              <a:t/>
            </a:r>
            <a:br>
              <a:rPr lang="zh-CN" altLang="en-US" sz="2100" dirty="0">
                <a:latin typeface="Times New Roman" pitchFamily="18" charset="0"/>
                <a:ea typeface="等线" charset="-122"/>
                <a:sym typeface="等线" charset="-122"/>
              </a:rPr>
            </a:br>
            <a:r>
              <a:rPr lang="zh-CN" altLang="en-US" sz="2100" dirty="0">
                <a:solidFill>
                  <a:srgbClr val="FF0000"/>
                </a:solidFill>
                <a:latin typeface="Times New Roman" pitchFamily="18" charset="0"/>
                <a:ea typeface="黑体" pitchFamily="49" charset="-122"/>
                <a:sym typeface="等线" charset="-122"/>
              </a:rPr>
              <a:t>条件：</a:t>
            </a:r>
            <a:r>
              <a:rPr lang="zh-CN" altLang="en-US" sz="2100" dirty="0">
                <a:latin typeface="Times New Roman" pitchFamily="18" charset="0"/>
                <a:ea typeface="黑体" pitchFamily="49" charset="-122"/>
                <a:sym typeface="等线" charset="-122"/>
              </a:rPr>
              <a:t>地势低平，土壤肥沃，属温带大陆性气候，夏季高温，</a:t>
            </a:r>
            <a:r>
              <a:rPr lang="zh-CN" altLang="en-US" sz="2100" dirty="0">
                <a:solidFill>
                  <a:srgbClr val="FF0000"/>
                </a:solidFill>
                <a:latin typeface="Times New Roman" pitchFamily="18" charset="0"/>
                <a:ea typeface="黑体" pitchFamily="49" charset="-122"/>
                <a:sym typeface="等线" charset="-122"/>
              </a:rPr>
              <a:t>降水较少</a:t>
            </a:r>
            <a:r>
              <a:rPr lang="zh-CN" altLang="en-US" sz="2100" dirty="0">
                <a:latin typeface="Times New Roman" pitchFamily="18" charset="0"/>
                <a:ea typeface="黑体" pitchFamily="49" charset="-122"/>
                <a:sym typeface="等线" charset="-122"/>
              </a:rPr>
              <a:t>，有灌溉水源。</a:t>
            </a:r>
            <a:endParaRPr lang="zh-CN" altLang="en-US" sz="2100" dirty="0">
              <a:latin typeface="黑体" pitchFamily="49" charset="-122"/>
              <a:ea typeface="黑体" pitchFamily="49" charset="-122"/>
              <a:sym typeface="等线" charset="-122"/>
            </a:endParaRPr>
          </a:p>
        </p:txBody>
      </p:sp>
      <p:sp>
        <p:nvSpPr>
          <p:cNvPr id="9" name="文本框 8"/>
          <p:cNvSpPr txBox="1">
            <a:spLocks noChangeArrowheads="1"/>
          </p:cNvSpPr>
          <p:nvPr/>
        </p:nvSpPr>
        <p:spPr bwMode="auto">
          <a:xfrm>
            <a:off x="2313385" y="2468168"/>
            <a:ext cx="1264444" cy="391715"/>
          </a:xfrm>
          <a:prstGeom prst="rect">
            <a:avLst/>
          </a:prstGeom>
          <a:noFill/>
          <a:ln w="9525">
            <a:noFill/>
            <a:miter lim="800000"/>
            <a:headEnd/>
            <a:tailEnd/>
          </a:ln>
        </p:spPr>
        <p:txBody>
          <a:bodyPr lIns="68580" tIns="34290" rIns="68580" bIns="34290">
            <a:spAutoFit/>
          </a:bodyPr>
          <a:lstStyle/>
          <a:p>
            <a:r>
              <a:rPr lang="zh-CN" altLang="en-US" sz="2100" b="1" dirty="0">
                <a:solidFill>
                  <a:srgbClr val="FF0000"/>
                </a:solidFill>
                <a:latin typeface="Times New Roman" pitchFamily="18" charset="0"/>
                <a:ea typeface="黑体" pitchFamily="49" charset="-122"/>
                <a:sym typeface="等线" charset="-122"/>
              </a:rPr>
              <a:t>春小麦</a:t>
            </a:r>
          </a:p>
        </p:txBody>
      </p:sp>
      <p:sp>
        <p:nvSpPr>
          <p:cNvPr id="10" name="文本框 9"/>
          <p:cNvSpPr txBox="1">
            <a:spLocks noChangeArrowheads="1"/>
          </p:cNvSpPr>
          <p:nvPr/>
        </p:nvSpPr>
        <p:spPr bwMode="auto">
          <a:xfrm>
            <a:off x="2422923" y="3930255"/>
            <a:ext cx="1264444" cy="391715"/>
          </a:xfrm>
          <a:prstGeom prst="rect">
            <a:avLst/>
          </a:prstGeom>
          <a:noFill/>
          <a:ln w="9525">
            <a:noFill/>
            <a:miter lim="800000"/>
            <a:headEnd/>
            <a:tailEnd/>
          </a:ln>
        </p:spPr>
        <p:txBody>
          <a:bodyPr lIns="68580" tIns="34290" rIns="68580" bIns="34290">
            <a:spAutoFit/>
          </a:bodyPr>
          <a:lstStyle/>
          <a:p>
            <a:r>
              <a:rPr lang="zh-CN" altLang="en-US" sz="2100" dirty="0">
                <a:solidFill>
                  <a:srgbClr val="FF0000"/>
                </a:solidFill>
                <a:latin typeface="Times New Roman" pitchFamily="18" charset="0"/>
                <a:ea typeface="黑体" pitchFamily="49" charset="-122"/>
                <a:sym typeface="等线" charset="-122"/>
              </a:rPr>
              <a:t>冬小麦</a:t>
            </a:r>
          </a:p>
        </p:txBody>
      </p:sp>
      <p:grpSp>
        <p:nvGrpSpPr>
          <p:cNvPr id="19" name="组合 7"/>
          <p:cNvGrpSpPr>
            <a:grpSpLocks/>
          </p:cNvGrpSpPr>
          <p:nvPr/>
        </p:nvGrpSpPr>
        <p:grpSpPr bwMode="auto">
          <a:xfrm>
            <a:off x="1" y="857252"/>
            <a:ext cx="9144001" cy="611981"/>
            <a:chOff x="0" y="-1"/>
            <a:chExt cx="12192001" cy="815268"/>
          </a:xfrm>
        </p:grpSpPr>
        <p:sp>
          <p:nvSpPr>
            <p:cNvPr id="20" name="矩形 19"/>
            <p:cNvSpPr/>
            <p:nvPr/>
          </p:nvSpPr>
          <p:spPr>
            <a:xfrm>
              <a:off x="0" y="-1"/>
              <a:ext cx="1112838" cy="815268"/>
            </a:xfrm>
            <a:prstGeom prst="rect">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1" name="矩形 20"/>
            <p:cNvSpPr/>
            <p:nvPr/>
          </p:nvSpPr>
          <p:spPr>
            <a:xfrm>
              <a:off x="5231904" y="-1"/>
              <a:ext cx="6960097" cy="815268"/>
            </a:xfrm>
            <a:prstGeom prst="rect">
              <a:avLst/>
            </a:prstGeom>
            <a:solidFill>
              <a:srgbClr val="0D7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2" name="文本框 6"/>
            <p:cNvSpPr txBox="1">
              <a:spLocks noChangeArrowheads="1"/>
            </p:cNvSpPr>
            <p:nvPr/>
          </p:nvSpPr>
          <p:spPr bwMode="auto">
            <a:xfrm>
              <a:off x="1113155" y="14602"/>
              <a:ext cx="3926728" cy="738024"/>
            </a:xfrm>
            <a:prstGeom prst="rect">
              <a:avLst/>
            </a:prstGeom>
            <a:noFill/>
            <a:ln w="9525">
              <a:noFill/>
              <a:miter lim="800000"/>
              <a:headEnd/>
              <a:tailEnd/>
            </a:ln>
          </p:spPr>
          <p:txBody>
            <a:bodyPr wrap="square">
              <a:spAutoFit/>
            </a:bodyPr>
            <a:lstStyle/>
            <a:p>
              <a:pPr algn="ctr">
                <a:lnSpc>
                  <a:spcPct val="125000"/>
                </a:lnSpc>
              </a:pPr>
              <a:r>
                <a:rPr lang="zh-CN" altLang="en-US" sz="2400" b="1" dirty="0">
                  <a:solidFill>
                    <a:srgbClr val="0D0D0D"/>
                  </a:solidFill>
                  <a:latin typeface="方正姚体" pitchFamily="2" charset="-122"/>
                  <a:ea typeface="方正姚体" pitchFamily="2" charset="-122"/>
                </a:rPr>
                <a:t>农业生产地区专门化</a:t>
              </a:r>
            </a:p>
          </p:txBody>
        </p:sp>
      </p:grpSp>
    </p:spTree>
    <p:extLst>
      <p:ext uri="{BB962C8B-B14F-4D97-AF65-F5344CB8AC3E}">
        <p14:creationId xmlns:p14="http://schemas.microsoft.com/office/powerpoint/2010/main" val="323393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301"/>
                                        </p:tgtEl>
                                        <p:attrNameLst>
                                          <p:attrName>style.visibility</p:attrName>
                                        </p:attrNameLst>
                                      </p:cBhvr>
                                      <p:to>
                                        <p:strVal val="visible"/>
                                      </p:to>
                                    </p:set>
                                    <p:animEffect transition="in" filter="fade">
                                      <p:cBhvr>
                                        <p:cTn id="7" dur="1000"/>
                                        <p:tgtEl>
                                          <p:spTgt spid="12301"/>
                                        </p:tgtEl>
                                      </p:cBhvr>
                                    </p:animEffect>
                                    <p:anim calcmode="lin" valueType="num">
                                      <p:cBhvr>
                                        <p:cTn id="8" dur="1000" fill="hold"/>
                                        <p:tgtEl>
                                          <p:spTgt spid="12301"/>
                                        </p:tgtEl>
                                        <p:attrNameLst>
                                          <p:attrName>ppt_x</p:attrName>
                                        </p:attrNameLst>
                                      </p:cBhvr>
                                      <p:tavLst>
                                        <p:tav tm="0">
                                          <p:val>
                                            <p:strVal val="#ppt_x"/>
                                          </p:val>
                                        </p:tav>
                                        <p:tav tm="100000">
                                          <p:val>
                                            <p:strVal val="#ppt_x"/>
                                          </p:val>
                                        </p:tav>
                                      </p:tavLst>
                                    </p:anim>
                                    <p:anim calcmode="lin" valueType="num">
                                      <p:cBhvr>
                                        <p:cTn id="9" dur="1000" fill="hold"/>
                                        <p:tgtEl>
                                          <p:spTgt spid="1230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nimBg="1"/>
      <p:bldP spid="2" grpId="0"/>
      <p:bldP spid="6"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body" idx="1"/>
          </p:nvPr>
        </p:nvSpPr>
        <p:spPr/>
        <p:txBody>
          <a:bodyPr/>
          <a:lstStyle/>
          <a:p>
            <a:pPr eaLnBrk="1" hangingPunct="1"/>
            <a:endParaRPr lang="zh-CN" altLang="zh-CN" smtClean="0"/>
          </a:p>
        </p:txBody>
      </p:sp>
      <p:sp>
        <p:nvSpPr>
          <p:cNvPr id="15363" name="Text Box 5"/>
          <p:cNvSpPr txBox="1">
            <a:spLocks noChangeArrowheads="1"/>
          </p:cNvSpPr>
          <p:nvPr/>
        </p:nvSpPr>
        <p:spPr bwMode="auto">
          <a:xfrm>
            <a:off x="1066800" y="214312"/>
            <a:ext cx="6324600" cy="701675"/>
          </a:xfrm>
          <a:prstGeom prst="rect">
            <a:avLst/>
          </a:prstGeom>
          <a:noFill/>
          <a:ln w="9525">
            <a:noFill/>
            <a:miter lim="800000"/>
            <a:headEnd/>
            <a:tailEnd/>
          </a:ln>
        </p:spPr>
        <p:txBody>
          <a:bodyPr>
            <a:spAutoFit/>
          </a:bodyPr>
          <a:lstStyle/>
          <a:p>
            <a:pPr algn="ctr">
              <a:spcBef>
                <a:spcPct val="50000"/>
              </a:spcBef>
            </a:pPr>
            <a:r>
              <a:rPr lang="zh-CN" altLang="en-US" sz="4000" b="1" dirty="0">
                <a:solidFill>
                  <a:schemeClr val="accent2"/>
                </a:solidFill>
              </a:rPr>
              <a:t>科罗拉多大峡谷</a:t>
            </a:r>
          </a:p>
        </p:txBody>
      </p:sp>
      <p:pic>
        <p:nvPicPr>
          <p:cNvPr id="15364" name="Picture 6"/>
          <p:cNvPicPr>
            <a:picLocks noChangeAspect="1" noChangeArrowheads="1"/>
          </p:cNvPicPr>
          <p:nvPr/>
        </p:nvPicPr>
        <p:blipFill>
          <a:blip r:embed="rId2" cstate="print"/>
          <a:srcRect/>
          <a:stretch>
            <a:fillRect/>
          </a:stretch>
        </p:blipFill>
        <p:spPr bwMode="auto">
          <a:xfrm>
            <a:off x="0" y="1028700"/>
            <a:ext cx="9144000" cy="4800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V="1">
            <a:off x="13099" y="2049066"/>
            <a:ext cx="9116615" cy="15478"/>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sp>
        <p:nvSpPr>
          <p:cNvPr id="41993" name="Text Box 6"/>
          <p:cNvSpPr txBox="1">
            <a:spLocks noChangeArrowheads="1"/>
          </p:cNvSpPr>
          <p:nvPr/>
        </p:nvSpPr>
        <p:spPr bwMode="auto">
          <a:xfrm>
            <a:off x="113109" y="1606153"/>
            <a:ext cx="6861572" cy="325730"/>
          </a:xfrm>
          <a:prstGeom prst="rect">
            <a:avLst/>
          </a:prstGeom>
          <a:noFill/>
          <a:ln w="9525">
            <a:noFill/>
            <a:miter lim="800000"/>
            <a:headEnd/>
            <a:tailEnd/>
          </a:ln>
        </p:spPr>
        <p:txBody>
          <a:bodyPr lIns="68580" tIns="34290" rIns="68580" bIns="34290">
            <a:spAutoFit/>
          </a:bodyPr>
          <a:lstStyle/>
          <a:p>
            <a:pPr>
              <a:lnSpc>
                <a:spcPts val="1950"/>
              </a:lnSpc>
              <a:spcBef>
                <a:spcPct val="50000"/>
              </a:spcBef>
            </a:pPr>
            <a:r>
              <a:rPr lang="zh-CN" altLang="en-US" sz="2100" dirty="0">
                <a:latin typeface="黑体" pitchFamily="49" charset="-122"/>
                <a:ea typeface="黑体" pitchFamily="49" charset="-122"/>
                <a:sym typeface="等线" charset="-122"/>
              </a:rPr>
              <a:t>分析美国乳畜带，小麦带，玉米，棉花带的区位条件</a:t>
            </a:r>
          </a:p>
        </p:txBody>
      </p:sp>
      <p:pic>
        <p:nvPicPr>
          <p:cNvPr id="41994" name="Picture 2" descr="图片39"/>
          <p:cNvPicPr>
            <a:picLocks noChangeAspect="1" noChangeArrowheads="1"/>
          </p:cNvPicPr>
          <p:nvPr/>
        </p:nvPicPr>
        <p:blipFill>
          <a:blip r:embed="rId2" cstate="print"/>
          <a:srcRect l="1155" t="691" r="964" b="1707"/>
          <a:stretch>
            <a:fillRect/>
          </a:stretch>
        </p:blipFill>
        <p:spPr bwMode="auto">
          <a:xfrm>
            <a:off x="159544" y="2200276"/>
            <a:ext cx="5893594" cy="3605213"/>
          </a:xfrm>
          <a:prstGeom prst="rect">
            <a:avLst/>
          </a:prstGeom>
          <a:noFill/>
          <a:ln w="9525">
            <a:noFill/>
            <a:miter lim="800000"/>
            <a:headEnd/>
            <a:tailEnd/>
          </a:ln>
        </p:spPr>
      </p:pic>
      <p:sp>
        <p:nvSpPr>
          <p:cNvPr id="12301" name="文本框 8"/>
          <p:cNvSpPr txBox="1">
            <a:spLocks noChangeArrowheads="1"/>
          </p:cNvSpPr>
          <p:nvPr/>
        </p:nvSpPr>
        <p:spPr bwMode="auto">
          <a:xfrm>
            <a:off x="6196014" y="2405063"/>
            <a:ext cx="2836069" cy="457048"/>
          </a:xfrm>
          <a:prstGeom prst="rect">
            <a:avLst/>
          </a:prstGeom>
          <a:solidFill>
            <a:srgbClr val="0D7031"/>
          </a:solidFill>
          <a:ln w="9525">
            <a:noFill/>
            <a:miter lim="800000"/>
            <a:headEnd/>
            <a:tailEnd/>
          </a:ln>
        </p:spPr>
        <p:txBody>
          <a:bodyPr lIns="68580" tIns="34290" rIns="68580" bIns="34290">
            <a:spAutoFit/>
          </a:bodyPr>
          <a:lstStyle/>
          <a:p>
            <a:pPr algn="ctr">
              <a:lnSpc>
                <a:spcPct val="120000"/>
              </a:lnSpc>
              <a:spcBef>
                <a:spcPct val="50000"/>
              </a:spcBef>
            </a:pPr>
            <a:r>
              <a:rPr lang="zh-CN" altLang="zh-CN" sz="2100" dirty="0">
                <a:solidFill>
                  <a:srgbClr val="FFC000"/>
                </a:solidFill>
                <a:latin typeface="Times New Roman" pitchFamily="18" charset="0"/>
                <a:ea typeface="黑体" pitchFamily="49" charset="-122"/>
                <a:sym typeface="等线" charset="-122"/>
              </a:rPr>
              <a:t>玉米带</a:t>
            </a:r>
            <a:endParaRPr lang="zh-CN" altLang="zh-CN" sz="2100" dirty="0">
              <a:solidFill>
                <a:schemeClr val="bg1"/>
              </a:solidFill>
              <a:latin typeface="Times New Roman" pitchFamily="18" charset="0"/>
              <a:ea typeface="黑体" pitchFamily="49" charset="-122"/>
              <a:sym typeface="等线" charset="-122"/>
            </a:endParaRPr>
          </a:p>
        </p:txBody>
      </p:sp>
      <p:sp>
        <p:nvSpPr>
          <p:cNvPr id="2" name="文本框 1"/>
          <p:cNvSpPr txBox="1">
            <a:spLocks noChangeArrowheads="1"/>
          </p:cNvSpPr>
          <p:nvPr/>
        </p:nvSpPr>
        <p:spPr bwMode="auto">
          <a:xfrm>
            <a:off x="6196013" y="3320655"/>
            <a:ext cx="2834879" cy="2880789"/>
          </a:xfrm>
          <a:prstGeom prst="rect">
            <a:avLst/>
          </a:prstGeom>
          <a:noFill/>
          <a:ln w="9525">
            <a:noFill/>
            <a:miter lim="800000"/>
            <a:headEnd/>
            <a:tailEnd/>
          </a:ln>
        </p:spPr>
        <p:txBody>
          <a:bodyPr lIns="68580" tIns="34290" rIns="68580" bIns="34290">
            <a:spAutoFit/>
          </a:bodyPr>
          <a:lstStyle/>
          <a:p>
            <a:pPr>
              <a:lnSpc>
                <a:spcPct val="110000"/>
              </a:lnSpc>
              <a:spcBef>
                <a:spcPct val="50000"/>
              </a:spcBef>
            </a:pPr>
            <a:r>
              <a:rPr lang="zh-CN" altLang="en-US" sz="2100" dirty="0">
                <a:solidFill>
                  <a:srgbClr val="FF0000"/>
                </a:solidFill>
                <a:latin typeface="Times New Roman" pitchFamily="18" charset="0"/>
                <a:ea typeface="黑体" pitchFamily="49" charset="-122"/>
                <a:sym typeface="等线" charset="-122"/>
              </a:rPr>
              <a:t>分布：</a:t>
            </a:r>
            <a:r>
              <a:rPr lang="zh-CN" altLang="en-US" sz="2100" dirty="0">
                <a:latin typeface="黑体" pitchFamily="49" charset="-122"/>
                <a:ea typeface="黑体" pitchFamily="49" charset="-122"/>
              </a:rPr>
              <a:t>乳畜带以南地区</a:t>
            </a:r>
            <a:r>
              <a:rPr lang="zh-CN" altLang="en-US" sz="2100" dirty="0">
                <a:latin typeface="Times New Roman" pitchFamily="18" charset="0"/>
                <a:ea typeface="等线" charset="-122"/>
                <a:sym typeface="等线" charset="-122"/>
              </a:rPr>
              <a:t/>
            </a:r>
            <a:br>
              <a:rPr lang="zh-CN" altLang="en-US" sz="2100" dirty="0">
                <a:latin typeface="Times New Roman" pitchFamily="18" charset="0"/>
                <a:ea typeface="等线" charset="-122"/>
                <a:sym typeface="等线" charset="-122"/>
              </a:rPr>
            </a:br>
            <a:r>
              <a:rPr lang="zh-CN" altLang="en-US" sz="2100" dirty="0">
                <a:solidFill>
                  <a:srgbClr val="FF0000"/>
                </a:solidFill>
                <a:latin typeface="Times New Roman" pitchFamily="18" charset="0"/>
                <a:ea typeface="黑体" pitchFamily="49" charset="-122"/>
                <a:sym typeface="等线" charset="-122"/>
              </a:rPr>
              <a:t>条件：</a:t>
            </a:r>
            <a:r>
              <a:rPr lang="zh-CN" altLang="en-US" sz="2100" dirty="0">
                <a:solidFill>
                  <a:srgbClr val="000000"/>
                </a:solidFill>
                <a:latin typeface="黑体" pitchFamily="2" charset="-122"/>
                <a:ea typeface="黑体" pitchFamily="2" charset="-122"/>
              </a:rPr>
              <a:t>地势平坦</a:t>
            </a:r>
            <a:r>
              <a:rPr lang="en-US" altLang="zh-CN" sz="2100" dirty="0">
                <a:solidFill>
                  <a:srgbClr val="000000"/>
                </a:solidFill>
                <a:latin typeface="黑体" pitchFamily="2" charset="-122"/>
                <a:ea typeface="黑体" pitchFamily="2" charset="-122"/>
              </a:rPr>
              <a:t>,</a:t>
            </a:r>
            <a:r>
              <a:rPr lang="zh-CN" altLang="en-US" sz="2100" dirty="0">
                <a:solidFill>
                  <a:srgbClr val="000000"/>
                </a:solidFill>
                <a:latin typeface="黑体" pitchFamily="2" charset="-122"/>
                <a:ea typeface="黑体" pitchFamily="2" charset="-122"/>
              </a:rPr>
              <a:t>土壤肥沃</a:t>
            </a:r>
            <a:r>
              <a:rPr lang="en-US" altLang="zh-CN" sz="2100" dirty="0">
                <a:solidFill>
                  <a:srgbClr val="000000"/>
                </a:solidFill>
                <a:latin typeface="黑体" pitchFamily="2" charset="-122"/>
                <a:ea typeface="黑体" pitchFamily="2" charset="-122"/>
              </a:rPr>
              <a:t>,</a:t>
            </a:r>
            <a:r>
              <a:rPr lang="zh-CN" altLang="en-US" sz="2100" dirty="0">
                <a:solidFill>
                  <a:srgbClr val="000000"/>
                </a:solidFill>
                <a:latin typeface="黑体" pitchFamily="2" charset="-122"/>
                <a:ea typeface="黑体" pitchFamily="2" charset="-122"/>
              </a:rPr>
              <a:t>无霜期较长，</a:t>
            </a:r>
            <a:r>
              <a:rPr lang="zh-CN" altLang="en-US" sz="2100" dirty="0">
                <a:solidFill>
                  <a:srgbClr val="FF0000"/>
                </a:solidFill>
                <a:latin typeface="黑体" pitchFamily="2" charset="-122"/>
                <a:ea typeface="黑体" pitchFamily="2" charset="-122"/>
              </a:rPr>
              <a:t>降水量较多</a:t>
            </a:r>
            <a:r>
              <a:rPr lang="zh-CN" altLang="en-US" sz="2100" dirty="0">
                <a:solidFill>
                  <a:srgbClr val="000000"/>
                </a:solidFill>
                <a:latin typeface="黑体" pitchFamily="2" charset="-122"/>
                <a:ea typeface="黑体" pitchFamily="2" charset="-122"/>
              </a:rPr>
              <a:t>，气候温和，适合</a:t>
            </a:r>
            <a:r>
              <a:rPr kumimoji="1" lang="zh-CN" altLang="en-US" sz="2100" dirty="0">
                <a:solidFill>
                  <a:srgbClr val="0000FF"/>
                </a:solidFill>
                <a:latin typeface="黑体" pitchFamily="2" charset="-122"/>
                <a:ea typeface="黑体" pitchFamily="2" charset="-122"/>
              </a:rPr>
              <a:t>喜热的玉米生长</a:t>
            </a:r>
            <a:endParaRPr lang="zh-CN" altLang="en-US" sz="2100" dirty="0">
              <a:solidFill>
                <a:srgbClr val="000000"/>
              </a:solidFill>
              <a:latin typeface="黑体" pitchFamily="2" charset="-122"/>
              <a:ea typeface="黑体" pitchFamily="2" charset="-122"/>
            </a:endParaRPr>
          </a:p>
          <a:p>
            <a:pPr>
              <a:lnSpc>
                <a:spcPct val="110000"/>
              </a:lnSpc>
              <a:spcBef>
                <a:spcPct val="50000"/>
              </a:spcBef>
            </a:pPr>
            <a:endParaRPr lang="zh-CN" altLang="en-US" sz="2100" dirty="0">
              <a:latin typeface="Times New Roman" pitchFamily="18" charset="0"/>
              <a:ea typeface="黑体" pitchFamily="49" charset="-122"/>
              <a:sym typeface="等线" charset="-122"/>
            </a:endParaRPr>
          </a:p>
          <a:p>
            <a:pPr>
              <a:lnSpc>
                <a:spcPct val="110000"/>
              </a:lnSpc>
              <a:spcBef>
                <a:spcPct val="50000"/>
              </a:spcBef>
            </a:pPr>
            <a:r>
              <a:rPr lang="zh-CN" altLang="en-US" sz="2100" dirty="0">
                <a:latin typeface="Times New Roman" pitchFamily="18" charset="0"/>
                <a:ea typeface="黑体" pitchFamily="49" charset="-122"/>
                <a:sym typeface="等线" charset="-122"/>
              </a:rPr>
              <a:t>。 </a:t>
            </a:r>
            <a:endParaRPr lang="zh-CN" altLang="en-US" sz="2100" dirty="0">
              <a:latin typeface="黑体" pitchFamily="49" charset="-122"/>
              <a:ea typeface="黑体" pitchFamily="49" charset="-122"/>
              <a:sym typeface="等线" charset="-122"/>
            </a:endParaRPr>
          </a:p>
        </p:txBody>
      </p:sp>
      <p:grpSp>
        <p:nvGrpSpPr>
          <p:cNvPr id="15" name="组合 7"/>
          <p:cNvGrpSpPr>
            <a:grpSpLocks/>
          </p:cNvGrpSpPr>
          <p:nvPr/>
        </p:nvGrpSpPr>
        <p:grpSpPr bwMode="auto">
          <a:xfrm>
            <a:off x="1" y="857252"/>
            <a:ext cx="9144001" cy="611981"/>
            <a:chOff x="0" y="-1"/>
            <a:chExt cx="12192001" cy="815268"/>
          </a:xfrm>
        </p:grpSpPr>
        <p:sp>
          <p:nvSpPr>
            <p:cNvPr id="16" name="矩形 15"/>
            <p:cNvSpPr/>
            <p:nvPr/>
          </p:nvSpPr>
          <p:spPr>
            <a:xfrm>
              <a:off x="0" y="-1"/>
              <a:ext cx="1112838" cy="815268"/>
            </a:xfrm>
            <a:prstGeom prst="rect">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7" name="矩形 16"/>
            <p:cNvSpPr/>
            <p:nvPr/>
          </p:nvSpPr>
          <p:spPr>
            <a:xfrm>
              <a:off x="5231904" y="-1"/>
              <a:ext cx="6960097" cy="815268"/>
            </a:xfrm>
            <a:prstGeom prst="rect">
              <a:avLst/>
            </a:prstGeom>
            <a:solidFill>
              <a:srgbClr val="0D7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8" name="文本框 6"/>
            <p:cNvSpPr txBox="1">
              <a:spLocks noChangeArrowheads="1"/>
            </p:cNvSpPr>
            <p:nvPr/>
          </p:nvSpPr>
          <p:spPr bwMode="auto">
            <a:xfrm>
              <a:off x="1113155" y="14602"/>
              <a:ext cx="3926728" cy="738024"/>
            </a:xfrm>
            <a:prstGeom prst="rect">
              <a:avLst/>
            </a:prstGeom>
            <a:noFill/>
            <a:ln w="9525">
              <a:noFill/>
              <a:miter lim="800000"/>
              <a:headEnd/>
              <a:tailEnd/>
            </a:ln>
          </p:spPr>
          <p:txBody>
            <a:bodyPr wrap="square">
              <a:spAutoFit/>
            </a:bodyPr>
            <a:lstStyle/>
            <a:p>
              <a:pPr algn="ctr">
                <a:lnSpc>
                  <a:spcPct val="125000"/>
                </a:lnSpc>
              </a:pPr>
              <a:r>
                <a:rPr lang="zh-CN" altLang="en-US" sz="2400" b="1" dirty="0">
                  <a:solidFill>
                    <a:srgbClr val="0D0D0D"/>
                  </a:solidFill>
                  <a:latin typeface="方正姚体" pitchFamily="2" charset="-122"/>
                  <a:ea typeface="方正姚体" pitchFamily="2" charset="-122"/>
                </a:rPr>
                <a:t>农业生产地区专门化</a:t>
              </a:r>
            </a:p>
          </p:txBody>
        </p:sp>
      </p:grpSp>
    </p:spTree>
    <p:extLst>
      <p:ext uri="{BB962C8B-B14F-4D97-AF65-F5344CB8AC3E}">
        <p14:creationId xmlns:p14="http://schemas.microsoft.com/office/powerpoint/2010/main" val="380073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301"/>
                                        </p:tgtEl>
                                        <p:attrNameLst>
                                          <p:attrName>style.visibility</p:attrName>
                                        </p:attrNameLst>
                                      </p:cBhvr>
                                      <p:to>
                                        <p:strVal val="visible"/>
                                      </p:to>
                                    </p:set>
                                    <p:animEffect transition="in" filter="fade">
                                      <p:cBhvr>
                                        <p:cTn id="7" dur="1000"/>
                                        <p:tgtEl>
                                          <p:spTgt spid="12301"/>
                                        </p:tgtEl>
                                      </p:cBhvr>
                                    </p:animEffect>
                                    <p:anim calcmode="lin" valueType="num">
                                      <p:cBhvr>
                                        <p:cTn id="8" dur="1000" fill="hold"/>
                                        <p:tgtEl>
                                          <p:spTgt spid="12301"/>
                                        </p:tgtEl>
                                        <p:attrNameLst>
                                          <p:attrName>ppt_x</p:attrName>
                                        </p:attrNameLst>
                                      </p:cBhvr>
                                      <p:tavLst>
                                        <p:tav tm="0">
                                          <p:val>
                                            <p:strVal val="#ppt_x"/>
                                          </p:val>
                                        </p:tav>
                                        <p:tav tm="100000">
                                          <p:val>
                                            <p:strVal val="#ppt_x"/>
                                          </p:val>
                                        </p:tav>
                                      </p:tavLst>
                                    </p:anim>
                                    <p:anim calcmode="lin" valueType="num">
                                      <p:cBhvr>
                                        <p:cTn id="9" dur="1000" fill="hold"/>
                                        <p:tgtEl>
                                          <p:spTgt spid="1230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nimBg="1"/>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73025" y="3176430"/>
            <a:ext cx="9217025" cy="1138773"/>
          </a:xfrm>
          <a:prstGeom prst="rect">
            <a:avLst/>
          </a:prstGeom>
          <a:noFill/>
          <a:ln w="9525">
            <a:noFill/>
            <a:miter lim="800000"/>
            <a:headEnd/>
            <a:tailEnd/>
          </a:ln>
        </p:spPr>
        <p:txBody>
          <a:bodyPr>
            <a:spAutoFit/>
          </a:bodyPr>
          <a:lstStyle/>
          <a:p>
            <a:r>
              <a:rPr lang="zh-CN" altLang="en-US" sz="4400" b="1" dirty="0">
                <a:solidFill>
                  <a:srgbClr val="800080"/>
                </a:solidFill>
                <a:latin typeface="隶书" pitchFamily="49" charset="-122"/>
                <a:ea typeface="隶书" pitchFamily="49" charset="-122"/>
              </a:rPr>
              <a:t>思考：</a:t>
            </a:r>
            <a:r>
              <a:rPr lang="zh-CN" altLang="en-US" sz="4400" b="1" dirty="0">
                <a:solidFill>
                  <a:srgbClr val="006600"/>
                </a:solidFill>
                <a:latin typeface="黑体" pitchFamily="2" charset="-122"/>
                <a:ea typeface="黑体" pitchFamily="2" charset="-122"/>
              </a:rPr>
              <a:t>（</a:t>
            </a:r>
            <a:r>
              <a:rPr lang="en-US" altLang="zh-CN" sz="4400" b="1" dirty="0">
                <a:solidFill>
                  <a:srgbClr val="006600"/>
                </a:solidFill>
                <a:latin typeface="黑体" pitchFamily="2" charset="-122"/>
                <a:ea typeface="黑体" pitchFamily="2" charset="-122"/>
              </a:rPr>
              <a:t>3</a:t>
            </a:r>
            <a:r>
              <a:rPr lang="zh-CN" altLang="en-US" sz="4400" b="1" dirty="0">
                <a:solidFill>
                  <a:srgbClr val="006600"/>
                </a:solidFill>
                <a:latin typeface="黑体" pitchFamily="2" charset="-122"/>
                <a:ea typeface="黑体" pitchFamily="2" charset="-122"/>
              </a:rPr>
              <a:t>分）</a:t>
            </a:r>
            <a:endParaRPr lang="zh-CN" altLang="en-US" sz="4400" b="1" dirty="0">
              <a:solidFill>
                <a:srgbClr val="800080"/>
              </a:solidFill>
              <a:latin typeface="隶书" pitchFamily="49" charset="-122"/>
              <a:ea typeface="隶书" pitchFamily="49" charset="-122"/>
            </a:endParaRPr>
          </a:p>
          <a:p>
            <a:r>
              <a:rPr lang="zh-CN" altLang="en-US" sz="2400" b="1" dirty="0">
                <a:solidFill>
                  <a:srgbClr val="006600"/>
                </a:solidFill>
                <a:latin typeface="黑体" pitchFamily="2" charset="-122"/>
                <a:ea typeface="黑体" pitchFamily="2" charset="-122"/>
              </a:rPr>
              <a:t>  为什么美国中部适合大规模机械化生产？</a:t>
            </a:r>
          </a:p>
        </p:txBody>
      </p:sp>
      <p:sp>
        <p:nvSpPr>
          <p:cNvPr id="274435" name="Text Box 3"/>
          <p:cNvSpPr txBox="1">
            <a:spLocks noChangeArrowheads="1"/>
          </p:cNvSpPr>
          <p:nvPr/>
        </p:nvSpPr>
        <p:spPr bwMode="auto">
          <a:xfrm>
            <a:off x="0" y="4315203"/>
            <a:ext cx="8458200" cy="2419124"/>
          </a:xfrm>
          <a:prstGeom prst="rect">
            <a:avLst/>
          </a:prstGeom>
          <a:noFill/>
          <a:ln w="9525">
            <a:noFill/>
            <a:miter lim="800000"/>
            <a:headEnd/>
            <a:tailEnd/>
          </a:ln>
        </p:spPr>
        <p:txBody>
          <a:bodyPr>
            <a:spAutoFit/>
          </a:bodyPr>
          <a:lstStyle/>
          <a:p>
            <a:pPr>
              <a:lnSpc>
                <a:spcPct val="140000"/>
              </a:lnSpc>
              <a:buFont typeface="Wingdings" pitchFamily="2" charset="2"/>
              <a:buChar char="u"/>
            </a:pPr>
            <a:r>
              <a:rPr lang="zh-CN" altLang="en-US" sz="2800" b="1" dirty="0">
                <a:solidFill>
                  <a:srgbClr val="FF0000"/>
                </a:solidFill>
              </a:rPr>
              <a:t>美国中部平原地广人稀，人均耕地面积大；</a:t>
            </a:r>
            <a:endParaRPr lang="en-US" altLang="zh-CN" sz="2800" b="1" dirty="0">
              <a:solidFill>
                <a:srgbClr val="FF0000"/>
              </a:solidFill>
            </a:endParaRPr>
          </a:p>
          <a:p>
            <a:pPr>
              <a:buFont typeface="Wingdings" pitchFamily="2" charset="2"/>
              <a:buChar char="u"/>
            </a:pPr>
            <a:r>
              <a:rPr lang="zh-CN" altLang="en-US" sz="2800" b="1" dirty="0">
                <a:solidFill>
                  <a:srgbClr val="FF0000"/>
                </a:solidFill>
              </a:rPr>
              <a:t>土地平坦连片；</a:t>
            </a:r>
            <a:endParaRPr lang="en-US" altLang="zh-CN" sz="2800" b="1" dirty="0">
              <a:solidFill>
                <a:srgbClr val="FF0000"/>
              </a:solidFill>
            </a:endParaRPr>
          </a:p>
          <a:p>
            <a:pPr>
              <a:buFont typeface="Wingdings" pitchFamily="2" charset="2"/>
              <a:buChar char="u"/>
            </a:pPr>
            <a:r>
              <a:rPr lang="zh-CN" altLang="en-US" sz="2800" b="1" dirty="0">
                <a:solidFill>
                  <a:srgbClr val="FF0000"/>
                </a:solidFill>
              </a:rPr>
              <a:t>以大陆性气候为主，多旱地；</a:t>
            </a:r>
            <a:endParaRPr lang="en-US" altLang="zh-CN" sz="2800" b="1" dirty="0">
              <a:solidFill>
                <a:srgbClr val="FF0000"/>
              </a:solidFill>
            </a:endParaRPr>
          </a:p>
          <a:p>
            <a:pPr>
              <a:buFont typeface="Wingdings" pitchFamily="2" charset="2"/>
              <a:buChar char="u"/>
            </a:pPr>
            <a:r>
              <a:rPr lang="zh-CN" altLang="en-US" sz="2800" b="1" dirty="0">
                <a:solidFill>
                  <a:srgbClr val="FF0000"/>
                </a:solidFill>
              </a:rPr>
              <a:t>美国工业发达，为农业提供大量机械设备。（任答</a:t>
            </a:r>
            <a:r>
              <a:rPr lang="en-US" altLang="zh-CN" sz="2800" b="1" dirty="0">
                <a:solidFill>
                  <a:srgbClr val="FF0000"/>
                </a:solidFill>
              </a:rPr>
              <a:t>3</a:t>
            </a:r>
            <a:r>
              <a:rPr lang="zh-CN" altLang="en-US" sz="2800" b="1" dirty="0">
                <a:solidFill>
                  <a:srgbClr val="FF0000"/>
                </a:solidFill>
              </a:rPr>
              <a:t>点，</a:t>
            </a:r>
            <a:r>
              <a:rPr lang="en-US" altLang="zh-CN" sz="2800" b="1" dirty="0">
                <a:solidFill>
                  <a:srgbClr val="FF0000"/>
                </a:solidFill>
              </a:rPr>
              <a:t>3</a:t>
            </a:r>
            <a:r>
              <a:rPr lang="zh-CN" altLang="en-US" sz="2800" b="1" dirty="0">
                <a:solidFill>
                  <a:srgbClr val="FF0000"/>
                </a:solidFill>
              </a:rPr>
              <a:t>分）</a:t>
            </a:r>
            <a:endParaRPr lang="zh-CN" altLang="en-US" sz="2800" b="1" dirty="0">
              <a:solidFill>
                <a:srgbClr val="FF0000"/>
              </a:solidFill>
              <a:latin typeface="黑体" pitchFamily="2" charset="-122"/>
              <a:ea typeface="黑体" pitchFamily="2" charset="-122"/>
            </a:endParaRPr>
          </a:p>
        </p:txBody>
      </p:sp>
      <p:sp>
        <p:nvSpPr>
          <p:cNvPr id="4" name="Text Box 3">
            <a:hlinkClick r:id="rId2" action="ppaction://hlinksldjump"/>
          </p:cNvPr>
          <p:cNvSpPr txBox="1">
            <a:spLocks noChangeArrowheads="1"/>
          </p:cNvSpPr>
          <p:nvPr/>
        </p:nvSpPr>
        <p:spPr bwMode="auto">
          <a:xfrm>
            <a:off x="923630" y="1537999"/>
            <a:ext cx="908447" cy="438582"/>
          </a:xfrm>
          <a:prstGeom prst="rect">
            <a:avLst/>
          </a:prstGeom>
          <a:noFill/>
          <a:ln w="9525">
            <a:solidFill>
              <a:schemeClr val="tx1"/>
            </a:solidFill>
            <a:miter lim="800000"/>
          </a:ln>
          <a:effectLst/>
        </p:spPr>
        <p:txBody>
          <a:bodyPr lIns="68580" tIns="34290" rIns="68580" bIns="34290">
            <a:spAutoFit/>
          </a:bodyPr>
          <a:lstStyle/>
          <a:p>
            <a:pPr eaLnBrk="1" hangingPunct="1">
              <a:buFont typeface="Arial" panose="020B0604020202020204" pitchFamily="34" charset="0"/>
              <a:buNone/>
              <a:defRPr/>
            </a:pPr>
            <a:r>
              <a:rPr lang="en-US" altLang="zh-CN" sz="2400" b="1" dirty="0">
                <a:solidFill>
                  <a:prstClr val="black"/>
                </a:solidFill>
                <a:effectLst>
                  <a:outerShdw blurRad="38100" dist="38100" dir="2700000" algn="tl">
                    <a:srgbClr val="C0C0C0"/>
                  </a:outerShdw>
                </a:effectLst>
                <a:latin typeface="Arial" panose="020B0604020202020204" pitchFamily="34" charset="0"/>
              </a:rPr>
              <a:t> </a:t>
            </a:r>
            <a:r>
              <a:rPr lang="zh-CN" altLang="en-US" sz="2400" b="1" dirty="0">
                <a:solidFill>
                  <a:prstClr val="black"/>
                </a:solidFill>
                <a:effectLst>
                  <a:outerShdw blurRad="38100" dist="38100" dir="2700000" algn="tl">
                    <a:srgbClr val="C0C0C0"/>
                  </a:outerShdw>
                </a:effectLst>
                <a:latin typeface="Arial" panose="020B0604020202020204" pitchFamily="34" charset="0"/>
              </a:rPr>
              <a:t>特点：</a:t>
            </a:r>
          </a:p>
        </p:txBody>
      </p:sp>
      <p:sp>
        <p:nvSpPr>
          <p:cNvPr id="5" name="Text Box 9">
            <a:hlinkClick r:id="rId2" action="ppaction://hlinksldjump"/>
          </p:cNvPr>
          <p:cNvSpPr txBox="1">
            <a:spLocks noChangeArrowheads="1"/>
          </p:cNvSpPr>
          <p:nvPr/>
        </p:nvSpPr>
        <p:spPr bwMode="auto">
          <a:xfrm>
            <a:off x="1963045" y="2349212"/>
            <a:ext cx="2591990" cy="346249"/>
          </a:xfrm>
          <a:prstGeom prst="rect">
            <a:avLst/>
          </a:prstGeom>
          <a:noFill/>
          <a:ln w="9525">
            <a:solidFill>
              <a:schemeClr val="tx1"/>
            </a:solidFill>
            <a:miter lim="800000"/>
          </a:ln>
          <a:effectLst/>
        </p:spPr>
        <p:txBody>
          <a:bodyPr lIns="68580" tIns="34290" rIns="68580" bIns="34290">
            <a:spAutoFit/>
          </a:bodyPr>
          <a:lstStyle/>
          <a:p>
            <a:pPr eaLnBrk="1" hangingPunct="1">
              <a:buFont typeface="Arial" panose="020B0604020202020204" pitchFamily="34" charset="0"/>
              <a:buNone/>
              <a:defRPr/>
            </a:pPr>
            <a:r>
              <a:rPr lang="zh-CN" altLang="en-US" b="1" dirty="0">
                <a:solidFill>
                  <a:prstClr val="black"/>
                </a:solidFill>
                <a:effectLst>
                  <a:outerShdw blurRad="38100" dist="38100" dir="2700000" algn="tl">
                    <a:srgbClr val="C0C0C0"/>
                  </a:outerShdw>
                </a:effectLst>
                <a:latin typeface="Arial" panose="020B0604020202020204" pitchFamily="34" charset="0"/>
              </a:rPr>
              <a:t>经营以家庭农场为主</a:t>
            </a:r>
          </a:p>
        </p:txBody>
      </p:sp>
      <p:sp>
        <p:nvSpPr>
          <p:cNvPr id="6" name="Text Box 4">
            <a:hlinkClick r:id="rId2" action="ppaction://hlinksldjump"/>
          </p:cNvPr>
          <p:cNvSpPr txBox="1">
            <a:spLocks noChangeArrowheads="1"/>
          </p:cNvSpPr>
          <p:nvPr/>
        </p:nvSpPr>
        <p:spPr bwMode="auto">
          <a:xfrm>
            <a:off x="1976141" y="905380"/>
            <a:ext cx="1295400" cy="346249"/>
          </a:xfrm>
          <a:prstGeom prst="rect">
            <a:avLst/>
          </a:prstGeom>
          <a:noFill/>
          <a:ln w="9525">
            <a:solidFill>
              <a:schemeClr val="tx1"/>
            </a:solidFill>
            <a:miter lim="800000"/>
          </a:ln>
          <a:effectLst/>
        </p:spPr>
        <p:txBody>
          <a:bodyPr lIns="68580" tIns="34290" rIns="68580" bIns="34290">
            <a:spAutoFit/>
          </a:bodyPr>
          <a:lstStyle/>
          <a:p>
            <a:pPr eaLnBrk="1" hangingPunct="1">
              <a:buFont typeface="Arial" panose="020B0604020202020204" pitchFamily="34" charset="0"/>
              <a:buNone/>
              <a:defRPr/>
            </a:pPr>
            <a:r>
              <a:rPr lang="zh-CN" altLang="en-US" b="1" dirty="0">
                <a:solidFill>
                  <a:prstClr val="black"/>
                </a:solidFill>
                <a:effectLst>
                  <a:outerShdw blurRad="38100" dist="38100" dir="2700000" algn="tl">
                    <a:srgbClr val="C0C0C0"/>
                  </a:outerShdw>
                </a:effectLst>
                <a:latin typeface="Arial" panose="020B0604020202020204" pitchFamily="34" charset="0"/>
              </a:rPr>
              <a:t>生产规模大</a:t>
            </a:r>
          </a:p>
        </p:txBody>
      </p:sp>
      <p:sp>
        <p:nvSpPr>
          <p:cNvPr id="7" name="Text Box 5">
            <a:hlinkClick r:id="rId2" action="ppaction://hlinksldjump"/>
          </p:cNvPr>
          <p:cNvSpPr txBox="1">
            <a:spLocks noChangeArrowheads="1"/>
          </p:cNvSpPr>
          <p:nvPr/>
        </p:nvSpPr>
        <p:spPr bwMode="auto">
          <a:xfrm>
            <a:off x="1963046" y="1412587"/>
            <a:ext cx="1674019" cy="346249"/>
          </a:xfrm>
          <a:prstGeom prst="rect">
            <a:avLst/>
          </a:prstGeom>
          <a:noFill/>
          <a:ln w="9525">
            <a:solidFill>
              <a:schemeClr val="tx1"/>
            </a:solidFill>
            <a:miter lim="800000"/>
          </a:ln>
          <a:effectLst/>
        </p:spPr>
        <p:txBody>
          <a:bodyPr lIns="68580" tIns="34290" rIns="68580" bIns="34290">
            <a:spAutoFit/>
          </a:bodyPr>
          <a:lstStyle/>
          <a:p>
            <a:pPr eaLnBrk="1" hangingPunct="1">
              <a:buFont typeface="Arial" panose="020B0604020202020204" pitchFamily="34" charset="0"/>
              <a:buNone/>
              <a:defRPr/>
            </a:pPr>
            <a:r>
              <a:rPr lang="zh-CN" altLang="en-US" b="1" dirty="0">
                <a:solidFill>
                  <a:prstClr val="black"/>
                </a:solidFill>
                <a:effectLst>
                  <a:outerShdw blurRad="38100" dist="38100" dir="2700000" algn="tl">
                    <a:srgbClr val="C0C0C0"/>
                  </a:outerShdw>
                </a:effectLst>
                <a:latin typeface="Arial" panose="020B0604020202020204" pitchFamily="34" charset="0"/>
              </a:rPr>
              <a:t>机械化水平高</a:t>
            </a:r>
          </a:p>
        </p:txBody>
      </p:sp>
      <p:sp>
        <p:nvSpPr>
          <p:cNvPr id="8" name="Text Box 8">
            <a:hlinkClick r:id="rId2" action="ppaction://hlinksldjump"/>
          </p:cNvPr>
          <p:cNvSpPr txBox="1">
            <a:spLocks noChangeArrowheads="1"/>
          </p:cNvSpPr>
          <p:nvPr/>
        </p:nvSpPr>
        <p:spPr bwMode="auto">
          <a:xfrm>
            <a:off x="1989239" y="1879312"/>
            <a:ext cx="1187053" cy="346249"/>
          </a:xfrm>
          <a:prstGeom prst="rect">
            <a:avLst/>
          </a:prstGeom>
          <a:noFill/>
          <a:ln w="9525">
            <a:solidFill>
              <a:schemeClr val="tx1"/>
            </a:solidFill>
            <a:miter lim="800000"/>
          </a:ln>
          <a:effectLst/>
        </p:spPr>
        <p:txBody>
          <a:bodyPr lIns="68580" tIns="34290" rIns="68580" bIns="34290">
            <a:spAutoFit/>
          </a:bodyPr>
          <a:lstStyle/>
          <a:p>
            <a:pPr eaLnBrk="1" hangingPunct="1">
              <a:buFont typeface="Arial" panose="020B0604020202020204" pitchFamily="34" charset="0"/>
              <a:buNone/>
              <a:defRPr/>
            </a:pPr>
            <a:r>
              <a:rPr lang="zh-CN" altLang="en-US" b="1" dirty="0">
                <a:solidFill>
                  <a:prstClr val="black"/>
                </a:solidFill>
                <a:effectLst>
                  <a:outerShdw blurRad="38100" dist="38100" dir="2700000" algn="tl">
                    <a:srgbClr val="C0C0C0"/>
                  </a:outerShdw>
                </a:effectLst>
                <a:latin typeface="Arial" panose="020B0604020202020204" pitchFamily="34" charset="0"/>
              </a:rPr>
              <a:t>商品率高</a:t>
            </a:r>
          </a:p>
        </p:txBody>
      </p:sp>
      <p:sp>
        <p:nvSpPr>
          <p:cNvPr id="9" name="AutoShape 10"/>
          <p:cNvSpPr/>
          <p:nvPr/>
        </p:nvSpPr>
        <p:spPr bwMode="auto">
          <a:xfrm>
            <a:off x="1832076" y="910141"/>
            <a:ext cx="108347" cy="1873251"/>
          </a:xfrm>
          <a:prstGeom prst="leftBrace">
            <a:avLst>
              <a:gd name="adj1" fmla="val 21377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en-US" sz="2100" dirty="0">
              <a:solidFill>
                <a:srgbClr val="000000"/>
              </a:solidFill>
            </a:endParaRPr>
          </a:p>
        </p:txBody>
      </p:sp>
      <p:sp>
        <p:nvSpPr>
          <p:cNvPr id="10" name="Text Box 42"/>
          <p:cNvSpPr txBox="1">
            <a:spLocks noChangeArrowheads="1"/>
          </p:cNvSpPr>
          <p:nvPr/>
        </p:nvSpPr>
        <p:spPr bwMode="auto">
          <a:xfrm>
            <a:off x="0" y="337055"/>
            <a:ext cx="4743927"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100" b="1" dirty="0">
                <a:solidFill>
                  <a:srgbClr val="D60093"/>
                </a:solidFill>
                <a:latin typeface="Times New Roman" panose="02020603050405020304" pitchFamily="18" charset="0"/>
                <a:ea typeface="黑体" panose="02010609060101010101" charset="-122"/>
              </a:rPr>
              <a:t>美国商品谷物农业：小麦、玉米旱作物</a:t>
            </a:r>
          </a:p>
        </p:txBody>
      </p:sp>
      <p:pic>
        <p:nvPicPr>
          <p:cNvPr id="11" name="Picture 2" descr="图片39"/>
          <p:cNvPicPr>
            <a:picLocks noChangeAspect="1" noChangeArrowheads="1"/>
          </p:cNvPicPr>
          <p:nvPr/>
        </p:nvPicPr>
        <p:blipFill>
          <a:blip r:embed="rId3" cstate="print"/>
          <a:srcRect l="1155" t="691" r="964" b="1707"/>
          <a:stretch>
            <a:fillRect/>
          </a:stretch>
        </p:blipFill>
        <p:spPr bwMode="auto">
          <a:xfrm>
            <a:off x="4878046" y="373041"/>
            <a:ext cx="3980638" cy="2803389"/>
          </a:xfrm>
          <a:prstGeom prst="rect">
            <a:avLst/>
          </a:prstGeom>
          <a:noFill/>
          <a:ln w="9525">
            <a:noFill/>
            <a:miter lim="800000"/>
            <a:headEnd/>
            <a:tailEnd/>
          </a:ln>
        </p:spPr>
      </p:pic>
    </p:spTree>
    <p:extLst>
      <p:ext uri="{BB962C8B-B14F-4D97-AF65-F5344CB8AC3E}">
        <p14:creationId xmlns:p14="http://schemas.microsoft.com/office/powerpoint/2010/main" val="16832388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 calcmode="lin" valueType="num">
                                      <p:cBhvr additive="base">
                                        <p:cTn id="7" dur="500" fill="hold"/>
                                        <p:tgtEl>
                                          <p:spTgt spid="66562"/>
                                        </p:tgtEl>
                                        <p:attrNameLst>
                                          <p:attrName>ppt_x</p:attrName>
                                        </p:attrNameLst>
                                      </p:cBhvr>
                                      <p:tavLst>
                                        <p:tav tm="0">
                                          <p:val>
                                            <p:strVal val="#ppt_x"/>
                                          </p:val>
                                        </p:tav>
                                        <p:tav tm="100000">
                                          <p:val>
                                            <p:strVal val="#ppt_x"/>
                                          </p:val>
                                        </p:tav>
                                      </p:tavLst>
                                    </p:anim>
                                    <p:anim calcmode="lin" valueType="num">
                                      <p:cBhvr additive="base">
                                        <p:cTn id="8" dur="500" fill="hold"/>
                                        <p:tgtEl>
                                          <p:spTgt spid="665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74435"/>
                                        </p:tgtEl>
                                        <p:attrNameLst>
                                          <p:attrName>style.visibility</p:attrName>
                                        </p:attrNameLst>
                                      </p:cBhvr>
                                      <p:to>
                                        <p:strVal val="visible"/>
                                      </p:to>
                                    </p:set>
                                    <p:animEffect transition="in" filter="blinds(horizontal)">
                                      <p:cBhvr>
                                        <p:cTn id="13" dur="500"/>
                                        <p:tgtEl>
                                          <p:spTgt spid="274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2744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V="1">
            <a:off x="13099" y="2049066"/>
            <a:ext cx="9116615" cy="15478"/>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sp>
        <p:nvSpPr>
          <p:cNvPr id="43017" name="Text Box 6"/>
          <p:cNvSpPr txBox="1">
            <a:spLocks noChangeArrowheads="1"/>
          </p:cNvSpPr>
          <p:nvPr/>
        </p:nvSpPr>
        <p:spPr bwMode="auto">
          <a:xfrm>
            <a:off x="113109" y="1606153"/>
            <a:ext cx="6861572" cy="325730"/>
          </a:xfrm>
          <a:prstGeom prst="rect">
            <a:avLst/>
          </a:prstGeom>
          <a:noFill/>
          <a:ln w="9525">
            <a:noFill/>
            <a:miter lim="800000"/>
            <a:headEnd/>
            <a:tailEnd/>
          </a:ln>
        </p:spPr>
        <p:txBody>
          <a:bodyPr lIns="68580" tIns="34290" rIns="68580" bIns="34290">
            <a:spAutoFit/>
          </a:bodyPr>
          <a:lstStyle/>
          <a:p>
            <a:pPr>
              <a:lnSpc>
                <a:spcPts val="1950"/>
              </a:lnSpc>
              <a:spcBef>
                <a:spcPct val="50000"/>
              </a:spcBef>
            </a:pPr>
            <a:r>
              <a:rPr lang="zh-CN" altLang="en-US" sz="2100" dirty="0">
                <a:latin typeface="黑体" pitchFamily="49" charset="-122"/>
                <a:ea typeface="黑体" pitchFamily="49" charset="-122"/>
                <a:sym typeface="等线" charset="-122"/>
              </a:rPr>
              <a:t>分析美国乳畜带，小麦带，玉米，棉花带的区位条件</a:t>
            </a:r>
          </a:p>
        </p:txBody>
      </p:sp>
      <p:pic>
        <p:nvPicPr>
          <p:cNvPr id="43018" name="Picture 2" descr="图片39"/>
          <p:cNvPicPr>
            <a:picLocks noChangeAspect="1" noChangeArrowheads="1"/>
          </p:cNvPicPr>
          <p:nvPr/>
        </p:nvPicPr>
        <p:blipFill>
          <a:blip r:embed="rId2" cstate="print"/>
          <a:srcRect l="1155" t="691" r="964" b="1707"/>
          <a:stretch>
            <a:fillRect/>
          </a:stretch>
        </p:blipFill>
        <p:spPr bwMode="auto">
          <a:xfrm>
            <a:off x="159544" y="2200276"/>
            <a:ext cx="5893594" cy="3605213"/>
          </a:xfrm>
          <a:prstGeom prst="rect">
            <a:avLst/>
          </a:prstGeom>
          <a:noFill/>
          <a:ln w="9525">
            <a:noFill/>
            <a:miter lim="800000"/>
            <a:headEnd/>
            <a:tailEnd/>
          </a:ln>
        </p:spPr>
      </p:pic>
      <p:sp>
        <p:nvSpPr>
          <p:cNvPr id="12301" name="文本框 8"/>
          <p:cNvSpPr txBox="1">
            <a:spLocks noChangeArrowheads="1"/>
          </p:cNvSpPr>
          <p:nvPr/>
        </p:nvSpPr>
        <p:spPr bwMode="auto">
          <a:xfrm>
            <a:off x="6196014" y="2405063"/>
            <a:ext cx="2836069" cy="457048"/>
          </a:xfrm>
          <a:prstGeom prst="rect">
            <a:avLst/>
          </a:prstGeom>
          <a:solidFill>
            <a:srgbClr val="0D7031"/>
          </a:solidFill>
          <a:ln w="9525">
            <a:noFill/>
            <a:miter lim="800000"/>
            <a:headEnd/>
            <a:tailEnd/>
          </a:ln>
        </p:spPr>
        <p:txBody>
          <a:bodyPr lIns="68580" tIns="34290" rIns="68580" bIns="34290">
            <a:spAutoFit/>
          </a:bodyPr>
          <a:lstStyle/>
          <a:p>
            <a:pPr algn="ctr">
              <a:lnSpc>
                <a:spcPct val="120000"/>
              </a:lnSpc>
              <a:spcBef>
                <a:spcPct val="50000"/>
              </a:spcBef>
            </a:pPr>
            <a:r>
              <a:rPr lang="zh-CN" altLang="zh-CN" sz="2100" dirty="0">
                <a:solidFill>
                  <a:srgbClr val="FFC000"/>
                </a:solidFill>
                <a:latin typeface="Times New Roman" pitchFamily="18" charset="0"/>
                <a:ea typeface="黑体" pitchFamily="49" charset="-122"/>
                <a:sym typeface="等线" charset="-122"/>
              </a:rPr>
              <a:t>棉花带</a:t>
            </a:r>
            <a:endParaRPr lang="zh-CN" altLang="zh-CN" sz="2100" dirty="0">
              <a:solidFill>
                <a:schemeClr val="bg1"/>
              </a:solidFill>
              <a:latin typeface="Times New Roman" pitchFamily="18" charset="0"/>
              <a:ea typeface="黑体" pitchFamily="49" charset="-122"/>
              <a:sym typeface="等线" charset="-122"/>
            </a:endParaRPr>
          </a:p>
        </p:txBody>
      </p:sp>
      <p:sp>
        <p:nvSpPr>
          <p:cNvPr id="6" name="Text Box 5"/>
          <p:cNvSpPr txBox="1">
            <a:spLocks noChangeArrowheads="1"/>
          </p:cNvSpPr>
          <p:nvPr/>
        </p:nvSpPr>
        <p:spPr bwMode="auto">
          <a:xfrm>
            <a:off x="6187680" y="3100389"/>
            <a:ext cx="2844403" cy="2202141"/>
          </a:xfrm>
          <a:prstGeom prst="rect">
            <a:avLst/>
          </a:prstGeom>
          <a:noFill/>
          <a:ln w="57150">
            <a:noFill/>
            <a:miter lim="800000"/>
            <a:headEnd/>
            <a:tailEnd/>
          </a:ln>
        </p:spPr>
        <p:txBody>
          <a:bodyPr lIns="68580" tIns="34290" rIns="68580" bIns="34290">
            <a:spAutoFit/>
          </a:bodyPr>
          <a:lstStyle/>
          <a:p>
            <a:pPr>
              <a:lnSpc>
                <a:spcPct val="110000"/>
              </a:lnSpc>
              <a:spcBef>
                <a:spcPct val="50000"/>
              </a:spcBef>
            </a:pPr>
            <a:r>
              <a:rPr lang="zh-CN" altLang="en-US" sz="2100" dirty="0">
                <a:solidFill>
                  <a:srgbClr val="FF0000"/>
                </a:solidFill>
                <a:latin typeface="黑体" pitchFamily="49" charset="-122"/>
                <a:ea typeface="黑体" pitchFamily="49" charset="-122"/>
                <a:sym typeface="等线" charset="-122"/>
              </a:rPr>
              <a:t>分布：</a:t>
            </a:r>
            <a:r>
              <a:rPr lang="zh-CN" altLang="en-US" sz="2100" dirty="0">
                <a:latin typeface="黑体" pitchFamily="49" charset="-122"/>
                <a:ea typeface="黑体" pitchFamily="49" charset="-122"/>
                <a:sym typeface="等线" charset="-122"/>
              </a:rPr>
              <a:t>东南部；</a:t>
            </a:r>
            <a:r>
              <a:rPr lang="zh-CN" altLang="en-US" sz="2100" dirty="0">
                <a:latin typeface="黑体" pitchFamily="49" charset="-122"/>
                <a:ea typeface="黑体" pitchFamily="49" charset="-122"/>
              </a:rPr>
              <a:t/>
            </a:r>
            <a:br>
              <a:rPr lang="zh-CN" altLang="en-US" sz="2100" dirty="0">
                <a:latin typeface="黑体" pitchFamily="49" charset="-122"/>
                <a:ea typeface="黑体" pitchFamily="49" charset="-122"/>
              </a:rPr>
            </a:br>
            <a:r>
              <a:rPr lang="zh-CN" altLang="en-US" sz="2100" dirty="0">
                <a:solidFill>
                  <a:srgbClr val="FF0000"/>
                </a:solidFill>
                <a:latin typeface="黑体" pitchFamily="49" charset="-122"/>
                <a:ea typeface="黑体" pitchFamily="49" charset="-122"/>
                <a:sym typeface="等线" charset="-122"/>
              </a:rPr>
              <a:t>条件：</a:t>
            </a:r>
            <a:r>
              <a:rPr lang="zh-CN" altLang="en-US" sz="2100" dirty="0">
                <a:latin typeface="黑体" pitchFamily="49" charset="-122"/>
                <a:ea typeface="黑体" pitchFamily="49" charset="-122"/>
                <a:sym typeface="等线" charset="-122"/>
              </a:rPr>
              <a:t>地势平坦，土层深厚肥沃</a:t>
            </a:r>
            <a:r>
              <a:rPr lang="zh-CN" altLang="en-US" sz="2100" dirty="0" smtClean="0">
                <a:latin typeface="黑体" pitchFamily="49" charset="-122"/>
                <a:ea typeface="黑体" pitchFamily="49" charset="-122"/>
                <a:sym typeface="等线" charset="-122"/>
              </a:rPr>
              <a:t>，</a:t>
            </a:r>
            <a:r>
              <a:rPr lang="zh-CN" altLang="en-US" sz="2100" dirty="0" smtClean="0">
                <a:solidFill>
                  <a:srgbClr val="FF0000"/>
                </a:solidFill>
                <a:latin typeface="黑体" pitchFamily="49" charset="-122"/>
                <a:ea typeface="黑体" pitchFamily="49" charset="-122"/>
                <a:sym typeface="等线" charset="-122"/>
              </a:rPr>
              <a:t>光热</a:t>
            </a:r>
            <a:r>
              <a:rPr lang="zh-CN" altLang="en-US" sz="2100" dirty="0">
                <a:solidFill>
                  <a:srgbClr val="FF0000"/>
                </a:solidFill>
                <a:latin typeface="黑体" pitchFamily="49" charset="-122"/>
                <a:ea typeface="黑体" pitchFamily="49" charset="-122"/>
                <a:sym typeface="等线" charset="-122"/>
              </a:rPr>
              <a:t>充足</a:t>
            </a:r>
            <a:r>
              <a:rPr lang="zh-CN" altLang="en-US" sz="2100" dirty="0" smtClean="0">
                <a:solidFill>
                  <a:srgbClr val="FF0000"/>
                </a:solidFill>
                <a:latin typeface="黑体" pitchFamily="49" charset="-122"/>
                <a:ea typeface="黑体" pitchFamily="49" charset="-122"/>
                <a:sym typeface="等线" charset="-122"/>
              </a:rPr>
              <a:t>，夏季降水较多</a:t>
            </a:r>
            <a:r>
              <a:rPr lang="zh-CN" altLang="en-US" sz="2100" dirty="0" smtClean="0">
                <a:latin typeface="黑体" pitchFamily="49" charset="-122"/>
                <a:ea typeface="黑体" pitchFamily="49" charset="-122"/>
                <a:sym typeface="等线" charset="-122"/>
              </a:rPr>
              <a:t>适宜</a:t>
            </a:r>
            <a:r>
              <a:rPr lang="zh-CN" altLang="en-US" sz="2100" dirty="0">
                <a:latin typeface="黑体" pitchFamily="49" charset="-122"/>
                <a:ea typeface="黑体" pitchFamily="49" charset="-122"/>
                <a:sym typeface="等线" charset="-122"/>
              </a:rPr>
              <a:t>棉花的</a:t>
            </a:r>
            <a:r>
              <a:rPr lang="zh-CN" altLang="en-US" sz="2100" dirty="0" smtClean="0">
                <a:latin typeface="黑体" pitchFamily="49" charset="-122"/>
                <a:ea typeface="黑体" pitchFamily="49" charset="-122"/>
                <a:sym typeface="等线" charset="-122"/>
              </a:rPr>
              <a:t>生长</a:t>
            </a:r>
            <a:r>
              <a:rPr lang="zh-CN" altLang="en-US" sz="2100" dirty="0">
                <a:latin typeface="黑体" pitchFamily="49" charset="-122"/>
                <a:ea typeface="黑体" pitchFamily="49" charset="-122"/>
                <a:sym typeface="等线" charset="-122"/>
              </a:rPr>
              <a:t>，</a:t>
            </a:r>
            <a:r>
              <a:rPr lang="zh-CN" altLang="en-US" sz="2100" dirty="0" smtClean="0">
                <a:solidFill>
                  <a:srgbClr val="FF0000"/>
                </a:solidFill>
                <a:latin typeface="黑体" pitchFamily="49" charset="-122"/>
                <a:ea typeface="黑体" pitchFamily="49" charset="-122"/>
                <a:sym typeface="等线" charset="-122"/>
              </a:rPr>
              <a:t>秋季</a:t>
            </a:r>
            <a:r>
              <a:rPr lang="zh-CN" altLang="en-US" sz="2100" dirty="0">
                <a:solidFill>
                  <a:srgbClr val="FF0000"/>
                </a:solidFill>
                <a:latin typeface="黑体" pitchFamily="49" charset="-122"/>
                <a:ea typeface="黑体" pitchFamily="49" charset="-122"/>
                <a:sym typeface="等线" charset="-122"/>
              </a:rPr>
              <a:t>晴朗</a:t>
            </a:r>
            <a:r>
              <a:rPr lang="zh-CN" altLang="en-US" sz="2100" dirty="0" smtClean="0">
                <a:solidFill>
                  <a:srgbClr val="FF0000"/>
                </a:solidFill>
                <a:latin typeface="黑体" pitchFamily="49" charset="-122"/>
                <a:ea typeface="黑体" pitchFamily="49" charset="-122"/>
                <a:sym typeface="等线" charset="-122"/>
              </a:rPr>
              <a:t>干燥</a:t>
            </a:r>
            <a:r>
              <a:rPr lang="zh-CN" altLang="en-US" sz="2100" dirty="0" smtClean="0">
                <a:latin typeface="黑体" pitchFamily="49" charset="-122"/>
                <a:ea typeface="黑体" pitchFamily="49" charset="-122"/>
                <a:sym typeface="等线" charset="-122"/>
              </a:rPr>
              <a:t>收摘</a:t>
            </a:r>
            <a:r>
              <a:rPr lang="zh-CN" altLang="en-US" sz="2100" dirty="0">
                <a:latin typeface="黑体" pitchFamily="49" charset="-122"/>
                <a:ea typeface="黑体" pitchFamily="49" charset="-122"/>
                <a:sym typeface="等线" charset="-122"/>
              </a:rPr>
              <a:t>，</a:t>
            </a:r>
            <a:r>
              <a:rPr lang="zh-CN" altLang="en-US" sz="2100" dirty="0" smtClean="0">
                <a:latin typeface="黑体" pitchFamily="49" charset="-122"/>
                <a:ea typeface="黑体" pitchFamily="49" charset="-122"/>
                <a:sym typeface="+mn-ea"/>
              </a:rPr>
              <a:t>灌溉</a:t>
            </a:r>
            <a:r>
              <a:rPr lang="zh-CN" altLang="en-US" sz="2100" dirty="0">
                <a:latin typeface="黑体" pitchFamily="49" charset="-122"/>
                <a:ea typeface="黑体" pitchFamily="49" charset="-122"/>
                <a:sym typeface="+mn-ea"/>
              </a:rPr>
              <a:t>水源充足。</a:t>
            </a:r>
            <a:r>
              <a:rPr lang="zh-CN" altLang="en-US" sz="2100" dirty="0">
                <a:latin typeface="黑体" pitchFamily="49" charset="-122"/>
                <a:ea typeface="黑体" pitchFamily="49" charset="-122"/>
                <a:sym typeface="等线" charset="-122"/>
              </a:rPr>
              <a:t> </a:t>
            </a:r>
          </a:p>
        </p:txBody>
      </p:sp>
      <p:grpSp>
        <p:nvGrpSpPr>
          <p:cNvPr id="15" name="组合 7"/>
          <p:cNvGrpSpPr>
            <a:grpSpLocks/>
          </p:cNvGrpSpPr>
          <p:nvPr/>
        </p:nvGrpSpPr>
        <p:grpSpPr bwMode="auto">
          <a:xfrm>
            <a:off x="1" y="857252"/>
            <a:ext cx="9144001" cy="611981"/>
            <a:chOff x="0" y="-1"/>
            <a:chExt cx="12192001" cy="815268"/>
          </a:xfrm>
        </p:grpSpPr>
        <p:sp>
          <p:nvSpPr>
            <p:cNvPr id="16" name="矩形 15"/>
            <p:cNvSpPr/>
            <p:nvPr/>
          </p:nvSpPr>
          <p:spPr>
            <a:xfrm>
              <a:off x="0" y="-1"/>
              <a:ext cx="1112838" cy="815268"/>
            </a:xfrm>
            <a:prstGeom prst="rect">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7" name="矩形 16"/>
            <p:cNvSpPr/>
            <p:nvPr/>
          </p:nvSpPr>
          <p:spPr>
            <a:xfrm>
              <a:off x="5231904" y="-1"/>
              <a:ext cx="6960097" cy="815268"/>
            </a:xfrm>
            <a:prstGeom prst="rect">
              <a:avLst/>
            </a:prstGeom>
            <a:solidFill>
              <a:srgbClr val="0D7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8" name="文本框 6"/>
            <p:cNvSpPr txBox="1">
              <a:spLocks noChangeArrowheads="1"/>
            </p:cNvSpPr>
            <p:nvPr/>
          </p:nvSpPr>
          <p:spPr bwMode="auto">
            <a:xfrm>
              <a:off x="1113155" y="14602"/>
              <a:ext cx="3926728" cy="738024"/>
            </a:xfrm>
            <a:prstGeom prst="rect">
              <a:avLst/>
            </a:prstGeom>
            <a:noFill/>
            <a:ln w="9525">
              <a:noFill/>
              <a:miter lim="800000"/>
              <a:headEnd/>
              <a:tailEnd/>
            </a:ln>
          </p:spPr>
          <p:txBody>
            <a:bodyPr wrap="square">
              <a:spAutoFit/>
            </a:bodyPr>
            <a:lstStyle/>
            <a:p>
              <a:pPr algn="ctr">
                <a:lnSpc>
                  <a:spcPct val="125000"/>
                </a:lnSpc>
              </a:pPr>
              <a:r>
                <a:rPr lang="zh-CN" altLang="en-US" sz="2400" b="1" dirty="0">
                  <a:solidFill>
                    <a:srgbClr val="0D0D0D"/>
                  </a:solidFill>
                  <a:latin typeface="方正姚体" pitchFamily="2" charset="-122"/>
                  <a:ea typeface="方正姚体" pitchFamily="2" charset="-122"/>
                </a:rPr>
                <a:t>农业生产地区专门化</a:t>
              </a:r>
            </a:p>
          </p:txBody>
        </p:sp>
      </p:grpSp>
    </p:spTree>
    <p:extLst>
      <p:ext uri="{BB962C8B-B14F-4D97-AF65-F5344CB8AC3E}">
        <p14:creationId xmlns:p14="http://schemas.microsoft.com/office/powerpoint/2010/main" val="98688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301"/>
                                        </p:tgtEl>
                                        <p:attrNameLst>
                                          <p:attrName>style.visibility</p:attrName>
                                        </p:attrNameLst>
                                      </p:cBhvr>
                                      <p:to>
                                        <p:strVal val="visible"/>
                                      </p:to>
                                    </p:set>
                                    <p:animEffect transition="in" filter="fade">
                                      <p:cBhvr>
                                        <p:cTn id="7" dur="1000"/>
                                        <p:tgtEl>
                                          <p:spTgt spid="12301"/>
                                        </p:tgtEl>
                                      </p:cBhvr>
                                    </p:animEffect>
                                    <p:anim calcmode="lin" valueType="num">
                                      <p:cBhvr>
                                        <p:cTn id="8" dur="1000" fill="hold"/>
                                        <p:tgtEl>
                                          <p:spTgt spid="12301"/>
                                        </p:tgtEl>
                                        <p:attrNameLst>
                                          <p:attrName>ppt_x</p:attrName>
                                        </p:attrNameLst>
                                      </p:cBhvr>
                                      <p:tavLst>
                                        <p:tav tm="0">
                                          <p:val>
                                            <p:strVal val="#ppt_x"/>
                                          </p:val>
                                        </p:tav>
                                        <p:tav tm="100000">
                                          <p:val>
                                            <p:strVal val="#ppt_x"/>
                                          </p:val>
                                        </p:tav>
                                      </p:tavLst>
                                    </p:anim>
                                    <p:anim calcmode="lin" valueType="num">
                                      <p:cBhvr>
                                        <p:cTn id="9" dur="1000" fill="hold"/>
                                        <p:tgtEl>
                                          <p:spTgt spid="1230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nimBg="1"/>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图片 122909" descr="5a18c50fgdea596bc1d1c&amp;690"/>
          <p:cNvPicPr>
            <a:picLocks noChangeAspect="1" noChangeArrowheads="1"/>
          </p:cNvPicPr>
          <p:nvPr/>
        </p:nvPicPr>
        <p:blipFill>
          <a:blip r:embed="rId3" cstate="print"/>
          <a:srcRect/>
          <a:stretch>
            <a:fillRect/>
          </a:stretch>
        </p:blipFill>
        <p:spPr bwMode="auto">
          <a:xfrm>
            <a:off x="3635452" y="260351"/>
            <a:ext cx="5256103" cy="2881313"/>
          </a:xfrm>
          <a:prstGeom prst="rect">
            <a:avLst/>
          </a:prstGeom>
          <a:noFill/>
          <a:ln w="9525">
            <a:noFill/>
            <a:miter lim="800000"/>
            <a:headEnd/>
            <a:tailEnd/>
          </a:ln>
        </p:spPr>
      </p:pic>
      <p:sp>
        <p:nvSpPr>
          <p:cNvPr id="101379" name="Rectangle 3"/>
          <p:cNvSpPr>
            <a:spLocks noChangeArrowheads="1"/>
          </p:cNvSpPr>
          <p:nvPr/>
        </p:nvSpPr>
        <p:spPr bwMode="auto">
          <a:xfrm>
            <a:off x="251255" y="103702"/>
            <a:ext cx="4104618" cy="1791260"/>
          </a:xfrm>
          <a:prstGeom prst="rect">
            <a:avLst/>
          </a:prstGeom>
          <a:noFill/>
          <a:ln w="9525">
            <a:noFill/>
            <a:miter lim="800000"/>
            <a:headEnd/>
            <a:tailEnd/>
          </a:ln>
        </p:spPr>
        <p:txBody>
          <a:bodyPr anchor="ctr">
            <a:spAutoFit/>
          </a:bodyPr>
          <a:lstStyle/>
          <a:p>
            <a:pPr>
              <a:lnSpc>
                <a:spcPct val="115000"/>
              </a:lnSpc>
              <a:tabLst>
                <a:tab pos="5273675" algn="r"/>
              </a:tabLst>
            </a:pPr>
            <a:r>
              <a:rPr lang="en-US" altLang="zh-CN" sz="2400" b="1" dirty="0" smtClean="0">
                <a:latin typeface="宋体" pitchFamily="2" charset="-122"/>
              </a:rPr>
              <a:t>(2013</a:t>
            </a:r>
            <a:r>
              <a:rPr lang="zh-CN" altLang="en-US" sz="2400" b="1" dirty="0" smtClean="0">
                <a:latin typeface="宋体" pitchFamily="2" charset="-122"/>
              </a:rPr>
              <a:t>浙江）根据</a:t>
            </a:r>
            <a:r>
              <a:rPr lang="zh-CN" altLang="en-US" sz="2400" b="1" dirty="0">
                <a:latin typeface="宋体" pitchFamily="2" charset="-122"/>
              </a:rPr>
              <a:t>下面材料，回答问题。</a:t>
            </a:r>
          </a:p>
          <a:p>
            <a:pPr>
              <a:lnSpc>
                <a:spcPct val="115000"/>
              </a:lnSpc>
              <a:tabLst>
                <a:tab pos="5273675" algn="r"/>
              </a:tabLst>
            </a:pPr>
            <a:r>
              <a:rPr lang="zh-CN" altLang="en-US" sz="2400" b="1" dirty="0">
                <a:latin typeface="宋体" pitchFamily="2" charset="-122"/>
              </a:rPr>
              <a:t>材料一  美国本土年降水</a:t>
            </a:r>
          </a:p>
          <a:p>
            <a:pPr>
              <a:lnSpc>
                <a:spcPct val="115000"/>
              </a:lnSpc>
              <a:tabLst>
                <a:tab pos="5273675" algn="r"/>
              </a:tabLst>
            </a:pPr>
            <a:r>
              <a:rPr lang="zh-CN" altLang="en-US" sz="2400" b="1" dirty="0">
                <a:latin typeface="宋体" pitchFamily="2" charset="-122"/>
              </a:rPr>
              <a:t>量分布及棉花带范围。 </a:t>
            </a:r>
          </a:p>
        </p:txBody>
      </p:sp>
      <p:sp>
        <p:nvSpPr>
          <p:cNvPr id="101380" name="矩形 13"/>
          <p:cNvSpPr>
            <a:spLocks noChangeArrowheads="1"/>
          </p:cNvSpPr>
          <p:nvPr/>
        </p:nvSpPr>
        <p:spPr bwMode="auto">
          <a:xfrm>
            <a:off x="251255" y="1700214"/>
            <a:ext cx="4104618" cy="941387"/>
          </a:xfrm>
          <a:prstGeom prst="rect">
            <a:avLst/>
          </a:prstGeom>
          <a:noFill/>
          <a:ln w="9525">
            <a:noFill/>
            <a:miter lim="800000"/>
            <a:headEnd/>
            <a:tailEnd/>
          </a:ln>
        </p:spPr>
        <p:txBody>
          <a:bodyPr>
            <a:spAutoFit/>
          </a:bodyPr>
          <a:lstStyle/>
          <a:p>
            <a:pPr>
              <a:lnSpc>
                <a:spcPct val="115000"/>
              </a:lnSpc>
            </a:pPr>
            <a:r>
              <a:rPr lang="zh-CN" altLang="en-US" sz="2400" b="1">
                <a:latin typeface="宋体" pitchFamily="2" charset="-122"/>
              </a:rPr>
              <a:t>材料二</a:t>
            </a:r>
            <a:r>
              <a:rPr lang="en-US" altLang="en-US" sz="2400" b="1">
                <a:latin typeface="宋体" pitchFamily="2" charset="-122"/>
              </a:rPr>
              <a:t>  </a:t>
            </a:r>
            <a:r>
              <a:rPr lang="zh-CN" altLang="en-US" sz="2400" b="1">
                <a:latin typeface="宋体" pitchFamily="2" charset="-122"/>
              </a:rPr>
              <a:t>图中甲、乙两城</a:t>
            </a:r>
          </a:p>
          <a:p>
            <a:pPr>
              <a:lnSpc>
                <a:spcPct val="115000"/>
              </a:lnSpc>
            </a:pPr>
            <a:r>
              <a:rPr lang="zh-CN" altLang="en-US" sz="2400" b="1">
                <a:latin typeface="宋体" pitchFamily="2" charset="-122"/>
              </a:rPr>
              <a:t>市气温比较表。</a:t>
            </a:r>
          </a:p>
        </p:txBody>
      </p:sp>
      <p:graphicFrame>
        <p:nvGraphicFramePr>
          <p:cNvPr id="90146" name="表格 90145"/>
          <p:cNvGraphicFramePr/>
          <p:nvPr/>
        </p:nvGraphicFramePr>
        <p:xfrm>
          <a:off x="575147" y="2636838"/>
          <a:ext cx="7429500" cy="1728192"/>
        </p:xfrm>
        <a:graphic>
          <a:graphicData uri="http://schemas.openxmlformats.org/drawingml/2006/table">
            <a:tbl>
              <a:tblPr/>
              <a:tblGrid>
                <a:gridCol w="2333625"/>
                <a:gridCol w="2595563"/>
                <a:gridCol w="2500312"/>
              </a:tblGrid>
              <a:tr h="740654">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endParaRPr lang="en-US" altLang="en-US" sz="2400" b="1" dirty="0">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zh-CN" altLang="en-US" sz="2400" b="1">
                          <a:latin typeface="宋体" panose="02010600030101010101" pitchFamily="2" charset="-122"/>
                        </a:rPr>
                        <a:t>甲</a:t>
                      </a:r>
                      <a:r>
                        <a:rPr lang="en-US" altLang="en-US" sz="2400" b="1">
                          <a:latin typeface="宋体" panose="02010600030101010101" pitchFamily="2" charset="-122"/>
                        </a:rPr>
                        <a:t>(37°48′N)</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zh-CN" altLang="en-US" sz="2400" b="1">
                          <a:latin typeface="宋体" panose="02010600030101010101" pitchFamily="2" charset="-122"/>
                        </a:rPr>
                        <a:t>乙</a:t>
                      </a:r>
                      <a:r>
                        <a:rPr lang="en-US" altLang="en-US" sz="2400" b="1">
                          <a:latin typeface="宋体" panose="02010600030101010101" pitchFamily="2" charset="-122"/>
                        </a:rPr>
                        <a:t>(36°54′N)</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3769">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a:latin typeface="宋体" panose="02010600030101010101" pitchFamily="2" charset="-122"/>
                        </a:rPr>
                        <a:t>1</a:t>
                      </a:r>
                      <a:r>
                        <a:rPr lang="zh-CN" altLang="en-US" sz="2400" b="1">
                          <a:latin typeface="宋体" panose="02010600030101010101" pitchFamily="2" charset="-122"/>
                        </a:rPr>
                        <a:t>月气温</a:t>
                      </a:r>
                      <a:r>
                        <a:rPr lang="en-US" altLang="en-US" sz="2400" b="1">
                          <a:latin typeface="宋体" panose="02010600030101010101" pitchFamily="2" charset="-122"/>
                        </a:rPr>
                        <a:t>(℃)</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a:latin typeface="宋体" panose="02010600030101010101" pitchFamily="2" charset="-122"/>
                        </a:rPr>
                        <a:t>9</a:t>
                      </a:r>
                      <a:r>
                        <a:rPr lang="zh-CN" altLang="en-US" sz="2400" b="1">
                          <a:latin typeface="宋体" panose="02010600030101010101" pitchFamily="2" charset="-122"/>
                        </a:rPr>
                        <a:t>．</a:t>
                      </a:r>
                      <a:r>
                        <a:rPr lang="en-US" altLang="en-US" sz="2400" b="1">
                          <a:latin typeface="宋体" panose="02010600030101010101" pitchFamily="2" charset="-122"/>
                        </a:rPr>
                        <a:t>3</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a:latin typeface="宋体" panose="02010600030101010101" pitchFamily="2" charset="-122"/>
                        </a:rPr>
                        <a:t>4</a:t>
                      </a:r>
                      <a:r>
                        <a:rPr lang="zh-CN" altLang="en-US" sz="2400" b="1">
                          <a:latin typeface="宋体" panose="02010600030101010101" pitchFamily="2" charset="-122"/>
                        </a:rPr>
                        <a:t>．</a:t>
                      </a:r>
                      <a:r>
                        <a:rPr lang="en-US" altLang="en-US" sz="2400" b="1">
                          <a:latin typeface="宋体" panose="02010600030101010101" pitchFamily="2" charset="-122"/>
                        </a:rPr>
                        <a:t>7</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3769">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a:latin typeface="宋体" panose="02010600030101010101" pitchFamily="2" charset="-122"/>
                        </a:rPr>
                        <a:t>7</a:t>
                      </a:r>
                      <a:r>
                        <a:rPr lang="zh-CN" altLang="en-US" sz="2400" b="1">
                          <a:latin typeface="宋体" panose="02010600030101010101" pitchFamily="2" charset="-122"/>
                        </a:rPr>
                        <a:t>月气温</a:t>
                      </a:r>
                      <a:r>
                        <a:rPr lang="en-US" altLang="en-US" sz="2400" b="1">
                          <a:latin typeface="宋体" panose="02010600030101010101" pitchFamily="2" charset="-122"/>
                        </a:rPr>
                        <a:t>(℃)</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a:latin typeface="宋体" panose="02010600030101010101" pitchFamily="2" charset="-122"/>
                        </a:rPr>
                        <a:t>17</a:t>
                      </a:r>
                      <a:r>
                        <a:rPr lang="zh-CN" altLang="en-US" sz="2400" b="1">
                          <a:latin typeface="宋体" panose="02010600030101010101" pitchFamily="2" charset="-122"/>
                        </a:rPr>
                        <a:t>．</a:t>
                      </a:r>
                      <a:r>
                        <a:rPr lang="en-US" altLang="en-US" sz="2400" b="1">
                          <a:latin typeface="宋体" panose="02010600030101010101" pitchFamily="2" charset="-122"/>
                        </a:rPr>
                        <a:t>1</a:t>
                      </a:r>
                      <a:endParaRPr lang="zh-CN" altLang="en-US" sz="2400" b="1">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rtl="0" fontAlgn="base">
                        <a:spcBef>
                          <a:spcPct val="20000"/>
                        </a:spcBef>
                        <a:spcAft>
                          <a:spcPct val="0"/>
                        </a:spcAft>
                        <a:buChar char="•"/>
                        <a:defRPr sz="2800" kern="1200">
                          <a:solidFill>
                            <a:schemeClr val="tx1"/>
                          </a:solidFill>
                          <a:latin typeface="+mn-lt"/>
                          <a:ea typeface="+mn-ea"/>
                          <a:cs typeface="+mn-cs"/>
                        </a:defRPr>
                      </a:lvl1pPr>
                      <a:lvl2pPr marL="742950" lvl="1" indent="-285750" algn="l" rtl="0" fontAlgn="base">
                        <a:spcBef>
                          <a:spcPct val="20000"/>
                        </a:spcBef>
                        <a:spcAft>
                          <a:spcPct val="0"/>
                        </a:spcAft>
                        <a:buChar char="–"/>
                        <a:defRPr sz="2400" kern="1200">
                          <a:solidFill>
                            <a:schemeClr val="tx1"/>
                          </a:solidFill>
                          <a:latin typeface="+mn-lt"/>
                          <a:ea typeface="+mn-ea"/>
                        </a:defRPr>
                      </a:lvl2pPr>
                      <a:lvl3pPr marL="1143000" lvl="2" indent="-228600" algn="l" rtl="0" fontAlgn="base">
                        <a:spcBef>
                          <a:spcPct val="20000"/>
                        </a:spcBef>
                        <a:spcAft>
                          <a:spcPct val="0"/>
                        </a:spcAft>
                        <a:buChar char="•"/>
                        <a:defRPr sz="2000" kern="1200">
                          <a:solidFill>
                            <a:schemeClr val="tx1"/>
                          </a:solidFill>
                          <a:latin typeface="+mn-lt"/>
                          <a:ea typeface="+mn-ea"/>
                        </a:defRPr>
                      </a:lvl3pPr>
                      <a:lvl4pPr marL="1600200" lvl="3" indent="-228600" algn="l" rtl="0" fontAlgn="base">
                        <a:spcBef>
                          <a:spcPct val="20000"/>
                        </a:spcBef>
                        <a:spcAft>
                          <a:spcPct val="0"/>
                        </a:spcAft>
                        <a:buChar char="–"/>
                        <a:defRPr sz="1800" kern="1200">
                          <a:solidFill>
                            <a:schemeClr val="tx1"/>
                          </a:solidFill>
                          <a:latin typeface="+mn-lt"/>
                          <a:ea typeface="+mn-ea"/>
                        </a:defRPr>
                      </a:lvl4pPr>
                      <a:lvl5pPr marL="2057400" lvl="4" indent="-228600" algn="l" rtl="0" fontAlgn="base">
                        <a:spcBef>
                          <a:spcPct val="20000"/>
                        </a:spcBef>
                        <a:spcAft>
                          <a:spcPct val="0"/>
                        </a:spcAft>
                        <a:buChar char="»"/>
                        <a:defRPr sz="1800" kern="1200">
                          <a:solidFill>
                            <a:schemeClr val="tx1"/>
                          </a:solidFill>
                          <a:latin typeface="+mn-lt"/>
                          <a:ea typeface="+mn-ea"/>
                        </a:defRPr>
                      </a:lvl5pPr>
                    </a:lstStyle>
                    <a:p>
                      <a:pPr marL="0" lvl="0" indent="0" algn="ctr">
                        <a:spcBef>
                          <a:spcPct val="0"/>
                        </a:spcBef>
                        <a:buNone/>
                      </a:pPr>
                      <a:r>
                        <a:rPr lang="en-US" altLang="en-US" sz="2400" b="1" dirty="0">
                          <a:latin typeface="宋体" panose="02010600030101010101" pitchFamily="2" charset="-122"/>
                        </a:rPr>
                        <a:t>25</a:t>
                      </a:r>
                      <a:r>
                        <a:rPr lang="zh-CN" altLang="en-US" sz="2400" b="1" dirty="0">
                          <a:latin typeface="宋体" panose="02010600030101010101" pitchFamily="2" charset="-122"/>
                        </a:rPr>
                        <a:t>．</a:t>
                      </a:r>
                      <a:r>
                        <a:rPr lang="en-US" altLang="en-US" sz="2400" b="1" dirty="0">
                          <a:latin typeface="宋体" panose="02010600030101010101" pitchFamily="2" charset="-122"/>
                        </a:rPr>
                        <a:t>7</a:t>
                      </a:r>
                      <a:endParaRPr lang="zh-CN" altLang="en-US" sz="2400" b="1" dirty="0">
                        <a:latin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68613" name="Rectangle 5"/>
          <p:cNvSpPr>
            <a:spLocks noChangeArrowheads="1"/>
          </p:cNvSpPr>
          <p:nvPr/>
        </p:nvSpPr>
        <p:spPr bwMode="auto">
          <a:xfrm>
            <a:off x="323893" y="4977565"/>
            <a:ext cx="8358085" cy="1052596"/>
          </a:xfrm>
          <a:prstGeom prst="rect">
            <a:avLst/>
          </a:prstGeom>
          <a:noFill/>
          <a:ln w="9525">
            <a:noFill/>
            <a:miter lim="800000"/>
          </a:ln>
          <a:effectLst/>
        </p:spPr>
        <p:txBody>
          <a:bodyPr anchor="ctr">
            <a:spAutoFit/>
          </a:bodyPr>
          <a:lstStyle/>
          <a:p>
            <a:pPr marL="361950" indent="-361950">
              <a:lnSpc>
                <a:spcPct val="130000"/>
              </a:lnSpc>
              <a:defRPr/>
            </a:pPr>
            <a:r>
              <a:rPr lang="zh-CN" altLang="en-US" sz="2400" b="1" noProof="1">
                <a:effectLst>
                  <a:outerShdw blurRad="38100" dist="38100" dir="2700000">
                    <a:srgbClr val="C0C0C0"/>
                  </a:outerShdw>
                </a:effectLst>
                <a:latin typeface="宋体" panose="02010600030101010101" pitchFamily="2" charset="-122"/>
                <a:cs typeface="+mn-ea"/>
              </a:rPr>
              <a:t>⑴与美国棉花带相比，制约我国新疆棉花产区发展的主要农业经济因素有</a:t>
            </a:r>
            <a:r>
              <a:rPr lang="zh-CN" altLang="en-US" sz="2400" b="1" u="sng" noProof="1">
                <a:effectLst>
                  <a:outerShdw blurRad="38100" dist="38100" dir="2700000">
                    <a:srgbClr val="C0C0C0"/>
                  </a:outerShdw>
                </a:effectLst>
                <a:latin typeface="宋体" panose="02010600030101010101" pitchFamily="2" charset="-122"/>
                <a:cs typeface="+mn-ea"/>
              </a:rPr>
              <a:t>　　  　　　</a:t>
            </a:r>
            <a:r>
              <a:rPr lang="zh-CN" altLang="en-US" sz="2400" b="1" noProof="1">
                <a:effectLst>
                  <a:outerShdw blurRad="38100" dist="38100" dir="2700000">
                    <a:srgbClr val="C0C0C0"/>
                  </a:outerShdw>
                </a:effectLst>
                <a:latin typeface="宋体" panose="02010600030101010101" pitchFamily="2" charset="-122"/>
                <a:cs typeface="+mn-ea"/>
              </a:rPr>
              <a:t>、</a:t>
            </a:r>
            <a:r>
              <a:rPr lang="zh-CN" altLang="en-US" sz="2400" b="1" u="sng" noProof="1">
                <a:effectLst>
                  <a:outerShdw blurRad="38100" dist="38100" dir="2700000">
                    <a:srgbClr val="C0C0C0"/>
                  </a:outerShdw>
                </a:effectLst>
                <a:latin typeface="宋体" panose="02010600030101010101" pitchFamily="2" charset="-122"/>
                <a:cs typeface="+mn-ea"/>
              </a:rPr>
              <a:t>　　  　　　</a:t>
            </a:r>
            <a:r>
              <a:rPr lang="zh-CN" altLang="en-US" sz="2400" b="1" noProof="1">
                <a:effectLst>
                  <a:outerShdw blurRad="38100" dist="38100" dir="2700000">
                    <a:srgbClr val="C0C0C0"/>
                  </a:outerShdw>
                </a:effectLst>
                <a:latin typeface="宋体" panose="02010600030101010101" pitchFamily="2" charset="-122"/>
                <a:cs typeface="+mn-ea"/>
              </a:rPr>
              <a:t>。 </a:t>
            </a:r>
            <a:endParaRPr lang="zh-CN" altLang="en-US" sz="2400" b="1" noProof="1">
              <a:effectLst>
                <a:outerShdw blurRad="38100" dist="38100" dir="2700000">
                  <a:srgbClr val="C0C0C0"/>
                </a:outerShdw>
              </a:effectLst>
              <a:latin typeface="宋体" panose="02010600030101010101" pitchFamily="2" charset="-122"/>
            </a:endParaRPr>
          </a:p>
        </p:txBody>
      </p:sp>
      <p:sp>
        <p:nvSpPr>
          <p:cNvPr id="17" name="矩形 16"/>
          <p:cNvSpPr/>
          <p:nvPr/>
        </p:nvSpPr>
        <p:spPr>
          <a:xfrm>
            <a:off x="3031647" y="5477628"/>
            <a:ext cx="1422184" cy="461665"/>
          </a:xfrm>
          <a:prstGeom prst="rect">
            <a:avLst/>
          </a:prstGeom>
        </p:spPr>
        <p:txBody>
          <a:bodyPr wrap="none">
            <a:spAutoFit/>
          </a:bodyPr>
          <a:lstStyle/>
          <a:p>
            <a:pPr>
              <a:defRPr/>
            </a:pPr>
            <a:r>
              <a:rPr lang="zh-CN" altLang="en-US" sz="2400" b="1" noProof="1">
                <a:solidFill>
                  <a:srgbClr val="FF0000"/>
                </a:solidFill>
                <a:effectLst>
                  <a:outerShdw blurRad="38100" dist="38100" dir="2700000">
                    <a:srgbClr val="C0C0C0"/>
                  </a:outerShdw>
                </a:effectLst>
                <a:cs typeface="+mn-ea"/>
              </a:rPr>
              <a:t>技术装备</a:t>
            </a:r>
            <a:endParaRPr lang="zh-CN" altLang="en-US" sz="2400" b="1" noProof="1">
              <a:solidFill>
                <a:srgbClr val="FF0000"/>
              </a:solidFill>
              <a:effectLst>
                <a:outerShdw blurRad="38100" dist="38100" dir="2700000">
                  <a:srgbClr val="C0C0C0"/>
                </a:outerShdw>
              </a:effectLst>
            </a:endParaRPr>
          </a:p>
        </p:txBody>
      </p:sp>
      <p:sp>
        <p:nvSpPr>
          <p:cNvPr id="20" name="矩形 19"/>
          <p:cNvSpPr/>
          <p:nvPr/>
        </p:nvSpPr>
        <p:spPr>
          <a:xfrm>
            <a:off x="4705884" y="5477628"/>
            <a:ext cx="1422184" cy="461665"/>
          </a:xfrm>
          <a:prstGeom prst="rect">
            <a:avLst/>
          </a:prstGeom>
        </p:spPr>
        <p:txBody>
          <a:bodyPr wrap="none">
            <a:spAutoFit/>
          </a:bodyPr>
          <a:lstStyle/>
          <a:p>
            <a:pPr>
              <a:defRPr/>
            </a:pPr>
            <a:r>
              <a:rPr lang="zh-CN" altLang="en-US" sz="2400" b="1" noProof="1">
                <a:solidFill>
                  <a:srgbClr val="FF0000"/>
                </a:solidFill>
                <a:effectLst>
                  <a:outerShdw blurRad="38100" dist="38100" dir="2700000">
                    <a:srgbClr val="C0C0C0"/>
                  </a:outerShdw>
                </a:effectLst>
                <a:cs typeface="+mn-ea"/>
              </a:rPr>
              <a:t>交通运输</a:t>
            </a:r>
            <a:endParaRPr lang="zh-CN" altLang="en-US" sz="2400" b="1" noProof="1">
              <a:solidFill>
                <a:srgbClr val="FF0000"/>
              </a:solidFill>
              <a:effectLst>
                <a:outerShdw blurRad="38100" dist="38100" dir="2700000">
                  <a:srgbClr val="C0C0C0"/>
                </a:outerShdw>
              </a:effectLst>
            </a:endParaRPr>
          </a:p>
        </p:txBody>
      </p:sp>
    </p:spTree>
    <p:extLst>
      <p:ext uri="{BB962C8B-B14F-4D97-AF65-F5344CB8AC3E}">
        <p14:creationId xmlns:p14="http://schemas.microsoft.com/office/powerpoint/2010/main" val="34242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0"/>
                                        </p:tgtEl>
                                        <p:attrNameLst>
                                          <p:attrName>style.visibility</p:attrName>
                                        </p:attrNameLst>
                                      </p:cBhvr>
                                      <p:to>
                                        <p:strVal val="visible"/>
                                      </p:to>
                                    </p:set>
                                    <p:anim calcmode="discrete" valueType="clr">
                                      <p:cBhvr override="childStyle">
                                        <p:cTn id="7" dur="80"/>
                                        <p:tgtEl>
                                          <p:spTgt spid="2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
                                        </p:tgtEl>
                                        <p:attrNameLst>
                                          <p:attrName>fillcolor</p:attrName>
                                        </p:attrNameLst>
                                      </p:cBhvr>
                                      <p:tavLst>
                                        <p:tav tm="0">
                                          <p:val>
                                            <p:clrVal>
                                              <a:schemeClr val="accent2"/>
                                            </p:clrVal>
                                          </p:val>
                                        </p:tav>
                                        <p:tav tm="50000">
                                          <p:val>
                                            <p:clrVal>
                                              <a:schemeClr val="hlink"/>
                                            </p:clrVal>
                                          </p:val>
                                        </p:tav>
                                      </p:tavLst>
                                    </p:anim>
                                    <p:set>
                                      <p:cBhvr>
                                        <p:cTn id="9" dur="80"/>
                                        <p:tgtEl>
                                          <p:spTgt spid="20"/>
                                        </p:tgtEl>
                                        <p:attrNameLst>
                                          <p:attrName>fill.type</p:attrName>
                                        </p:attrNameLst>
                                      </p:cBhvr>
                                      <p:to>
                                        <p:strVal val="solid"/>
                                      </p:to>
                                    </p:set>
                                  </p:childTnLst>
                                </p:cTn>
                              </p:par>
                            </p:childTnLst>
                          </p:cTn>
                        </p:par>
                        <p:par>
                          <p:cTn id="10" fill="hold">
                            <p:stCondLst>
                              <p:cond delay="2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17"/>
                                        </p:tgtEl>
                                        <p:attrNameLst>
                                          <p:attrName>style.visibility</p:attrName>
                                        </p:attrNameLst>
                                      </p:cBhvr>
                                      <p:to>
                                        <p:strVal val="visible"/>
                                      </p:to>
                                    </p:set>
                                    <p:anim calcmode="discrete" valueType="clr">
                                      <p:cBhvr override="childStyle">
                                        <p:cTn id="13" dur="80"/>
                                        <p:tgtEl>
                                          <p:spTgt spid="17"/>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7"/>
                                        </p:tgtEl>
                                        <p:attrNameLst>
                                          <p:attrName>fillcolor</p:attrName>
                                        </p:attrNameLst>
                                      </p:cBhvr>
                                      <p:tavLst>
                                        <p:tav tm="0">
                                          <p:val>
                                            <p:clrVal>
                                              <a:schemeClr val="accent2"/>
                                            </p:clrVal>
                                          </p:val>
                                        </p:tav>
                                        <p:tav tm="50000">
                                          <p:val>
                                            <p:clrVal>
                                              <a:schemeClr val="hlink"/>
                                            </p:clrVal>
                                          </p:val>
                                        </p:tav>
                                      </p:tavLst>
                                    </p:anim>
                                    <p:set>
                                      <p:cBhvr>
                                        <p:cTn id="15" dur="80"/>
                                        <p:tgtEl>
                                          <p:spTgt spid="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V="1">
            <a:off x="13099" y="2049066"/>
            <a:ext cx="9116615" cy="15478"/>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sp>
        <p:nvSpPr>
          <p:cNvPr id="44041" name="Text Box 6"/>
          <p:cNvSpPr txBox="1">
            <a:spLocks noChangeArrowheads="1"/>
          </p:cNvSpPr>
          <p:nvPr/>
        </p:nvSpPr>
        <p:spPr bwMode="auto">
          <a:xfrm>
            <a:off x="113111" y="1606153"/>
            <a:ext cx="6082903" cy="325730"/>
          </a:xfrm>
          <a:prstGeom prst="rect">
            <a:avLst/>
          </a:prstGeom>
          <a:noFill/>
          <a:ln w="9525">
            <a:noFill/>
            <a:miter lim="800000"/>
            <a:headEnd/>
            <a:tailEnd/>
          </a:ln>
        </p:spPr>
        <p:txBody>
          <a:bodyPr lIns="68580" tIns="34290" rIns="68580" bIns="34290">
            <a:spAutoFit/>
          </a:bodyPr>
          <a:lstStyle/>
          <a:p>
            <a:pPr>
              <a:lnSpc>
                <a:spcPts val="1950"/>
              </a:lnSpc>
              <a:spcBef>
                <a:spcPct val="50000"/>
              </a:spcBef>
            </a:pPr>
            <a:r>
              <a:rPr lang="zh-CN" altLang="en-US" sz="2100" dirty="0">
                <a:latin typeface="黑体" pitchFamily="49" charset="-122"/>
                <a:ea typeface="黑体" pitchFamily="49" charset="-122"/>
                <a:sym typeface="等线" charset="-122"/>
              </a:rPr>
              <a:t>分析美国其它农业带的区位因素</a:t>
            </a:r>
          </a:p>
        </p:txBody>
      </p:sp>
      <p:pic>
        <p:nvPicPr>
          <p:cNvPr id="44042" name="Picture 2" descr="图片39"/>
          <p:cNvPicPr>
            <a:picLocks noChangeAspect="1" noChangeArrowheads="1"/>
          </p:cNvPicPr>
          <p:nvPr/>
        </p:nvPicPr>
        <p:blipFill>
          <a:blip r:embed="rId2" cstate="print"/>
          <a:srcRect l="1155" t="691" r="964" b="1707"/>
          <a:stretch>
            <a:fillRect/>
          </a:stretch>
        </p:blipFill>
        <p:spPr bwMode="auto">
          <a:xfrm>
            <a:off x="159544" y="2200276"/>
            <a:ext cx="5893594" cy="3605213"/>
          </a:xfrm>
          <a:prstGeom prst="rect">
            <a:avLst/>
          </a:prstGeom>
          <a:noFill/>
          <a:ln w="9525">
            <a:noFill/>
            <a:miter lim="800000"/>
            <a:headEnd/>
            <a:tailEnd/>
          </a:ln>
        </p:spPr>
      </p:pic>
      <p:sp>
        <p:nvSpPr>
          <p:cNvPr id="12301" name="文本框 8"/>
          <p:cNvSpPr txBox="1"/>
          <p:nvPr/>
        </p:nvSpPr>
        <p:spPr>
          <a:xfrm>
            <a:off x="6196014" y="2405063"/>
            <a:ext cx="2836069" cy="457048"/>
          </a:xfrm>
          <a:prstGeom prst="rect">
            <a:avLst/>
          </a:prstGeom>
          <a:solidFill>
            <a:srgbClr val="0D7031"/>
          </a:solidFill>
          <a:ln w="9525">
            <a:noFill/>
          </a:ln>
        </p:spPr>
        <p:txBody>
          <a:bodyPr lIns="68580" tIns="34290" rIns="68580" bIns="34290">
            <a:spAutoFit/>
          </a:bodyPr>
          <a:lstStyle/>
          <a:p>
            <a:pPr algn="ctr" fontAlgn="auto">
              <a:lnSpc>
                <a:spcPct val="120000"/>
              </a:lnSpc>
              <a:spcBef>
                <a:spcPct val="50000"/>
              </a:spcBef>
              <a:defRPr/>
            </a:pPr>
            <a:r>
              <a:rPr lang="zh-CN" altLang="en-US" sz="2100" noProof="1">
                <a:solidFill>
                  <a:srgbClr val="FFFF00"/>
                </a:solidFill>
                <a:latin typeface="黑体" panose="02010609060101010101" pitchFamily="49" charset="-122"/>
                <a:ea typeface="黑体" panose="02010609060101010101" pitchFamily="49" charset="-122"/>
                <a:sym typeface="+mn-ea"/>
              </a:rPr>
              <a:t>畜牧和灌溉农业区</a:t>
            </a:r>
          </a:p>
        </p:txBody>
      </p:sp>
      <p:sp>
        <p:nvSpPr>
          <p:cNvPr id="2" name="文本框 1"/>
          <p:cNvSpPr txBox="1">
            <a:spLocks noChangeArrowheads="1"/>
          </p:cNvSpPr>
          <p:nvPr/>
        </p:nvSpPr>
        <p:spPr bwMode="auto">
          <a:xfrm>
            <a:off x="6196013" y="3320655"/>
            <a:ext cx="2834879" cy="2202141"/>
          </a:xfrm>
          <a:prstGeom prst="rect">
            <a:avLst/>
          </a:prstGeom>
          <a:noFill/>
          <a:ln w="9525">
            <a:noFill/>
            <a:miter lim="800000"/>
            <a:headEnd/>
            <a:tailEnd/>
          </a:ln>
        </p:spPr>
        <p:txBody>
          <a:bodyPr lIns="68580" tIns="34290" rIns="68580" bIns="34290">
            <a:spAutoFit/>
          </a:bodyPr>
          <a:lstStyle/>
          <a:p>
            <a:pPr>
              <a:lnSpc>
                <a:spcPct val="110000"/>
              </a:lnSpc>
              <a:spcBef>
                <a:spcPct val="50000"/>
              </a:spcBef>
            </a:pPr>
            <a:r>
              <a:rPr lang="zh-CN" altLang="en-US" sz="2100" dirty="0">
                <a:solidFill>
                  <a:srgbClr val="FF0000"/>
                </a:solidFill>
                <a:latin typeface="黑体" pitchFamily="49" charset="-122"/>
                <a:ea typeface="黑体" pitchFamily="49" charset="-122"/>
              </a:rPr>
              <a:t>分布：</a:t>
            </a:r>
            <a:r>
              <a:rPr lang="zh-CN" altLang="en-US" sz="2100" dirty="0">
                <a:latin typeface="黑体" pitchFamily="49" charset="-122"/>
                <a:ea typeface="黑体" pitchFamily="49" charset="-122"/>
              </a:rPr>
              <a:t>西部高原山地；</a:t>
            </a:r>
            <a:br>
              <a:rPr lang="zh-CN" altLang="en-US" sz="2100" dirty="0">
                <a:latin typeface="黑体" pitchFamily="49" charset="-122"/>
                <a:ea typeface="黑体" pitchFamily="49" charset="-122"/>
              </a:rPr>
            </a:br>
            <a:r>
              <a:rPr lang="zh-CN" altLang="en-US" sz="2100" dirty="0">
                <a:solidFill>
                  <a:srgbClr val="FF0000"/>
                </a:solidFill>
                <a:latin typeface="黑体" pitchFamily="49" charset="-122"/>
                <a:ea typeface="黑体" pitchFamily="49" charset="-122"/>
              </a:rPr>
              <a:t>条件：</a:t>
            </a:r>
            <a:r>
              <a:rPr lang="zh-CN" altLang="en-US" sz="2100" dirty="0">
                <a:latin typeface="黑体" pitchFamily="49" charset="-122"/>
                <a:ea typeface="黑体" pitchFamily="49" charset="-122"/>
              </a:rPr>
              <a:t>降水较少，形成</a:t>
            </a:r>
            <a:br>
              <a:rPr lang="zh-CN" altLang="en-US" sz="2100" dirty="0">
                <a:latin typeface="黑体" pitchFamily="49" charset="-122"/>
                <a:ea typeface="黑体" pitchFamily="49" charset="-122"/>
              </a:rPr>
            </a:br>
            <a:r>
              <a:rPr lang="zh-CN" altLang="en-US" sz="2100" dirty="0">
                <a:latin typeface="黑体" pitchFamily="49" charset="-122"/>
                <a:ea typeface="黑体" pitchFamily="49" charset="-122"/>
              </a:rPr>
              <a:t>干旱、半干旱区，需发</a:t>
            </a:r>
            <a:br>
              <a:rPr lang="zh-CN" altLang="en-US" sz="2100" dirty="0">
                <a:latin typeface="黑体" pitchFamily="49" charset="-122"/>
                <a:ea typeface="黑体" pitchFamily="49" charset="-122"/>
              </a:rPr>
            </a:br>
            <a:r>
              <a:rPr lang="zh-CN" altLang="en-US" sz="2100" dirty="0">
                <a:latin typeface="黑体" pitchFamily="49" charset="-122"/>
                <a:ea typeface="黑体" pitchFamily="49" charset="-122"/>
              </a:rPr>
              <a:t>展灌溉农业</a:t>
            </a:r>
            <a:r>
              <a:rPr lang="zh-CN" altLang="en-US" sz="2100" dirty="0" smtClean="0">
                <a:latin typeface="黑体" pitchFamily="49" charset="-122"/>
                <a:ea typeface="黑体" pitchFamily="49" charset="-122"/>
              </a:rPr>
              <a:t>；</a:t>
            </a:r>
            <a:r>
              <a:rPr lang="zh-CN" altLang="en-US" sz="2100" dirty="0" smtClean="0">
                <a:solidFill>
                  <a:srgbClr val="FF0000"/>
                </a:solidFill>
                <a:latin typeface="黑体" pitchFamily="49" charset="-122"/>
                <a:ea typeface="黑体" pitchFamily="49" charset="-122"/>
              </a:rPr>
              <a:t>草原面积大</a:t>
            </a:r>
            <a:r>
              <a:rPr lang="zh-CN" altLang="en-US" sz="2100" dirty="0">
                <a:solidFill>
                  <a:srgbClr val="FF0000"/>
                </a:solidFill>
                <a:latin typeface="黑体" pitchFamily="49" charset="-122"/>
                <a:ea typeface="黑体" pitchFamily="49" charset="-122"/>
              </a:rPr>
              <a:t>，地广人稀</a:t>
            </a:r>
            <a:r>
              <a:rPr lang="zh-CN" altLang="en-US" sz="2100" dirty="0">
                <a:latin typeface="黑体" pitchFamily="49" charset="-122"/>
                <a:ea typeface="黑体" pitchFamily="49" charset="-122"/>
              </a:rPr>
              <a:t>，利于</a:t>
            </a:r>
            <a:r>
              <a:rPr lang="zh-CN" altLang="en-US" sz="2100" dirty="0" smtClean="0">
                <a:latin typeface="黑体" pitchFamily="49" charset="-122"/>
                <a:ea typeface="黑体" pitchFamily="49" charset="-122"/>
              </a:rPr>
              <a:t>发展</a:t>
            </a:r>
            <a:r>
              <a:rPr lang="zh-CN" altLang="en-US" sz="2100" dirty="0">
                <a:latin typeface="黑体" pitchFamily="49" charset="-122"/>
                <a:ea typeface="黑体" pitchFamily="49" charset="-122"/>
              </a:rPr>
              <a:t>畜牧业。</a:t>
            </a:r>
          </a:p>
        </p:txBody>
      </p:sp>
      <p:grpSp>
        <p:nvGrpSpPr>
          <p:cNvPr id="15" name="组合 7"/>
          <p:cNvGrpSpPr>
            <a:grpSpLocks/>
          </p:cNvGrpSpPr>
          <p:nvPr/>
        </p:nvGrpSpPr>
        <p:grpSpPr bwMode="auto">
          <a:xfrm>
            <a:off x="1" y="857252"/>
            <a:ext cx="9144001" cy="611981"/>
            <a:chOff x="0" y="-1"/>
            <a:chExt cx="12192001" cy="815268"/>
          </a:xfrm>
        </p:grpSpPr>
        <p:sp>
          <p:nvSpPr>
            <p:cNvPr id="16" name="矩形 15"/>
            <p:cNvSpPr/>
            <p:nvPr/>
          </p:nvSpPr>
          <p:spPr>
            <a:xfrm>
              <a:off x="0" y="-1"/>
              <a:ext cx="1112838" cy="815268"/>
            </a:xfrm>
            <a:prstGeom prst="rect">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7" name="矩形 16"/>
            <p:cNvSpPr/>
            <p:nvPr/>
          </p:nvSpPr>
          <p:spPr>
            <a:xfrm>
              <a:off x="5231904" y="-1"/>
              <a:ext cx="6960097" cy="815268"/>
            </a:xfrm>
            <a:prstGeom prst="rect">
              <a:avLst/>
            </a:prstGeom>
            <a:solidFill>
              <a:srgbClr val="0D7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8" name="文本框 6"/>
            <p:cNvSpPr txBox="1">
              <a:spLocks noChangeArrowheads="1"/>
            </p:cNvSpPr>
            <p:nvPr/>
          </p:nvSpPr>
          <p:spPr bwMode="auto">
            <a:xfrm>
              <a:off x="1113155" y="14602"/>
              <a:ext cx="3926728" cy="738024"/>
            </a:xfrm>
            <a:prstGeom prst="rect">
              <a:avLst/>
            </a:prstGeom>
            <a:noFill/>
            <a:ln w="9525">
              <a:noFill/>
              <a:miter lim="800000"/>
              <a:headEnd/>
              <a:tailEnd/>
            </a:ln>
          </p:spPr>
          <p:txBody>
            <a:bodyPr wrap="square">
              <a:spAutoFit/>
            </a:bodyPr>
            <a:lstStyle/>
            <a:p>
              <a:pPr algn="ctr">
                <a:lnSpc>
                  <a:spcPct val="125000"/>
                </a:lnSpc>
              </a:pPr>
              <a:r>
                <a:rPr lang="zh-CN" altLang="en-US" sz="2400" b="1" dirty="0">
                  <a:solidFill>
                    <a:srgbClr val="0D0D0D"/>
                  </a:solidFill>
                  <a:latin typeface="方正姚体" pitchFamily="2" charset="-122"/>
                  <a:ea typeface="方正姚体" pitchFamily="2" charset="-122"/>
                </a:rPr>
                <a:t>农业生产地区专门化</a:t>
              </a:r>
            </a:p>
          </p:txBody>
        </p:sp>
      </p:grpSp>
    </p:spTree>
    <p:extLst>
      <p:ext uri="{BB962C8B-B14F-4D97-AF65-F5344CB8AC3E}">
        <p14:creationId xmlns:p14="http://schemas.microsoft.com/office/powerpoint/2010/main" val="405254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301"/>
                                        </p:tgtEl>
                                        <p:attrNameLst>
                                          <p:attrName>style.visibility</p:attrName>
                                        </p:attrNameLst>
                                      </p:cBhvr>
                                      <p:to>
                                        <p:strVal val="visible"/>
                                      </p:to>
                                    </p:set>
                                    <p:animEffect transition="in" filter="fade">
                                      <p:cBhvr>
                                        <p:cTn id="7" dur="1000"/>
                                        <p:tgtEl>
                                          <p:spTgt spid="12301"/>
                                        </p:tgtEl>
                                      </p:cBhvr>
                                    </p:animEffect>
                                    <p:anim calcmode="lin" valueType="num">
                                      <p:cBhvr>
                                        <p:cTn id="8" dur="1000" fill="hold"/>
                                        <p:tgtEl>
                                          <p:spTgt spid="12301"/>
                                        </p:tgtEl>
                                        <p:attrNameLst>
                                          <p:attrName>ppt_x</p:attrName>
                                        </p:attrNameLst>
                                      </p:cBhvr>
                                      <p:tavLst>
                                        <p:tav tm="0">
                                          <p:val>
                                            <p:strVal val="#ppt_x"/>
                                          </p:val>
                                        </p:tav>
                                        <p:tav tm="100000">
                                          <p:val>
                                            <p:strVal val="#ppt_x"/>
                                          </p:val>
                                        </p:tav>
                                      </p:tavLst>
                                    </p:anim>
                                    <p:anim calcmode="lin" valueType="num">
                                      <p:cBhvr>
                                        <p:cTn id="9" dur="1000" fill="hold"/>
                                        <p:tgtEl>
                                          <p:spTgt spid="1230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nimBg="1"/>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V="1">
            <a:off x="13099" y="2049066"/>
            <a:ext cx="9116615" cy="15478"/>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sp>
        <p:nvSpPr>
          <p:cNvPr id="45065" name="Text Box 6"/>
          <p:cNvSpPr txBox="1">
            <a:spLocks noChangeArrowheads="1"/>
          </p:cNvSpPr>
          <p:nvPr/>
        </p:nvSpPr>
        <p:spPr bwMode="auto">
          <a:xfrm>
            <a:off x="113111" y="1606153"/>
            <a:ext cx="6082903" cy="325730"/>
          </a:xfrm>
          <a:prstGeom prst="rect">
            <a:avLst/>
          </a:prstGeom>
          <a:noFill/>
          <a:ln w="9525">
            <a:noFill/>
            <a:miter lim="800000"/>
            <a:headEnd/>
            <a:tailEnd/>
          </a:ln>
        </p:spPr>
        <p:txBody>
          <a:bodyPr lIns="68580" tIns="34290" rIns="68580" bIns="34290">
            <a:spAutoFit/>
          </a:bodyPr>
          <a:lstStyle/>
          <a:p>
            <a:pPr>
              <a:lnSpc>
                <a:spcPts val="1950"/>
              </a:lnSpc>
              <a:spcBef>
                <a:spcPct val="50000"/>
              </a:spcBef>
            </a:pPr>
            <a:r>
              <a:rPr lang="zh-CN" altLang="en-US" sz="2100" dirty="0">
                <a:latin typeface="黑体" pitchFamily="49" charset="-122"/>
                <a:ea typeface="黑体" pitchFamily="49" charset="-122"/>
                <a:sym typeface="等线" charset="-122"/>
              </a:rPr>
              <a:t>分析美国其它农业带的区位因素</a:t>
            </a:r>
          </a:p>
        </p:txBody>
      </p:sp>
      <p:pic>
        <p:nvPicPr>
          <p:cNvPr id="45066" name="Picture 2" descr="图片39"/>
          <p:cNvPicPr>
            <a:picLocks noChangeAspect="1" noChangeArrowheads="1"/>
          </p:cNvPicPr>
          <p:nvPr/>
        </p:nvPicPr>
        <p:blipFill>
          <a:blip r:embed="rId2" cstate="print"/>
          <a:srcRect l="1155" t="691" r="964" b="1707"/>
          <a:stretch>
            <a:fillRect/>
          </a:stretch>
        </p:blipFill>
        <p:spPr bwMode="auto">
          <a:xfrm>
            <a:off x="159544" y="2200276"/>
            <a:ext cx="5893594" cy="3605213"/>
          </a:xfrm>
          <a:prstGeom prst="rect">
            <a:avLst/>
          </a:prstGeom>
          <a:noFill/>
          <a:ln w="9525">
            <a:noFill/>
            <a:miter lim="800000"/>
            <a:headEnd/>
            <a:tailEnd/>
          </a:ln>
        </p:spPr>
      </p:pic>
      <p:sp>
        <p:nvSpPr>
          <p:cNvPr id="12301" name="文本框 8"/>
          <p:cNvSpPr txBox="1"/>
          <p:nvPr/>
        </p:nvSpPr>
        <p:spPr>
          <a:xfrm>
            <a:off x="6196014" y="2405063"/>
            <a:ext cx="2836069" cy="457048"/>
          </a:xfrm>
          <a:prstGeom prst="rect">
            <a:avLst/>
          </a:prstGeom>
          <a:solidFill>
            <a:srgbClr val="0D7031"/>
          </a:solidFill>
          <a:ln w="9525">
            <a:noFill/>
          </a:ln>
        </p:spPr>
        <p:txBody>
          <a:bodyPr lIns="68580" tIns="34290" rIns="68580" bIns="34290">
            <a:spAutoFit/>
          </a:bodyPr>
          <a:lstStyle/>
          <a:p>
            <a:pPr algn="ctr" fontAlgn="auto">
              <a:lnSpc>
                <a:spcPct val="120000"/>
              </a:lnSpc>
              <a:spcBef>
                <a:spcPct val="50000"/>
              </a:spcBef>
              <a:defRPr/>
            </a:pPr>
            <a:r>
              <a:rPr lang="zh-CN" altLang="en-US" sz="2100" noProof="1">
                <a:solidFill>
                  <a:srgbClr val="FFFF00"/>
                </a:solidFill>
                <a:latin typeface="黑体" panose="02010609060101010101" pitchFamily="49" charset="-122"/>
                <a:ea typeface="黑体" panose="02010609060101010101" pitchFamily="49" charset="-122"/>
                <a:sym typeface="+mn-ea"/>
              </a:rPr>
              <a:t>水果和灌溉农业区</a:t>
            </a:r>
          </a:p>
        </p:txBody>
      </p:sp>
      <p:sp>
        <p:nvSpPr>
          <p:cNvPr id="2" name="文本框 1"/>
          <p:cNvSpPr txBox="1">
            <a:spLocks noChangeArrowheads="1"/>
          </p:cNvSpPr>
          <p:nvPr/>
        </p:nvSpPr>
        <p:spPr bwMode="auto">
          <a:xfrm>
            <a:off x="6196013" y="3320655"/>
            <a:ext cx="2834879" cy="1846659"/>
          </a:xfrm>
          <a:prstGeom prst="rect">
            <a:avLst/>
          </a:prstGeom>
          <a:noFill/>
          <a:ln w="9525">
            <a:noFill/>
            <a:miter lim="800000"/>
            <a:headEnd/>
            <a:tailEnd/>
          </a:ln>
        </p:spPr>
        <p:txBody>
          <a:bodyPr lIns="68580" tIns="34290" rIns="68580" bIns="34290">
            <a:spAutoFit/>
          </a:bodyPr>
          <a:lstStyle/>
          <a:p>
            <a:pPr>
              <a:lnSpc>
                <a:spcPct val="110000"/>
              </a:lnSpc>
              <a:spcBef>
                <a:spcPct val="50000"/>
              </a:spcBef>
            </a:pPr>
            <a:r>
              <a:rPr lang="zh-CN" altLang="en-US" sz="2100" dirty="0">
                <a:solidFill>
                  <a:srgbClr val="FF0000"/>
                </a:solidFill>
                <a:latin typeface="黑体" pitchFamily="49" charset="-122"/>
                <a:ea typeface="黑体" pitchFamily="49" charset="-122"/>
              </a:rPr>
              <a:t>分布：</a:t>
            </a:r>
            <a:r>
              <a:rPr lang="zh-CN" altLang="en-US" sz="2100" dirty="0">
                <a:latin typeface="黑体" pitchFamily="49" charset="-122"/>
                <a:ea typeface="黑体" pitchFamily="49" charset="-122"/>
              </a:rPr>
              <a:t>西南部地中海气候区</a:t>
            </a:r>
            <a:br>
              <a:rPr lang="zh-CN" altLang="en-US" sz="2100" dirty="0">
                <a:latin typeface="黑体" pitchFamily="49" charset="-122"/>
                <a:ea typeface="黑体" pitchFamily="49" charset="-122"/>
              </a:rPr>
            </a:br>
            <a:r>
              <a:rPr lang="zh-CN" altLang="en-US" sz="2100" dirty="0">
                <a:solidFill>
                  <a:srgbClr val="FF0000"/>
                </a:solidFill>
                <a:latin typeface="黑体" pitchFamily="49" charset="-122"/>
                <a:ea typeface="黑体" pitchFamily="49" charset="-122"/>
              </a:rPr>
              <a:t>条件：夏季光热充足</a:t>
            </a:r>
            <a:r>
              <a:rPr lang="zh-CN" altLang="en-US" sz="2100" dirty="0" smtClean="0">
                <a:latin typeface="黑体" pitchFamily="49" charset="-122"/>
                <a:ea typeface="黑体" pitchFamily="49" charset="-122"/>
              </a:rPr>
              <a:t>，</a:t>
            </a:r>
            <a:r>
              <a:rPr lang="zh-CN" altLang="en-US" sz="2100" dirty="0" smtClean="0">
                <a:solidFill>
                  <a:srgbClr val="FF0000"/>
                </a:solidFill>
                <a:latin typeface="黑体" pitchFamily="49" charset="-122"/>
                <a:ea typeface="黑体" pitchFamily="49" charset="-122"/>
              </a:rPr>
              <a:t>昼夜温差大</a:t>
            </a:r>
            <a:r>
              <a:rPr lang="zh-CN" altLang="en-US" sz="2100" dirty="0" smtClean="0">
                <a:latin typeface="黑体" pitchFamily="49" charset="-122"/>
                <a:ea typeface="黑体" pitchFamily="49" charset="-122"/>
              </a:rPr>
              <a:t>，但</a:t>
            </a:r>
            <a:r>
              <a:rPr lang="zh-CN" altLang="en-US" sz="2100" dirty="0">
                <a:latin typeface="黑体" pitchFamily="49" charset="-122"/>
                <a:ea typeface="黑体" pitchFamily="49" charset="-122"/>
              </a:rPr>
              <a:t>降水较少，需发展灌溉农业</a:t>
            </a:r>
            <a:r>
              <a:rPr lang="zh-CN" altLang="en-US" sz="2100" dirty="0">
                <a:latin typeface="Times New Roman" pitchFamily="18" charset="0"/>
                <a:ea typeface="等线" charset="-122"/>
              </a:rPr>
              <a:t>。</a:t>
            </a:r>
            <a:endParaRPr lang="zh-CN" altLang="en-US" sz="2100" dirty="0">
              <a:latin typeface="黑体" pitchFamily="49" charset="-122"/>
              <a:ea typeface="黑体" pitchFamily="49" charset="-122"/>
              <a:sym typeface="等线" charset="-122"/>
            </a:endParaRPr>
          </a:p>
        </p:txBody>
      </p:sp>
      <p:grpSp>
        <p:nvGrpSpPr>
          <p:cNvPr id="15" name="组合 7"/>
          <p:cNvGrpSpPr>
            <a:grpSpLocks/>
          </p:cNvGrpSpPr>
          <p:nvPr/>
        </p:nvGrpSpPr>
        <p:grpSpPr bwMode="auto">
          <a:xfrm>
            <a:off x="1" y="857252"/>
            <a:ext cx="9144001" cy="611981"/>
            <a:chOff x="0" y="-1"/>
            <a:chExt cx="12192001" cy="815268"/>
          </a:xfrm>
        </p:grpSpPr>
        <p:sp>
          <p:nvSpPr>
            <p:cNvPr id="16" name="矩形 15"/>
            <p:cNvSpPr/>
            <p:nvPr/>
          </p:nvSpPr>
          <p:spPr>
            <a:xfrm>
              <a:off x="0" y="-1"/>
              <a:ext cx="1112838" cy="815268"/>
            </a:xfrm>
            <a:prstGeom prst="rect">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7" name="矩形 16"/>
            <p:cNvSpPr/>
            <p:nvPr/>
          </p:nvSpPr>
          <p:spPr>
            <a:xfrm>
              <a:off x="5231904" y="-1"/>
              <a:ext cx="6960097" cy="815268"/>
            </a:xfrm>
            <a:prstGeom prst="rect">
              <a:avLst/>
            </a:prstGeom>
            <a:solidFill>
              <a:srgbClr val="0D7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8" name="文本框 6"/>
            <p:cNvSpPr txBox="1">
              <a:spLocks noChangeArrowheads="1"/>
            </p:cNvSpPr>
            <p:nvPr/>
          </p:nvSpPr>
          <p:spPr bwMode="auto">
            <a:xfrm>
              <a:off x="1113155" y="14602"/>
              <a:ext cx="3926728" cy="738024"/>
            </a:xfrm>
            <a:prstGeom prst="rect">
              <a:avLst/>
            </a:prstGeom>
            <a:noFill/>
            <a:ln w="9525">
              <a:noFill/>
              <a:miter lim="800000"/>
              <a:headEnd/>
              <a:tailEnd/>
            </a:ln>
          </p:spPr>
          <p:txBody>
            <a:bodyPr wrap="square">
              <a:spAutoFit/>
            </a:bodyPr>
            <a:lstStyle/>
            <a:p>
              <a:pPr algn="ctr">
                <a:lnSpc>
                  <a:spcPct val="125000"/>
                </a:lnSpc>
              </a:pPr>
              <a:r>
                <a:rPr lang="zh-CN" altLang="en-US" sz="2400" b="1" dirty="0">
                  <a:solidFill>
                    <a:srgbClr val="0D0D0D"/>
                  </a:solidFill>
                  <a:latin typeface="方正姚体" pitchFamily="2" charset="-122"/>
                  <a:ea typeface="方正姚体" pitchFamily="2" charset="-122"/>
                </a:rPr>
                <a:t>农业生产地区专门化</a:t>
              </a:r>
            </a:p>
          </p:txBody>
        </p:sp>
      </p:grpSp>
    </p:spTree>
    <p:extLst>
      <p:ext uri="{BB962C8B-B14F-4D97-AF65-F5344CB8AC3E}">
        <p14:creationId xmlns:p14="http://schemas.microsoft.com/office/powerpoint/2010/main" val="350070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301"/>
                                        </p:tgtEl>
                                        <p:attrNameLst>
                                          <p:attrName>style.visibility</p:attrName>
                                        </p:attrNameLst>
                                      </p:cBhvr>
                                      <p:to>
                                        <p:strVal val="visible"/>
                                      </p:to>
                                    </p:set>
                                    <p:animEffect transition="in" filter="fade">
                                      <p:cBhvr>
                                        <p:cTn id="7" dur="1000"/>
                                        <p:tgtEl>
                                          <p:spTgt spid="12301"/>
                                        </p:tgtEl>
                                      </p:cBhvr>
                                    </p:animEffect>
                                    <p:anim calcmode="lin" valueType="num">
                                      <p:cBhvr>
                                        <p:cTn id="8" dur="1000" fill="hold"/>
                                        <p:tgtEl>
                                          <p:spTgt spid="12301"/>
                                        </p:tgtEl>
                                        <p:attrNameLst>
                                          <p:attrName>ppt_x</p:attrName>
                                        </p:attrNameLst>
                                      </p:cBhvr>
                                      <p:tavLst>
                                        <p:tav tm="0">
                                          <p:val>
                                            <p:strVal val="#ppt_x"/>
                                          </p:val>
                                        </p:tav>
                                        <p:tav tm="100000">
                                          <p:val>
                                            <p:strVal val="#ppt_x"/>
                                          </p:val>
                                        </p:tav>
                                      </p:tavLst>
                                    </p:anim>
                                    <p:anim calcmode="lin" valueType="num">
                                      <p:cBhvr>
                                        <p:cTn id="9" dur="1000" fill="hold"/>
                                        <p:tgtEl>
                                          <p:spTgt spid="1230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ldLvl="0" animBg="1"/>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V="1">
            <a:off x="13099" y="2049066"/>
            <a:ext cx="9116615" cy="15478"/>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sp>
        <p:nvSpPr>
          <p:cNvPr id="5" name="Text Box 6"/>
          <p:cNvSpPr txBox="1">
            <a:spLocks noChangeArrowheads="1"/>
          </p:cNvSpPr>
          <p:nvPr/>
        </p:nvSpPr>
        <p:spPr bwMode="auto">
          <a:xfrm>
            <a:off x="113111" y="1606153"/>
            <a:ext cx="6082903" cy="325730"/>
          </a:xfrm>
          <a:prstGeom prst="rect">
            <a:avLst/>
          </a:prstGeom>
          <a:noFill/>
          <a:ln w="9525">
            <a:noFill/>
            <a:miter lim="800000"/>
            <a:headEnd/>
            <a:tailEnd/>
          </a:ln>
        </p:spPr>
        <p:txBody>
          <a:bodyPr lIns="68580" tIns="34290" rIns="68580" bIns="34290">
            <a:spAutoFit/>
          </a:bodyPr>
          <a:lstStyle/>
          <a:p>
            <a:pPr>
              <a:lnSpc>
                <a:spcPts val="1950"/>
              </a:lnSpc>
              <a:spcBef>
                <a:spcPct val="50000"/>
              </a:spcBef>
            </a:pPr>
            <a:r>
              <a:rPr lang="zh-CN" altLang="en-US" sz="2100" dirty="0">
                <a:latin typeface="黑体" pitchFamily="49" charset="-122"/>
                <a:ea typeface="黑体" pitchFamily="49" charset="-122"/>
                <a:sym typeface="等线" charset="-122"/>
              </a:rPr>
              <a:t>分析美国其它农业带的区位因素</a:t>
            </a:r>
          </a:p>
        </p:txBody>
      </p:sp>
      <p:pic>
        <p:nvPicPr>
          <p:cNvPr id="6" name="Picture 2" descr="图片39"/>
          <p:cNvPicPr>
            <a:picLocks noChangeAspect="1" noChangeArrowheads="1"/>
          </p:cNvPicPr>
          <p:nvPr/>
        </p:nvPicPr>
        <p:blipFill>
          <a:blip r:embed="rId2" cstate="print"/>
          <a:srcRect l="1155" t="691" r="964" b="1707"/>
          <a:stretch>
            <a:fillRect/>
          </a:stretch>
        </p:blipFill>
        <p:spPr bwMode="auto">
          <a:xfrm>
            <a:off x="159544" y="2200276"/>
            <a:ext cx="5893594" cy="3605213"/>
          </a:xfrm>
          <a:prstGeom prst="rect">
            <a:avLst/>
          </a:prstGeom>
          <a:noFill/>
          <a:ln w="9525">
            <a:noFill/>
            <a:miter lim="800000"/>
            <a:headEnd/>
            <a:tailEnd/>
          </a:ln>
        </p:spPr>
      </p:pic>
      <p:sp>
        <p:nvSpPr>
          <p:cNvPr id="7" name="文本框 8"/>
          <p:cNvSpPr txBox="1"/>
          <p:nvPr/>
        </p:nvSpPr>
        <p:spPr>
          <a:xfrm>
            <a:off x="6196014" y="2405063"/>
            <a:ext cx="2836069" cy="457048"/>
          </a:xfrm>
          <a:prstGeom prst="rect">
            <a:avLst/>
          </a:prstGeom>
          <a:solidFill>
            <a:srgbClr val="0D7031"/>
          </a:solidFill>
          <a:ln w="9525">
            <a:noFill/>
          </a:ln>
        </p:spPr>
        <p:txBody>
          <a:bodyPr lIns="68580" tIns="34290" rIns="68580" bIns="34290">
            <a:spAutoFit/>
          </a:bodyPr>
          <a:lstStyle/>
          <a:p>
            <a:pPr algn="ctr" fontAlgn="auto">
              <a:lnSpc>
                <a:spcPct val="120000"/>
              </a:lnSpc>
              <a:spcBef>
                <a:spcPct val="50000"/>
              </a:spcBef>
              <a:defRPr/>
            </a:pPr>
            <a:r>
              <a:rPr lang="zh-CN" altLang="en-US" sz="2100" noProof="1">
                <a:solidFill>
                  <a:srgbClr val="FFFF00"/>
                </a:solidFill>
                <a:latin typeface="黑体" panose="02010609060101010101" pitchFamily="49" charset="-122"/>
                <a:ea typeface="黑体" panose="02010609060101010101" pitchFamily="49" charset="-122"/>
                <a:sym typeface="+mn-ea"/>
              </a:rPr>
              <a:t>亚热带作物带</a:t>
            </a:r>
          </a:p>
        </p:txBody>
      </p:sp>
      <p:sp>
        <p:nvSpPr>
          <p:cNvPr id="8" name="文本框 1"/>
          <p:cNvSpPr txBox="1">
            <a:spLocks noChangeArrowheads="1"/>
          </p:cNvSpPr>
          <p:nvPr/>
        </p:nvSpPr>
        <p:spPr bwMode="auto">
          <a:xfrm>
            <a:off x="6196013" y="3320654"/>
            <a:ext cx="2834879" cy="1457322"/>
          </a:xfrm>
          <a:prstGeom prst="rect">
            <a:avLst/>
          </a:prstGeom>
          <a:noFill/>
          <a:ln w="9525">
            <a:noFill/>
            <a:miter lim="800000"/>
            <a:headEnd/>
            <a:tailEnd/>
          </a:ln>
        </p:spPr>
        <p:txBody>
          <a:bodyPr lIns="68580" tIns="34290" rIns="68580" bIns="34290">
            <a:spAutoFit/>
          </a:bodyPr>
          <a:lstStyle/>
          <a:p>
            <a:pPr>
              <a:lnSpc>
                <a:spcPct val="110000"/>
              </a:lnSpc>
              <a:spcBef>
                <a:spcPct val="50000"/>
              </a:spcBef>
            </a:pPr>
            <a:r>
              <a:rPr lang="zh-CN" altLang="en-US" sz="2100" dirty="0">
                <a:solidFill>
                  <a:srgbClr val="FF0000"/>
                </a:solidFill>
                <a:latin typeface="黑体" pitchFamily="49" charset="-122"/>
                <a:ea typeface="黑体" pitchFamily="49" charset="-122"/>
              </a:rPr>
              <a:t>分布：</a:t>
            </a:r>
            <a:r>
              <a:rPr lang="zh-CN" altLang="en-US" sz="2000" b="1" dirty="0">
                <a:solidFill>
                  <a:srgbClr val="0000FF"/>
                </a:solidFill>
                <a:ea typeface="楷体_GB2312" pitchFamily="49" charset="-122"/>
              </a:rPr>
              <a:t>墨西哥湾沿岸</a:t>
            </a:r>
            <a:r>
              <a:rPr lang="zh-CN" altLang="en-US" sz="2100" dirty="0">
                <a:latin typeface="黑体" pitchFamily="49" charset="-122"/>
                <a:ea typeface="黑体" pitchFamily="49" charset="-122"/>
              </a:rPr>
              <a:t/>
            </a:r>
            <a:br>
              <a:rPr lang="zh-CN" altLang="en-US" sz="2100" dirty="0">
                <a:latin typeface="黑体" pitchFamily="49" charset="-122"/>
                <a:ea typeface="黑体" pitchFamily="49" charset="-122"/>
              </a:rPr>
            </a:br>
            <a:r>
              <a:rPr lang="zh-CN" altLang="en-US" sz="2100" dirty="0">
                <a:solidFill>
                  <a:srgbClr val="FF0000"/>
                </a:solidFill>
                <a:latin typeface="黑体" pitchFamily="49" charset="-122"/>
                <a:ea typeface="黑体" pitchFamily="49" charset="-122"/>
              </a:rPr>
              <a:t>条件：</a:t>
            </a:r>
            <a:r>
              <a:rPr lang="zh-CN" altLang="en-US" sz="2100" dirty="0">
                <a:latin typeface="黑体" pitchFamily="49" charset="-122"/>
                <a:ea typeface="黑体" pitchFamily="49" charset="-122"/>
              </a:rPr>
              <a:t>纬</a:t>
            </a:r>
            <a:r>
              <a:rPr lang="zh-CN" altLang="en-US" sz="2000" b="1" dirty="0"/>
              <a:t>度低，热量条件好，雨热同期，地形平坦，土壤肥沃，</a:t>
            </a:r>
            <a:endParaRPr lang="zh-CN" altLang="en-US" sz="2100" dirty="0">
              <a:latin typeface="黑体" pitchFamily="49" charset="-122"/>
              <a:ea typeface="黑体" pitchFamily="49" charset="-122"/>
              <a:sym typeface="等线" charset="-122"/>
            </a:endParaRPr>
          </a:p>
        </p:txBody>
      </p:sp>
      <p:grpSp>
        <p:nvGrpSpPr>
          <p:cNvPr id="9" name="组合 7"/>
          <p:cNvGrpSpPr>
            <a:grpSpLocks/>
          </p:cNvGrpSpPr>
          <p:nvPr/>
        </p:nvGrpSpPr>
        <p:grpSpPr bwMode="auto">
          <a:xfrm>
            <a:off x="1" y="857252"/>
            <a:ext cx="9144001" cy="611981"/>
            <a:chOff x="0" y="-1"/>
            <a:chExt cx="12192001" cy="815268"/>
          </a:xfrm>
        </p:grpSpPr>
        <p:sp>
          <p:nvSpPr>
            <p:cNvPr id="10" name="矩形 9"/>
            <p:cNvSpPr/>
            <p:nvPr/>
          </p:nvSpPr>
          <p:spPr>
            <a:xfrm>
              <a:off x="0" y="-1"/>
              <a:ext cx="1112838" cy="815268"/>
            </a:xfrm>
            <a:prstGeom prst="rect">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1" name="矩形 10"/>
            <p:cNvSpPr/>
            <p:nvPr/>
          </p:nvSpPr>
          <p:spPr>
            <a:xfrm>
              <a:off x="5231904" y="-1"/>
              <a:ext cx="6960097" cy="815268"/>
            </a:xfrm>
            <a:prstGeom prst="rect">
              <a:avLst/>
            </a:prstGeom>
            <a:solidFill>
              <a:srgbClr val="0D7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2" name="文本框 6"/>
            <p:cNvSpPr txBox="1">
              <a:spLocks noChangeArrowheads="1"/>
            </p:cNvSpPr>
            <p:nvPr/>
          </p:nvSpPr>
          <p:spPr bwMode="auto">
            <a:xfrm>
              <a:off x="1113155" y="14602"/>
              <a:ext cx="3926728" cy="738024"/>
            </a:xfrm>
            <a:prstGeom prst="rect">
              <a:avLst/>
            </a:prstGeom>
            <a:noFill/>
            <a:ln w="9525">
              <a:noFill/>
              <a:miter lim="800000"/>
              <a:headEnd/>
              <a:tailEnd/>
            </a:ln>
          </p:spPr>
          <p:txBody>
            <a:bodyPr wrap="square">
              <a:spAutoFit/>
            </a:bodyPr>
            <a:lstStyle/>
            <a:p>
              <a:pPr algn="ctr">
                <a:lnSpc>
                  <a:spcPct val="125000"/>
                </a:lnSpc>
              </a:pPr>
              <a:r>
                <a:rPr lang="zh-CN" altLang="en-US" sz="2400" b="1" dirty="0">
                  <a:solidFill>
                    <a:srgbClr val="0D0D0D"/>
                  </a:solidFill>
                  <a:latin typeface="方正姚体" pitchFamily="2" charset="-122"/>
                  <a:ea typeface="方正姚体" pitchFamily="2" charset="-122"/>
                </a:rPr>
                <a:t>农业生产地区专门化</a:t>
              </a:r>
            </a:p>
          </p:txBody>
        </p:sp>
      </p:grpSp>
    </p:spTree>
    <p:extLst>
      <p:ext uri="{BB962C8B-B14F-4D97-AF65-F5344CB8AC3E}">
        <p14:creationId xmlns:p14="http://schemas.microsoft.com/office/powerpoint/2010/main" val="26841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000" fill="hold">
                                          <p:stCondLst>
                                            <p:cond delay="0"/>
                                          </p:stCondLst>
                                        </p:cTn>
                                        <p:tgtEl>
                                          <p:spTgt spid="9"/>
                                        </p:tgtEl>
                                        <p:attrNameLst>
                                          <p:attrName>style.visibility</p:attrName>
                                        </p:attrNameLst>
                                      </p:cBhvr>
                                      <p:to>
                                        <p:strVal val="visible"/>
                                      </p:to>
                                    </p:set>
                                    <p:animEffect transition="in" filter="wipe(left)">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07950" y="900007"/>
            <a:ext cx="486791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3</a:t>
            </a:r>
            <a:r>
              <a:rPr lang="zh-CN" altLang="en-US" sz="2400" b="1">
                <a:solidFill>
                  <a:schemeClr val="tx1"/>
                </a:solidFill>
                <a:effectLst/>
                <a:latin typeface="+mn-ea"/>
                <a:cs typeface="+mn-ea"/>
              </a:rPr>
              <a:t>、</a:t>
            </a:r>
            <a:r>
              <a:rPr lang="zh-CN" sz="3200" b="1">
                <a:solidFill>
                  <a:schemeClr val="tx1"/>
                </a:solidFill>
                <a:effectLst/>
                <a:latin typeface="+mn-ea"/>
                <a:cs typeface="+mn-ea"/>
              </a:rPr>
              <a:t>专业化</a:t>
            </a:r>
            <a:r>
              <a:rPr lang="zh-CN" sz="2400" b="1">
                <a:solidFill>
                  <a:schemeClr val="tx1"/>
                </a:solidFill>
                <a:effectLst/>
                <a:latin typeface="+mn-ea"/>
                <a:cs typeface="+mn-ea"/>
              </a:rPr>
              <a:t>、</a:t>
            </a:r>
            <a:r>
              <a:rPr lang="zh-CN" sz="3200" b="1">
                <a:solidFill>
                  <a:schemeClr val="tx1"/>
                </a:solidFill>
                <a:effectLst/>
                <a:latin typeface="+mn-ea"/>
                <a:cs typeface="+mn-ea"/>
              </a:rPr>
              <a:t>商品化</a:t>
            </a:r>
            <a:r>
              <a:rPr lang="zh-CN" sz="3200">
                <a:solidFill>
                  <a:schemeClr val="tx1"/>
                </a:solidFill>
                <a:effectLst/>
                <a:latin typeface="+mn-ea"/>
                <a:cs typeface="+mn-ea"/>
              </a:rPr>
              <a:t>的农业</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graphicFrame>
        <p:nvGraphicFramePr>
          <p:cNvPr id="139267" name="表格 139266"/>
          <p:cNvGraphicFramePr/>
          <p:nvPr/>
        </p:nvGraphicFramePr>
        <p:xfrm>
          <a:off x="228602" y="1692014"/>
          <a:ext cx="8755063" cy="5062540"/>
        </p:xfrm>
        <a:graphic>
          <a:graphicData uri="http://schemas.openxmlformats.org/drawingml/2006/table">
            <a:tbl>
              <a:tblPr/>
              <a:tblGrid>
                <a:gridCol w="1447800"/>
                <a:gridCol w="1566863"/>
                <a:gridCol w="5740400"/>
              </a:tblGrid>
              <a:tr h="5969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eaLnBrk="1" hangingPunct="1">
                        <a:spcBef>
                          <a:spcPct val="0"/>
                        </a:spcBef>
                        <a:buNone/>
                      </a:pPr>
                      <a:r>
                        <a:rPr lang="zh-CN" altLang="en-US" sz="2800" b="1" dirty="0">
                          <a:solidFill>
                            <a:schemeClr val="tx1"/>
                          </a:solidFill>
                          <a:cs typeface="Times New Roman" panose="02020603050405020304" pitchFamily="18" charset="0"/>
                        </a:rPr>
                        <a:t>农业带</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8EFD5D"/>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eaLnBrk="1" hangingPunct="1">
                        <a:spcBef>
                          <a:spcPct val="0"/>
                        </a:spcBef>
                        <a:buNone/>
                      </a:pPr>
                      <a:r>
                        <a:rPr lang="zh-CN" altLang="en-US" sz="2800" b="1" dirty="0">
                          <a:solidFill>
                            <a:schemeClr val="tx1"/>
                          </a:solidFill>
                          <a:cs typeface="Times New Roman" panose="02020603050405020304" pitchFamily="18" charset="0"/>
                        </a:rPr>
                        <a:t>分 布</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8EFD5D"/>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eaLnBrk="1" hangingPunct="1">
                        <a:spcBef>
                          <a:spcPct val="0"/>
                        </a:spcBef>
                        <a:buNone/>
                      </a:pPr>
                      <a:r>
                        <a:rPr lang="zh-CN" altLang="en-US" sz="2800" b="1" dirty="0">
                          <a:solidFill>
                            <a:schemeClr val="tx1"/>
                          </a:solidFill>
                          <a:cs typeface="Times New Roman" panose="02020603050405020304" pitchFamily="18" charset="0"/>
                        </a:rPr>
                        <a:t>主要发展条件</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8EFD5D"/>
                    </a:solidFill>
                  </a:tcPr>
                </a:tc>
              </a:tr>
              <a:tr h="1073151">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eaLnBrk="1" hangingPunct="1">
                        <a:spcBef>
                          <a:spcPct val="0"/>
                        </a:spcBef>
                        <a:buNone/>
                      </a:pPr>
                      <a:r>
                        <a:rPr lang="zh-CN" altLang="en-US" sz="2400" b="1" dirty="0">
                          <a:solidFill>
                            <a:srgbClr val="0221DE"/>
                          </a:solidFill>
                          <a:cs typeface="Times New Roman" panose="02020603050405020304" pitchFamily="18" charset="0"/>
                        </a:rPr>
                        <a:t>乳畜带</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eaLnBrk="1" hangingPunct="1">
                        <a:lnSpc>
                          <a:spcPct val="80000"/>
                        </a:lnSpc>
                        <a:spcBef>
                          <a:spcPct val="0"/>
                        </a:spcBef>
                        <a:buNone/>
                      </a:pPr>
                      <a:endParaRPr lang="zh-CN" altLang="en-US" sz="1900" b="1" dirty="0">
                        <a:solidFill>
                          <a:srgbClr val="000000"/>
                        </a:solidFill>
                        <a:cs typeface="Times New Roman" panose="02020603050405020304" pitchFamily="18" charset="0"/>
                      </a:endParaRPr>
                    </a:p>
                    <a:p>
                      <a:pPr lvl="0" eaLnBrk="1" hangingPunct="1">
                        <a:lnSpc>
                          <a:spcPct val="110000"/>
                        </a:lnSpc>
                        <a:spcBef>
                          <a:spcPct val="0"/>
                        </a:spcBef>
                        <a:buNone/>
                      </a:pPr>
                      <a:endParaRPr lang="zh-CN" altLang="en-US" sz="1900" b="1"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0"/>
                        </a:spcBef>
                        <a:buNone/>
                      </a:pPr>
                      <a:endParaRPr lang="zh-CN" altLang="en-US" sz="1900" b="1"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5488">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eaLnBrk="1" hangingPunct="1">
                        <a:spcBef>
                          <a:spcPct val="0"/>
                        </a:spcBef>
                        <a:buNone/>
                      </a:pPr>
                      <a:r>
                        <a:rPr lang="zh-CN" altLang="en-US" sz="2400" b="1" dirty="0">
                          <a:solidFill>
                            <a:srgbClr val="0221DE"/>
                          </a:solidFill>
                          <a:cs typeface="Times New Roman" panose="02020603050405020304" pitchFamily="18" charset="0"/>
                        </a:rPr>
                        <a:t>玉米带</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l" eaLnBrk="1" hangingPunct="1">
                        <a:spcBef>
                          <a:spcPct val="0"/>
                        </a:spcBef>
                        <a:buNone/>
                      </a:pPr>
                      <a:endParaRPr lang="zh-CN" altLang="en-US" sz="1900" b="1"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0"/>
                        </a:spcBef>
                        <a:buNone/>
                      </a:pPr>
                      <a:endParaRPr lang="zh-CN" altLang="en-US" sz="1900" b="1"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350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eaLnBrk="1" hangingPunct="1">
                        <a:spcBef>
                          <a:spcPct val="0"/>
                        </a:spcBef>
                        <a:buNone/>
                      </a:pPr>
                      <a:r>
                        <a:rPr lang="zh-CN" altLang="en-US" sz="2400" b="1" dirty="0">
                          <a:solidFill>
                            <a:srgbClr val="0221DE"/>
                          </a:solidFill>
                          <a:cs typeface="Times New Roman" panose="02020603050405020304" pitchFamily="18" charset="0"/>
                        </a:rPr>
                        <a:t>小麦区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0"/>
                        </a:spcBef>
                        <a:buNone/>
                      </a:pPr>
                      <a:endParaRPr lang="zh-CN" altLang="en-US" sz="1900" b="1"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0"/>
                        </a:spcBef>
                        <a:buNone/>
                      </a:pPr>
                      <a:endParaRPr lang="zh-CN" altLang="en-US" sz="1900" b="1"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74737">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eaLnBrk="1" hangingPunct="1">
                        <a:spcBef>
                          <a:spcPct val="0"/>
                        </a:spcBef>
                        <a:buNone/>
                      </a:pPr>
                      <a:r>
                        <a:rPr lang="zh-CN" altLang="en-US" sz="2400" b="1" dirty="0">
                          <a:solidFill>
                            <a:srgbClr val="0221DE"/>
                          </a:solidFill>
                          <a:cs typeface="Times New Roman" panose="02020603050405020304" pitchFamily="18" charset="0"/>
                        </a:rPr>
                        <a:t>棉花带</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0"/>
                        </a:spcBef>
                        <a:buNone/>
                      </a:pPr>
                      <a:endParaRPr lang="zh-CN" altLang="en-US" sz="1900" b="1"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0"/>
                        </a:spcBef>
                        <a:buNone/>
                      </a:pPr>
                      <a:endParaRPr lang="zh-CN" altLang="en-US" sz="1900" b="1"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57239">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273050" lvl="0" indent="33655" eaLnBrk="1" hangingPunct="1">
                        <a:spcBef>
                          <a:spcPct val="0"/>
                        </a:spcBef>
                        <a:buNone/>
                      </a:pPr>
                      <a:endParaRPr lang="zh-CN" altLang="en-US" sz="2400" b="1" dirty="0">
                        <a:solidFill>
                          <a:srgbClr val="0221DE"/>
                        </a:solidFill>
                        <a:cs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0"/>
                        </a:spcBef>
                        <a:buNone/>
                      </a:pPr>
                      <a:endParaRPr lang="zh-CN" altLang="en-US" sz="1900" b="1"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0"/>
                        </a:spcBef>
                        <a:buNone/>
                      </a:pPr>
                      <a:endParaRPr lang="zh-CN" altLang="en-US" sz="1900" b="1"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5508047" y="1127441"/>
            <a:ext cx="3284855" cy="566309"/>
          </a:xfrm>
          <a:prstGeom prst="rect">
            <a:avLst/>
          </a:prstGeom>
          <a:solidFill>
            <a:schemeClr val="accent2">
              <a:lumMod val="20000"/>
              <a:lumOff val="80000"/>
            </a:schemeClr>
          </a:solidFill>
          <a:ln>
            <a:solidFill>
              <a:schemeClr val="accent1"/>
            </a:solidFill>
          </a:ln>
          <a:effectLst>
            <a:outerShdw blurRad="38100" algn="ctr" rotWithShape="0">
              <a:prstClr val="black">
                <a:alpha val="20000"/>
              </a:prstClr>
            </a:outerShdw>
          </a:effectLst>
        </p:spPr>
        <p:txBody>
          <a:bodyPr wrap="square" rtlCol="0">
            <a:spAutoFit/>
          </a:bodyPr>
          <a:lstStyle/>
          <a:p>
            <a:pPr>
              <a:lnSpc>
                <a:spcPct val="110000"/>
              </a:lnSpc>
            </a:pPr>
            <a:r>
              <a:rPr lang="zh-CN" sz="28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各农业带区位条件：</a:t>
            </a:r>
            <a:endParaRPr lang="zh-CN" sz="2800" b="1">
              <a:solidFill>
                <a:srgbClr val="0221DE"/>
              </a:solidFill>
              <a:latin typeface="+mn-ea"/>
              <a:cs typeface="+mn-ea"/>
            </a:endParaRPr>
          </a:p>
        </p:txBody>
      </p:sp>
      <p:sp>
        <p:nvSpPr>
          <p:cNvPr id="5" name="文本框 4"/>
          <p:cNvSpPr txBox="1"/>
          <p:nvPr/>
        </p:nvSpPr>
        <p:spPr>
          <a:xfrm>
            <a:off x="252002" y="5976045"/>
            <a:ext cx="1564640" cy="1107996"/>
          </a:xfrm>
          <a:prstGeom prst="rect">
            <a:avLst/>
          </a:prstGeom>
          <a:noFill/>
        </p:spPr>
        <p:txBody>
          <a:bodyPr wrap="square" rtlCol="0">
            <a:spAutoFit/>
          </a:bodyPr>
          <a:lstStyle/>
          <a:p>
            <a:pPr algn="l"/>
            <a:r>
              <a:rPr lang="zh-CN" altLang="en-US" sz="2400" b="1" dirty="0">
                <a:solidFill>
                  <a:srgbClr val="0221DE"/>
                </a:solidFill>
                <a:cs typeface="Times New Roman" panose="02020603050405020304" pitchFamily="18" charset="0"/>
                <a:sym typeface="+mn-ea"/>
              </a:rPr>
              <a:t>畜牧和灌溉农业区</a:t>
            </a:r>
            <a:endParaRPr lang="zh-CN" altLang="en-US" b="1" dirty="0">
              <a:solidFill>
                <a:srgbClr val="0221DE"/>
              </a:solidFill>
              <a:cs typeface="Times New Roman" panose="02020603050405020304" pitchFamily="18" charset="0"/>
            </a:endParaRPr>
          </a:p>
          <a:p>
            <a:endParaRPr lang="zh-CN" altLang="en-US"/>
          </a:p>
        </p:txBody>
      </p:sp>
      <p:sp>
        <p:nvSpPr>
          <p:cNvPr id="6" name="文本框 5"/>
          <p:cNvSpPr txBox="1"/>
          <p:nvPr/>
        </p:nvSpPr>
        <p:spPr>
          <a:xfrm>
            <a:off x="1668780" y="2461264"/>
            <a:ext cx="1600200" cy="769441"/>
          </a:xfrm>
          <a:prstGeom prst="rect">
            <a:avLst/>
          </a:prstGeom>
          <a:noFill/>
        </p:spPr>
        <p:txBody>
          <a:bodyPr wrap="square" rtlCol="0">
            <a:spAutoFit/>
          </a:bodyPr>
          <a:lstStyle/>
          <a:p>
            <a:pPr algn="ctr">
              <a:lnSpc>
                <a:spcPct val="110000"/>
              </a:lnSpc>
            </a:pPr>
            <a:r>
              <a:rPr lang="zh-CN" altLang="en-US" sz="2000" b="1"/>
              <a:t>五大湖及东北部地区</a:t>
            </a:r>
          </a:p>
        </p:txBody>
      </p:sp>
      <p:pic>
        <p:nvPicPr>
          <p:cNvPr id="10" name="图片 9"/>
          <p:cNvPicPr>
            <a:picLocks noChangeAspect="1"/>
          </p:cNvPicPr>
          <p:nvPr/>
        </p:nvPicPr>
        <p:blipFill>
          <a:blip r:embed="rId2" cstate="print"/>
          <a:stretch>
            <a:fillRect/>
          </a:stretch>
        </p:blipFill>
        <p:spPr>
          <a:xfrm>
            <a:off x="1692275" y="3874772"/>
            <a:ext cx="1539240" cy="462280"/>
          </a:xfrm>
          <a:prstGeom prst="rect">
            <a:avLst/>
          </a:prstGeom>
        </p:spPr>
      </p:pic>
      <p:sp>
        <p:nvSpPr>
          <p:cNvPr id="15" name="文本框 14"/>
          <p:cNvSpPr txBox="1"/>
          <p:nvPr/>
        </p:nvSpPr>
        <p:spPr>
          <a:xfrm>
            <a:off x="1736726" y="3660140"/>
            <a:ext cx="1463675" cy="892552"/>
          </a:xfrm>
          <a:prstGeom prst="rect">
            <a:avLst/>
          </a:prstGeom>
          <a:noFill/>
        </p:spPr>
        <p:txBody>
          <a:bodyPr wrap="square" rtlCol="0">
            <a:spAutoFit/>
          </a:bodyPr>
          <a:lstStyle/>
          <a:p>
            <a:pPr algn="ctr">
              <a:lnSpc>
                <a:spcPct val="130000"/>
              </a:lnSpc>
            </a:pPr>
            <a:r>
              <a:rPr lang="zh-CN" altLang="en-US" sz="2000" b="1"/>
              <a:t>中央大平原中部、北部</a:t>
            </a:r>
          </a:p>
        </p:txBody>
      </p:sp>
      <p:sp>
        <p:nvSpPr>
          <p:cNvPr id="16" name="文本框 15"/>
          <p:cNvSpPr txBox="1"/>
          <p:nvPr/>
        </p:nvSpPr>
        <p:spPr>
          <a:xfrm>
            <a:off x="1781810" y="5107310"/>
            <a:ext cx="1374140" cy="769441"/>
          </a:xfrm>
          <a:prstGeom prst="rect">
            <a:avLst/>
          </a:prstGeom>
          <a:noFill/>
        </p:spPr>
        <p:txBody>
          <a:bodyPr wrap="square" rtlCol="0">
            <a:spAutoFit/>
          </a:bodyPr>
          <a:lstStyle/>
          <a:p>
            <a:pPr algn="ctr">
              <a:lnSpc>
                <a:spcPct val="110000"/>
              </a:lnSpc>
            </a:pPr>
            <a:r>
              <a:rPr lang="zh-CN" altLang="en-US" sz="2000" b="1"/>
              <a:t>东南部</a:t>
            </a:r>
            <a:r>
              <a:rPr lang="en-US" altLang="zh-CN" sz="2000" b="1"/>
              <a:t>35</a:t>
            </a:r>
            <a:r>
              <a:rPr lang="zh-CN" altLang="en-US" sz="2000" b="1"/>
              <a:t>°</a:t>
            </a:r>
            <a:r>
              <a:rPr lang="en-US" altLang="zh-CN" sz="2000" b="1"/>
              <a:t>N</a:t>
            </a:r>
            <a:r>
              <a:rPr lang="zh-CN" altLang="en-US" sz="2000" b="1"/>
              <a:t>以南</a:t>
            </a:r>
          </a:p>
        </p:txBody>
      </p:sp>
      <p:sp>
        <p:nvSpPr>
          <p:cNvPr id="17" name="文本框 16"/>
          <p:cNvSpPr txBox="1"/>
          <p:nvPr/>
        </p:nvSpPr>
        <p:spPr>
          <a:xfrm>
            <a:off x="1728013" y="6012050"/>
            <a:ext cx="1464310" cy="769441"/>
          </a:xfrm>
          <a:prstGeom prst="rect">
            <a:avLst/>
          </a:prstGeom>
          <a:noFill/>
        </p:spPr>
        <p:txBody>
          <a:bodyPr wrap="square" rtlCol="0">
            <a:spAutoFit/>
          </a:bodyPr>
          <a:lstStyle/>
          <a:p>
            <a:pPr algn="ctr">
              <a:lnSpc>
                <a:spcPct val="110000"/>
              </a:lnSpc>
            </a:pPr>
            <a:r>
              <a:rPr lang="zh-CN" altLang="en-US" sz="2000" b="1"/>
              <a:t>西部的高原盆地</a:t>
            </a:r>
          </a:p>
        </p:txBody>
      </p:sp>
      <p:sp>
        <p:nvSpPr>
          <p:cNvPr id="18" name="文本框 17"/>
          <p:cNvSpPr txBox="1"/>
          <p:nvPr/>
        </p:nvSpPr>
        <p:spPr>
          <a:xfrm>
            <a:off x="3384027" y="2343153"/>
            <a:ext cx="5634355" cy="1006429"/>
          </a:xfrm>
          <a:prstGeom prst="rect">
            <a:avLst/>
          </a:prstGeom>
          <a:noFill/>
        </p:spPr>
        <p:txBody>
          <a:bodyPr wrap="square" rtlCol="0">
            <a:spAutoFit/>
          </a:bodyPr>
          <a:lstStyle/>
          <a:p>
            <a:pPr lvl="0" algn="l" eaLnBrk="1" hangingPunct="1">
              <a:lnSpc>
                <a:spcPct val="110000"/>
              </a:lnSpc>
              <a:spcBef>
                <a:spcPct val="0"/>
              </a:spcBef>
              <a:buNone/>
            </a:pPr>
            <a:r>
              <a:rPr lang="en-US" altLang="zh-CN" b="1" dirty="0">
                <a:solidFill>
                  <a:schemeClr val="tx1"/>
                </a:solidFill>
                <a:cs typeface="Times New Roman" panose="02020603050405020304" pitchFamily="18" charset="0"/>
                <a:sym typeface="+mn-ea"/>
              </a:rPr>
              <a:t>①</a:t>
            </a:r>
            <a:r>
              <a:rPr lang="zh-CN" altLang="en-US" b="1" dirty="0">
                <a:solidFill>
                  <a:srgbClr val="FF0000"/>
                </a:solidFill>
                <a:cs typeface="Times New Roman" panose="02020603050405020304" pitchFamily="18" charset="0"/>
                <a:sym typeface="+mn-ea"/>
              </a:rPr>
              <a:t>气候冷湿，无霜期（生长期）短；</a:t>
            </a:r>
            <a:r>
              <a:rPr lang="zh-CN" altLang="en-US" b="1" dirty="0">
                <a:solidFill>
                  <a:schemeClr val="tx1"/>
                </a:solidFill>
                <a:cs typeface="Times New Roman" panose="02020603050405020304" pitchFamily="18" charset="0"/>
                <a:sym typeface="+mn-ea"/>
              </a:rPr>
              <a:t>②</a:t>
            </a:r>
            <a:r>
              <a:rPr lang="zh-CN" altLang="en-US" b="1" dirty="0">
                <a:solidFill>
                  <a:srgbClr val="FF0000"/>
                </a:solidFill>
                <a:cs typeface="Times New Roman" panose="02020603050405020304" pitchFamily="18" charset="0"/>
                <a:sym typeface="+mn-ea"/>
              </a:rPr>
              <a:t>土地较贫瘠，不宜发展种植粮食，但有利于牧草生长，适宜发展乳畜业；</a:t>
            </a:r>
            <a:r>
              <a:rPr lang="zh-CN" altLang="en-US" b="1" dirty="0">
                <a:solidFill>
                  <a:schemeClr val="tx1"/>
                </a:solidFill>
                <a:cs typeface="Times New Roman" panose="02020603050405020304" pitchFamily="18" charset="0"/>
                <a:sym typeface="+mn-ea"/>
              </a:rPr>
              <a:t>③</a:t>
            </a:r>
            <a:r>
              <a:rPr lang="zh-CN" altLang="en-US" b="1" dirty="0">
                <a:solidFill>
                  <a:srgbClr val="FF0000"/>
                </a:solidFill>
                <a:cs typeface="Times New Roman" panose="02020603050405020304" pitchFamily="18" charset="0"/>
                <a:sym typeface="+mn-ea"/>
              </a:rPr>
              <a:t>工业、城市、人口集中，畜产品市场广阔</a:t>
            </a:r>
          </a:p>
        </p:txBody>
      </p:sp>
      <p:sp>
        <p:nvSpPr>
          <p:cNvPr id="21" name="文本框 20"/>
          <p:cNvSpPr txBox="1"/>
          <p:nvPr/>
        </p:nvSpPr>
        <p:spPr>
          <a:xfrm>
            <a:off x="3384029" y="3384030"/>
            <a:ext cx="5298245" cy="701731"/>
          </a:xfrm>
          <a:prstGeom prst="rect">
            <a:avLst/>
          </a:prstGeom>
          <a:noFill/>
        </p:spPr>
        <p:txBody>
          <a:bodyPr wrap="none" rtlCol="0">
            <a:spAutoFit/>
          </a:bodyPr>
          <a:lstStyle/>
          <a:p>
            <a:pPr lvl="0" algn="l" eaLnBrk="1" hangingPunct="1">
              <a:lnSpc>
                <a:spcPct val="110000"/>
              </a:lnSpc>
              <a:spcBef>
                <a:spcPct val="0"/>
              </a:spcBef>
              <a:buNone/>
            </a:pPr>
            <a:r>
              <a:rPr lang="en-US" altLang="zh-CN" b="1" dirty="0">
                <a:solidFill>
                  <a:srgbClr val="000000"/>
                </a:solidFill>
                <a:cs typeface="Times New Roman" panose="02020603050405020304" pitchFamily="18" charset="0"/>
                <a:sym typeface="+mn-ea"/>
              </a:rPr>
              <a:t>①</a:t>
            </a:r>
            <a:r>
              <a:rPr lang="zh-CN" altLang="en-US" b="1" dirty="0">
                <a:solidFill>
                  <a:srgbClr val="FF0000"/>
                </a:solidFill>
                <a:cs typeface="Times New Roman" panose="02020603050405020304" pitchFamily="18" charset="0"/>
                <a:sym typeface="+mn-ea"/>
              </a:rPr>
              <a:t>地势低平，土层深厚；</a:t>
            </a:r>
            <a:r>
              <a:rPr lang="zh-CN" altLang="en-US" b="1" dirty="0">
                <a:solidFill>
                  <a:srgbClr val="000000"/>
                </a:solidFill>
                <a:cs typeface="Times New Roman" panose="02020603050405020304" pitchFamily="18" charset="0"/>
                <a:sym typeface="+mn-ea"/>
              </a:rPr>
              <a:t>②</a:t>
            </a:r>
            <a:r>
              <a:rPr lang="zh-CN" altLang="en-US" b="1" dirty="0">
                <a:solidFill>
                  <a:srgbClr val="FF0000"/>
                </a:solidFill>
                <a:cs typeface="Times New Roman" panose="02020603050405020304" pitchFamily="18" charset="0"/>
                <a:sym typeface="+mn-ea"/>
              </a:rPr>
              <a:t>气候温和，雨量适中；</a:t>
            </a:r>
            <a:endParaRPr lang="zh-CN" altLang="en-US" b="1" dirty="0">
              <a:latin typeface="Times New Roman" panose="02020603050405020304" pitchFamily="18" charset="0"/>
              <a:cs typeface="Times New Roman" panose="02020603050405020304" pitchFamily="18" charset="0"/>
            </a:endParaRPr>
          </a:p>
          <a:p>
            <a:pPr lvl="0" algn="l" eaLnBrk="1" hangingPunct="1">
              <a:lnSpc>
                <a:spcPct val="110000"/>
              </a:lnSpc>
              <a:spcBef>
                <a:spcPct val="0"/>
              </a:spcBef>
              <a:buNone/>
            </a:pPr>
            <a:r>
              <a:rPr lang="zh-CN" altLang="en-US" b="1" dirty="0">
                <a:solidFill>
                  <a:srgbClr val="000000"/>
                </a:solidFill>
                <a:cs typeface="Times New Roman" panose="02020603050405020304" pitchFamily="18" charset="0"/>
                <a:sym typeface="+mn-ea"/>
              </a:rPr>
              <a:t>③</a:t>
            </a:r>
            <a:r>
              <a:rPr lang="zh-CN" altLang="en-US" b="1" dirty="0">
                <a:solidFill>
                  <a:srgbClr val="FF0000"/>
                </a:solidFill>
                <a:cs typeface="Times New Roman" panose="02020603050405020304" pitchFamily="18" charset="0"/>
                <a:sym typeface="+mn-ea"/>
              </a:rPr>
              <a:t>利于大豆、玉米轮作</a:t>
            </a:r>
          </a:p>
        </p:txBody>
      </p:sp>
      <p:sp>
        <p:nvSpPr>
          <p:cNvPr id="22" name="文本框 21"/>
          <p:cNvSpPr txBox="1"/>
          <p:nvPr/>
        </p:nvSpPr>
        <p:spPr>
          <a:xfrm>
            <a:off x="3390265" y="4140031"/>
            <a:ext cx="5402580" cy="757130"/>
          </a:xfrm>
          <a:prstGeom prst="rect">
            <a:avLst/>
          </a:prstGeom>
          <a:noFill/>
        </p:spPr>
        <p:txBody>
          <a:bodyPr wrap="square" rtlCol="0">
            <a:spAutoFit/>
          </a:bodyPr>
          <a:lstStyle/>
          <a:p>
            <a:pPr algn="l">
              <a:lnSpc>
                <a:spcPct val="120000"/>
              </a:lnSpc>
            </a:pPr>
            <a:r>
              <a:rPr lang="en-US" altLang="zh-CN" b="1" dirty="0">
                <a:solidFill>
                  <a:srgbClr val="000000"/>
                </a:solidFill>
                <a:cs typeface="Times New Roman" panose="02020603050405020304" pitchFamily="18" charset="0"/>
                <a:sym typeface="+mn-ea"/>
              </a:rPr>
              <a:t>①</a:t>
            </a:r>
            <a:r>
              <a:rPr lang="zh-CN" altLang="en-US" b="1" dirty="0">
                <a:solidFill>
                  <a:srgbClr val="FF0000"/>
                </a:solidFill>
                <a:cs typeface="Times New Roman" panose="02020603050405020304" pitchFamily="18" charset="0"/>
                <a:sym typeface="+mn-ea"/>
              </a:rPr>
              <a:t>地势平坦，土壤肥沃；</a:t>
            </a:r>
            <a:r>
              <a:rPr lang="zh-CN" altLang="en-US" b="1" dirty="0">
                <a:solidFill>
                  <a:srgbClr val="000000"/>
                </a:solidFill>
                <a:cs typeface="Times New Roman" panose="02020603050405020304" pitchFamily="18" charset="0"/>
                <a:sym typeface="+mn-ea"/>
              </a:rPr>
              <a:t>②</a:t>
            </a:r>
            <a:r>
              <a:rPr lang="zh-CN" altLang="en-US" b="1" dirty="0">
                <a:solidFill>
                  <a:srgbClr val="FF0000"/>
                </a:solidFill>
                <a:cs typeface="Times New Roman" panose="02020603050405020304" pitchFamily="18" charset="0"/>
                <a:sym typeface="+mn-ea"/>
              </a:rPr>
              <a:t>雨热同期；</a:t>
            </a:r>
            <a:r>
              <a:rPr lang="zh-CN" altLang="en-US" b="1" dirty="0">
                <a:solidFill>
                  <a:srgbClr val="000000"/>
                </a:solidFill>
                <a:cs typeface="Times New Roman" panose="02020603050405020304" pitchFamily="18" charset="0"/>
                <a:sym typeface="+mn-ea"/>
              </a:rPr>
              <a:t>③</a:t>
            </a:r>
            <a:r>
              <a:rPr lang="zh-CN" altLang="en-US" b="1" dirty="0">
                <a:solidFill>
                  <a:srgbClr val="FF0000"/>
                </a:solidFill>
                <a:cs typeface="Times New Roman" panose="02020603050405020304" pitchFamily="18" charset="0"/>
                <a:sym typeface="+mn-ea"/>
              </a:rPr>
              <a:t>水源充足；</a:t>
            </a:r>
            <a:r>
              <a:rPr lang="zh-CN" altLang="en-US" b="1" dirty="0">
                <a:solidFill>
                  <a:srgbClr val="0221DE"/>
                </a:solidFill>
                <a:cs typeface="Times New Roman" panose="02020603050405020304" pitchFamily="18" charset="0"/>
                <a:sym typeface="+mn-ea"/>
              </a:rPr>
              <a:t>（北部春小麦，南部冬小麦）</a:t>
            </a:r>
          </a:p>
        </p:txBody>
      </p:sp>
      <p:sp>
        <p:nvSpPr>
          <p:cNvPr id="23" name="文本框 22"/>
          <p:cNvSpPr txBox="1"/>
          <p:nvPr/>
        </p:nvSpPr>
        <p:spPr>
          <a:xfrm>
            <a:off x="3285491" y="4968041"/>
            <a:ext cx="5612765" cy="1006429"/>
          </a:xfrm>
          <a:prstGeom prst="rect">
            <a:avLst/>
          </a:prstGeom>
          <a:noFill/>
        </p:spPr>
        <p:txBody>
          <a:bodyPr wrap="square" rtlCol="0">
            <a:spAutoFit/>
          </a:bodyPr>
          <a:lstStyle/>
          <a:p>
            <a:pPr algn="l">
              <a:lnSpc>
                <a:spcPct val="110000"/>
              </a:lnSpc>
            </a:pPr>
            <a:r>
              <a:rPr lang="en-US" altLang="zh-CN" b="1" dirty="0">
                <a:solidFill>
                  <a:srgbClr val="000000"/>
                </a:solidFill>
                <a:cs typeface="Times New Roman" panose="02020603050405020304" pitchFamily="18" charset="0"/>
                <a:sym typeface="+mn-ea"/>
              </a:rPr>
              <a:t>①</a:t>
            </a:r>
            <a:r>
              <a:rPr lang="zh-CN" altLang="en-US" b="1" dirty="0">
                <a:solidFill>
                  <a:srgbClr val="FF0000"/>
                </a:solidFill>
                <a:cs typeface="Times New Roman" panose="02020603050405020304" pitchFamily="18" charset="0"/>
                <a:sym typeface="+mn-ea"/>
              </a:rPr>
              <a:t>热量充足，无霜期长；</a:t>
            </a:r>
            <a:r>
              <a:rPr lang="zh-CN" altLang="en-US" b="1" dirty="0">
                <a:solidFill>
                  <a:srgbClr val="000000"/>
                </a:solidFill>
                <a:cs typeface="Times New Roman" panose="02020603050405020304" pitchFamily="18" charset="0"/>
                <a:sym typeface="+mn-ea"/>
              </a:rPr>
              <a:t>②</a:t>
            </a:r>
            <a:r>
              <a:rPr lang="zh-CN" altLang="en-US" b="1" dirty="0">
                <a:solidFill>
                  <a:srgbClr val="FF0000"/>
                </a:solidFill>
                <a:cs typeface="Times New Roman" panose="02020603050405020304" pitchFamily="18" charset="0"/>
                <a:sym typeface="+mn-ea"/>
              </a:rPr>
              <a:t>春夏降水多，秋季降水少，适宜棉花生长成熟；</a:t>
            </a:r>
            <a:r>
              <a:rPr lang="zh-CN" altLang="en-US" b="1" dirty="0">
                <a:solidFill>
                  <a:srgbClr val="0221DE"/>
                </a:solidFill>
                <a:cs typeface="Times New Roman" panose="02020603050405020304" pitchFamily="18" charset="0"/>
                <a:sym typeface="+mn-ea"/>
              </a:rPr>
              <a:t>（由于土壤肥力下降，种棉业已衰落，现为混合的多种作物区）</a:t>
            </a:r>
          </a:p>
        </p:txBody>
      </p:sp>
      <p:sp>
        <p:nvSpPr>
          <p:cNvPr id="24" name="文本框 23"/>
          <p:cNvSpPr txBox="1"/>
          <p:nvPr/>
        </p:nvSpPr>
        <p:spPr>
          <a:xfrm>
            <a:off x="3390265" y="6181095"/>
            <a:ext cx="4830168" cy="430887"/>
          </a:xfrm>
          <a:prstGeom prst="rect">
            <a:avLst/>
          </a:prstGeom>
          <a:noFill/>
        </p:spPr>
        <p:txBody>
          <a:bodyPr wrap="none" rtlCol="0">
            <a:spAutoFit/>
          </a:bodyPr>
          <a:lstStyle/>
          <a:p>
            <a:pPr algn="l">
              <a:lnSpc>
                <a:spcPct val="110000"/>
              </a:lnSpc>
            </a:pPr>
            <a:r>
              <a:rPr lang="en-US" altLang="zh-CN" sz="2000" b="1" dirty="0">
                <a:solidFill>
                  <a:srgbClr val="000000"/>
                </a:solidFill>
                <a:cs typeface="Times New Roman" panose="02020603050405020304" pitchFamily="18" charset="0"/>
                <a:sym typeface="+mn-ea"/>
              </a:rPr>
              <a:t>①</a:t>
            </a:r>
            <a:r>
              <a:rPr lang="zh-CN" altLang="en-US" sz="2000" b="1" dirty="0">
                <a:solidFill>
                  <a:srgbClr val="FF0000"/>
                </a:solidFill>
                <a:cs typeface="Times New Roman" panose="02020603050405020304" pitchFamily="18" charset="0"/>
                <a:sym typeface="+mn-ea"/>
              </a:rPr>
              <a:t>干旱少雨；</a:t>
            </a:r>
            <a:r>
              <a:rPr lang="zh-CN" altLang="en-US" sz="2000" b="1" dirty="0">
                <a:solidFill>
                  <a:srgbClr val="000000"/>
                </a:solidFill>
                <a:cs typeface="Times New Roman" panose="02020603050405020304" pitchFamily="18" charset="0"/>
                <a:sym typeface="+mn-ea"/>
              </a:rPr>
              <a:t>②</a:t>
            </a:r>
            <a:r>
              <a:rPr lang="zh-CN" altLang="en-US" sz="2000" b="1" dirty="0">
                <a:solidFill>
                  <a:srgbClr val="FF0000"/>
                </a:solidFill>
                <a:cs typeface="Times New Roman" panose="02020603050405020304" pitchFamily="18" charset="0"/>
                <a:sym typeface="+mn-ea"/>
              </a:rPr>
              <a:t>面积辽阔；</a:t>
            </a:r>
            <a:r>
              <a:rPr lang="zh-CN" altLang="en-US" sz="2000" b="1" dirty="0">
                <a:solidFill>
                  <a:srgbClr val="000000"/>
                </a:solidFill>
                <a:cs typeface="Times New Roman" panose="02020603050405020304" pitchFamily="18" charset="0"/>
                <a:sym typeface="+mn-ea"/>
              </a:rPr>
              <a:t>③</a:t>
            </a:r>
            <a:r>
              <a:rPr lang="zh-CN" altLang="en-US" sz="2000" b="1" dirty="0">
                <a:solidFill>
                  <a:srgbClr val="FF0000"/>
                </a:solidFill>
                <a:cs typeface="Times New Roman" panose="02020603050405020304" pitchFamily="18" charset="0"/>
                <a:sym typeface="+mn-ea"/>
              </a:rPr>
              <a:t>多天然牧场</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23" grpId="0"/>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173"/>
          <p:cNvPicPr>
            <a:picLocks noChangeAspect="1" noChangeArrowheads="1"/>
          </p:cNvPicPr>
          <p:nvPr/>
        </p:nvPicPr>
        <p:blipFill>
          <a:blip r:embed="rId2">
            <a:extLst>
              <a:ext uri="{28A0092B-C50C-407E-A947-70E740481C1C}">
                <a14:useLocalDpi xmlns:a14="http://schemas.microsoft.com/office/drawing/2010/main" val="0"/>
              </a:ext>
            </a:extLst>
          </a:blip>
          <a:srcRect b="11877"/>
          <a:stretch>
            <a:fillRect/>
          </a:stretch>
        </p:blipFill>
        <p:spPr bwMode="auto">
          <a:xfrm>
            <a:off x="3204656" y="3512128"/>
            <a:ext cx="6176892" cy="311727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31"/>
          <p:cNvSpPr txBox="1"/>
          <p:nvPr/>
        </p:nvSpPr>
        <p:spPr>
          <a:xfrm>
            <a:off x="2488565" y="8602345"/>
            <a:ext cx="886460" cy="27622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noAutofit/>
          </a:bodyPr>
          <a:lstStyle/>
          <a:p>
            <a:pPr algn="just">
              <a:spcBef>
                <a:spcPts val="600"/>
              </a:spcBef>
              <a:spcAft>
                <a:spcPts val="1200"/>
              </a:spcAft>
            </a:pPr>
            <a:r>
              <a:rPr lang="zh-CN" sz="1050">
                <a:effectLst/>
                <a:ea typeface="宋体" panose="02010600030101010101" pitchFamily="2" charset="-122"/>
                <a:cs typeface="宋体" panose="02010600030101010101" pitchFamily="2" charset="-122"/>
              </a:rPr>
              <a:t>第</a:t>
            </a:r>
            <a:r>
              <a:rPr lang="en-US" sz="1050">
                <a:effectLst/>
                <a:ea typeface="宋体" panose="02010600030101010101" pitchFamily="2" charset="-122"/>
                <a:cs typeface="宋体" panose="02010600030101010101" pitchFamily="2" charset="-122"/>
              </a:rPr>
              <a:t>12</a:t>
            </a:r>
            <a:r>
              <a:rPr lang="zh-CN" sz="1050">
                <a:effectLst/>
                <a:ea typeface="宋体" panose="02010600030101010101" pitchFamily="2" charset="-122"/>
                <a:cs typeface="宋体" panose="02010600030101010101" pitchFamily="2" charset="-122"/>
              </a:rPr>
              <a:t>、</a:t>
            </a:r>
            <a:r>
              <a:rPr lang="en-US" sz="1050">
                <a:effectLst/>
                <a:ea typeface="宋体" panose="02010600030101010101" pitchFamily="2" charset="-122"/>
                <a:cs typeface="宋体" panose="02010600030101010101" pitchFamily="2" charset="-122"/>
              </a:rPr>
              <a:t>13</a:t>
            </a:r>
            <a:r>
              <a:rPr lang="zh-CN" sz="1050">
                <a:effectLst/>
                <a:ea typeface="宋体" panose="02010600030101010101" pitchFamily="2" charset="-122"/>
                <a:cs typeface="宋体" panose="02010600030101010101" pitchFamily="2" charset="-122"/>
              </a:rPr>
              <a:t>题图</a:t>
            </a:r>
            <a:endParaRPr lang="zh-CN" sz="1100">
              <a:effectLst/>
              <a:ea typeface="宋体" panose="02010600030101010101" pitchFamily="2" charset="-122"/>
              <a:cs typeface="Times New Roman" panose="02020603050405020304" pitchFamily="18" charset="0"/>
            </a:endParaRPr>
          </a:p>
        </p:txBody>
      </p:sp>
      <p:sp>
        <p:nvSpPr>
          <p:cNvPr id="4" name="Rectangle 4"/>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5"/>
          <p:cNvSpPr>
            <a:spLocks noChangeArrowheads="1"/>
          </p:cNvSpPr>
          <p:nvPr/>
        </p:nvSpPr>
        <p:spPr bwMode="auto">
          <a:xfrm>
            <a:off x="124691" y="741889"/>
            <a:ext cx="723437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(2020.7)</a:t>
            </a:r>
            <a:r>
              <a:rPr lang="zh-CN" altLang="zh-CN" sz="2400" b="1" dirty="0" smtClean="0">
                <a:latin typeface="楷体" panose="02010609060101010101" pitchFamily="49" charset="-122"/>
                <a:ea typeface="楷体" panose="02010609060101010101" pitchFamily="49" charset="-122"/>
                <a:cs typeface="Times New Roman" panose="02020603050405020304" pitchFamily="18" charset="0"/>
              </a:rPr>
              <a:t>下</a:t>
            </a:r>
            <a:r>
              <a:rPr lang="zh-CN" altLang="zh-CN" sz="2400" b="1" dirty="0">
                <a:latin typeface="楷体" panose="02010609060101010101" pitchFamily="49" charset="-122"/>
                <a:ea typeface="楷体" panose="02010609060101010101" pitchFamily="49" charset="-122"/>
                <a:cs typeface="Times New Roman" panose="02020603050405020304" pitchFamily="18" charset="0"/>
              </a:rPr>
              <a:t>图为美国本土部分地理要素分布示意图，</a:t>
            </a:r>
            <a:r>
              <a:rPr lang="zh-CN" altLang="zh-CN" sz="2400" b="1" dirty="0">
                <a:latin typeface="Times New Roman" panose="02020603050405020304" pitchFamily="18" charset="0"/>
                <a:cs typeface="Times New Roman" panose="02020603050405020304" pitchFamily="18" charset="0"/>
              </a:rPr>
              <a:t>完成 </a:t>
            </a:r>
            <a:r>
              <a:rPr lang="en-US" altLang="zh-CN" sz="2400" b="1" dirty="0">
                <a:latin typeface="Times New Roman" panose="02020603050405020304" pitchFamily="18" charset="0"/>
                <a:cs typeface="Times New Roman" panose="02020603050405020304" pitchFamily="18" charset="0"/>
              </a:rPr>
              <a:t>12</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13 </a:t>
            </a:r>
            <a:r>
              <a:rPr lang="zh-CN" altLang="en-US" sz="2400" b="1" dirty="0">
                <a:latin typeface="Times New Roman" panose="02020603050405020304" pitchFamily="18" charset="0"/>
                <a:cs typeface="Times New Roman" panose="02020603050405020304" pitchFamily="18" charset="0"/>
              </a:rPr>
              <a:t>题</a:t>
            </a:r>
            <a:endParaRPr lang="zh-CN" altLang="en-US" sz="2400" b="1"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甲农业带中的大牧场放牧业</a:t>
            </a:r>
            <a:endParaRPr kumimoji="0" lang="zh-CN" altLang="en-US" sz="24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投入劳动力较多 </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专业化程度低 </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产品商品率较低 </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以牧牛业为主</a:t>
            </a:r>
            <a:endParaRPr kumimoji="0" lang="zh-CN" altLang="en-US" sz="2400" b="1" i="0" u="none" strike="noStrike" cap="none" normalizeH="0" baseline="0" dirty="0" smtClean="0">
              <a:ln>
                <a:noFill/>
              </a:ln>
              <a:solidFill>
                <a:schemeClr val="tx1"/>
              </a:solidFill>
              <a:effectLst/>
              <a:latin typeface="Arial" panose="020B0604020202020204" pitchFamily="34" charset="0"/>
            </a:endParaRPr>
          </a:p>
        </p:txBody>
      </p:sp>
      <p:sp>
        <p:nvSpPr>
          <p:cNvPr id="7" name="文本框 6"/>
          <p:cNvSpPr txBox="1"/>
          <p:nvPr/>
        </p:nvSpPr>
        <p:spPr>
          <a:xfrm>
            <a:off x="4738255" y="2404008"/>
            <a:ext cx="446809" cy="707886"/>
          </a:xfrm>
          <a:prstGeom prst="rect">
            <a:avLst/>
          </a:prstGeom>
          <a:noFill/>
        </p:spPr>
        <p:txBody>
          <a:bodyPr wrap="square" rtlCol="0">
            <a:spAutoFit/>
          </a:bodyPr>
          <a:lstStyle/>
          <a:p>
            <a:r>
              <a:rPr lang="en-US" altLang="zh-CN" sz="4000" dirty="0">
                <a:solidFill>
                  <a:srgbClr val="FF0000"/>
                </a:solidFill>
              </a:rPr>
              <a:t>D</a:t>
            </a:r>
            <a:endParaRPr lang="zh-CN" altLang="en-US" sz="4000" dirty="0">
              <a:solidFill>
                <a:srgbClr val="FF0000"/>
              </a:solidFill>
            </a:endParaRPr>
          </a:p>
        </p:txBody>
      </p:sp>
    </p:spTree>
    <p:extLst>
      <p:ext uri="{BB962C8B-B14F-4D97-AF65-F5344CB8AC3E}">
        <p14:creationId xmlns:p14="http://schemas.microsoft.com/office/powerpoint/2010/main" val="132802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72737" y="42602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112"/>
          <p:cNvGrpSpPr>
            <a:grpSpLocks/>
          </p:cNvGrpSpPr>
          <p:nvPr/>
        </p:nvGrpSpPr>
        <p:grpSpPr bwMode="auto">
          <a:xfrm>
            <a:off x="3363532" y="3210079"/>
            <a:ext cx="5434445" cy="3864840"/>
            <a:chOff x="0" y="0"/>
            <a:chExt cx="29971" cy="23500"/>
          </a:xfrm>
        </p:grpSpPr>
        <p:sp>
          <p:nvSpPr>
            <p:cNvPr id="4" name="文本框 25"/>
            <p:cNvSpPr txBox="1">
              <a:spLocks noChangeArrowheads="1"/>
            </p:cNvSpPr>
            <p:nvPr/>
          </p:nvSpPr>
          <p:spPr bwMode="auto">
            <a:xfrm>
              <a:off x="12122" y="21214"/>
              <a:ext cx="8572" cy="2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第</a:t>
              </a:r>
              <a:r>
                <a:rPr kumimoji="0" lang="en-US" altLang="zh-CN"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3</a:t>
              </a:r>
              <a:r>
                <a:rPr kumimoji="0" lang="zh-CN" alt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kumimoji="0" lang="en-US" altLang="zh-CN"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4</a:t>
              </a:r>
              <a:r>
                <a:rPr kumimoji="0" lang="zh-CN" altLang="en-US" sz="1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题图</a:t>
              </a: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pic>
          <p:nvPicPr>
            <p:cNvPr id="2050" name="图片 1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9971" cy="2105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6"/>
          <p:cNvSpPr>
            <a:spLocks noChangeArrowheads="1"/>
          </p:cNvSpPr>
          <p:nvPr/>
        </p:nvSpPr>
        <p:spPr bwMode="auto">
          <a:xfrm>
            <a:off x="0" y="-251957"/>
            <a:ext cx="841127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33350" algn="l" defTabSz="914400" rtl="0" eaLnBrk="0" fontAlgn="base" latinLnBrk="0" hangingPunct="0">
              <a:lnSpc>
                <a:spcPct val="100000"/>
              </a:lnSpc>
              <a:spcBef>
                <a:spcPct val="0"/>
              </a:spcBef>
              <a:spcAft>
                <a:spcPct val="0"/>
              </a:spcAft>
              <a:buClrTx/>
              <a:buSzTx/>
              <a:buFontTx/>
              <a:buNone/>
              <a:tabLst/>
            </a:pPr>
            <a:endParaRPr kumimoji="0" lang="en-US" altLang="zh-CN" sz="2400" b="1"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2018.4</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rPr>
              <a:t>世纪中叶，美国乙地区出现新的棉花种植区。</a:t>
            </a:r>
            <a:endPar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华文楷体" panose="02010600040101010101" pitchFamily="2" charset="-122"/>
              </a:rPr>
              <a:t>下图为美国部分农业专门化地区分布图。</a:t>
            </a:r>
            <a:r>
              <a:rPr kumimoji="0" lang="zh-CN" altLang="en-US" sz="2400" b="1"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完成</a:t>
            </a:r>
            <a:r>
              <a:rPr kumimoji="0" lang="en-US" altLang="zh-CN" sz="2400" b="1"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3</a:t>
            </a:r>
            <a:r>
              <a:rPr kumimoji="0" lang="zh-CN" altLang="en-US" sz="2400" b="1"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a:t>
            </a:r>
            <a:r>
              <a:rPr kumimoji="0" lang="en-US" altLang="zh-CN" sz="2400" b="1"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4</a:t>
            </a:r>
            <a:r>
              <a:rPr kumimoji="0" lang="zh-CN" altLang="en-US" sz="2400" b="1" i="0" u="none" strike="noStrike" cap="none" normalizeH="0" baseline="0" dirty="0" smtClean="0">
                <a:ln>
                  <a:noFill/>
                </a:ln>
                <a:solidFill>
                  <a:srgbClr val="000000"/>
                </a:solidFill>
                <a:effectLst/>
                <a:ea typeface="宋体" panose="02010600030101010101" pitchFamily="2" charset="-122"/>
                <a:cs typeface="宋体" panose="02010600030101010101" pitchFamily="2" charset="-122"/>
              </a:rPr>
              <a:t>题。</a:t>
            </a:r>
            <a:endParaRPr lang="en-US" altLang="zh-CN" b="1" dirty="0"/>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．甲地农业地域类型属于</a:t>
            </a:r>
            <a:endParaRPr kumimoji="0" lang="zh-CN" altLang="en-US" b="1" i="0" u="none" strike="noStrike" cap="none" normalizeH="0" baseline="0" dirty="0" smtClean="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．乳畜业</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．混合型农业</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．商品谷物农业</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．大牧场放牧业</a:t>
            </a:r>
            <a:endParaRPr kumimoji="0" lang="zh-CN" altLang="en-US" b="1" i="0" u="none" strike="noStrike" cap="none" normalizeH="0" baseline="0" dirty="0" smtClean="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．乙地棉花种植区与原棉花带相比，</a:t>
            </a:r>
            <a:endPar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单产高的主要原因是</a:t>
            </a:r>
            <a:endParaRPr kumimoji="0" lang="zh-CN" altLang="en-US" b="1" i="0" u="none" strike="noStrike" cap="none" normalizeH="0" baseline="0" dirty="0" smtClean="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．光照充足</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．降水丰富</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．技术先进</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zh-CN" altLang="en-US" sz="24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．市场广阔</a:t>
            </a:r>
            <a:endParaRPr kumimoji="0" lang="zh-CN" altLang="en-US" sz="4800" b="1" i="0" u="none" strike="noStrike" cap="none" normalizeH="0" baseline="0" dirty="0" smtClean="0">
              <a:ln>
                <a:noFill/>
              </a:ln>
              <a:solidFill>
                <a:schemeClr val="tx1"/>
              </a:solidFill>
              <a:effectLst/>
            </a:endParaRPr>
          </a:p>
        </p:txBody>
      </p:sp>
      <p:sp>
        <p:nvSpPr>
          <p:cNvPr id="6" name="文本框 5"/>
          <p:cNvSpPr txBox="1"/>
          <p:nvPr/>
        </p:nvSpPr>
        <p:spPr>
          <a:xfrm>
            <a:off x="4438991" y="1168763"/>
            <a:ext cx="1641763" cy="707886"/>
          </a:xfrm>
          <a:prstGeom prst="rect">
            <a:avLst/>
          </a:prstGeom>
          <a:noFill/>
        </p:spPr>
        <p:txBody>
          <a:bodyPr wrap="square" rtlCol="0">
            <a:spAutoFit/>
          </a:bodyPr>
          <a:lstStyle/>
          <a:p>
            <a:r>
              <a:rPr lang="en-US" altLang="zh-CN" sz="4000" b="1" dirty="0" smtClean="0">
                <a:solidFill>
                  <a:srgbClr val="FF0000"/>
                </a:solidFill>
              </a:rPr>
              <a:t>C</a:t>
            </a:r>
            <a:endParaRPr lang="zh-CN" altLang="en-US" sz="4000" b="1" dirty="0">
              <a:solidFill>
                <a:srgbClr val="FF0000"/>
              </a:solidFill>
            </a:endParaRPr>
          </a:p>
        </p:txBody>
      </p:sp>
      <p:sp>
        <p:nvSpPr>
          <p:cNvPr id="7" name="文本框 6"/>
          <p:cNvSpPr txBox="1"/>
          <p:nvPr/>
        </p:nvSpPr>
        <p:spPr>
          <a:xfrm>
            <a:off x="1234957" y="5164282"/>
            <a:ext cx="893619" cy="707886"/>
          </a:xfrm>
          <a:prstGeom prst="rect">
            <a:avLst/>
          </a:prstGeom>
          <a:noFill/>
        </p:spPr>
        <p:txBody>
          <a:bodyPr wrap="square" rtlCol="0">
            <a:spAutoFit/>
          </a:bodyPr>
          <a:lstStyle/>
          <a:p>
            <a:r>
              <a:rPr lang="en-US" altLang="zh-CN" sz="4000" b="1" dirty="0" smtClean="0">
                <a:solidFill>
                  <a:srgbClr val="FF0000"/>
                </a:solidFill>
              </a:rPr>
              <a:t>A</a:t>
            </a:r>
            <a:endParaRPr lang="zh-CN" altLang="en-US" sz="4000" b="1" dirty="0">
              <a:solidFill>
                <a:srgbClr val="FF0000"/>
              </a:solidFill>
            </a:endParaRPr>
          </a:p>
        </p:txBody>
      </p:sp>
    </p:spTree>
    <p:extLst>
      <p:ext uri="{BB962C8B-B14F-4D97-AF65-F5344CB8AC3E}">
        <p14:creationId xmlns:p14="http://schemas.microsoft.com/office/powerpoint/2010/main" val="163570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7" name="Picture 5" descr="美国圣胡安河鹅颈公园"/>
          <p:cNvPicPr>
            <a:picLocks noChangeAspect="1" noChangeArrowheads="1"/>
          </p:cNvPicPr>
          <p:nvPr/>
        </p:nvPicPr>
        <p:blipFill>
          <a:blip r:embed="rId2" cstate="print"/>
          <a:srcRect/>
          <a:stretch>
            <a:fillRect/>
          </a:stretch>
        </p:blipFill>
        <p:spPr bwMode="auto">
          <a:xfrm>
            <a:off x="0" y="0"/>
            <a:ext cx="8893175" cy="6651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0357"/>
                                        </p:tgtEl>
                                        <p:attrNameLst>
                                          <p:attrName>style.visibility</p:attrName>
                                        </p:attrNameLst>
                                      </p:cBhvr>
                                      <p:to>
                                        <p:strVal val="visible"/>
                                      </p:to>
                                    </p:set>
                                    <p:animEffect transition="in" filter="box(in)">
                                      <p:cBhvr>
                                        <p:cTn id="7" dur="500"/>
                                        <p:tgtEl>
                                          <p:spTgt spid="100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73050" y="1621155"/>
            <a:ext cx="8666480" cy="1815882"/>
          </a:xfrm>
          <a:prstGeom prst="rect">
            <a:avLst/>
          </a:prstGeom>
          <a:pattFill prst="openDmnd">
            <a:fgClr>
              <a:schemeClr val="accent2">
                <a:lumMod val="20000"/>
                <a:lumOff val="80000"/>
              </a:schemeClr>
            </a:fgClr>
            <a:bgClr>
              <a:schemeClr val="bg1"/>
            </a:bgClr>
          </a:pattFill>
          <a:ln>
            <a:solidFill>
              <a:schemeClr val="accent1"/>
            </a:solidFill>
          </a:ln>
          <a:effectLst>
            <a:outerShdw blurRad="12700" algn="ctr" rotWithShape="0">
              <a:prstClr val="black">
                <a:alpha val="40000"/>
              </a:prstClr>
            </a:outerShdw>
          </a:effectLst>
        </p:spPr>
        <p:txBody>
          <a:bodyPr wrap="square" rtlCol="0">
            <a:spAutoFit/>
          </a:bodyPr>
          <a:lstStyle/>
          <a:p>
            <a:r>
              <a:rPr 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农业</a:t>
            </a:r>
            <a:r>
              <a:rPr lang="zh-CN" altLang="en-US" sz="2800" b="1" dirty="0">
                <a:solidFill>
                  <a:srgbClr val="FF0000"/>
                </a:solidFill>
                <a:latin typeface="+mn-ea"/>
                <a:cs typeface="+mn-ea"/>
                <a:sym typeface="+mn-ea"/>
              </a:rPr>
              <a:t>问题：</a:t>
            </a:r>
            <a:r>
              <a:rPr lang="zh-CN" altLang="en-US" sz="2800" dirty="0">
                <a:latin typeface="楷体" panose="02010609060101010101" charset="-122"/>
                <a:ea typeface="楷体" panose="02010609060101010101" charset="-122"/>
              </a:rPr>
              <a:t>美国农业高度依赖机械化，造成</a:t>
            </a:r>
            <a:r>
              <a:rPr lang="zh-CN" altLang="en-US" sz="2800" b="1" dirty="0">
                <a:solidFill>
                  <a:srgbClr val="0221DE"/>
                </a:solidFill>
                <a:latin typeface="楷体" panose="02010609060101010101" charset="-122"/>
                <a:ea typeface="楷体" panose="02010609060101010101" charset="-122"/>
              </a:rPr>
              <a:t>农业能耗巨大</a:t>
            </a:r>
            <a:r>
              <a:rPr lang="zh-CN" altLang="en-US" sz="2400" b="1" dirty="0">
                <a:solidFill>
                  <a:srgbClr val="0221DE"/>
                </a:solidFill>
                <a:latin typeface="楷体" panose="02010609060101010101" charset="-122"/>
                <a:ea typeface="楷体" panose="02010609060101010101" charset="-122"/>
              </a:rPr>
              <a:t>（石油农业）</a:t>
            </a:r>
            <a:r>
              <a:rPr lang="zh-CN" altLang="en-US" sz="2800" dirty="0">
                <a:latin typeface="楷体" panose="02010609060101010101" charset="-122"/>
                <a:ea typeface="楷体" panose="02010609060101010101" charset="-122"/>
              </a:rPr>
              <a:t>，商品农业和畜牧业过量使用</a:t>
            </a:r>
            <a:r>
              <a:rPr lang="zh-CN" altLang="en-US" sz="2800" dirty="0">
                <a:latin typeface="楷体" panose="02010609060101010101" charset="-122"/>
                <a:ea typeface="楷体" panose="02010609060101010101" charset="-122"/>
                <a:sym typeface="+mn-ea"/>
              </a:rPr>
              <a:t>农药、化肥</a:t>
            </a:r>
            <a:r>
              <a:rPr lang="zh-CN" altLang="en-US" sz="2400" dirty="0">
                <a:latin typeface="楷体" panose="02010609060101010101" charset="-122"/>
                <a:ea typeface="楷体" panose="02010609060101010101" charset="-122"/>
                <a:sym typeface="+mn-ea"/>
              </a:rPr>
              <a:t>，</a:t>
            </a:r>
            <a:r>
              <a:rPr lang="zh-CN" altLang="en-US" sz="2800" dirty="0">
                <a:latin typeface="楷体" panose="02010609060101010101" charset="-122"/>
                <a:ea typeface="楷体" panose="02010609060101010101" charset="-122"/>
                <a:sym typeface="+mn-ea"/>
              </a:rPr>
              <a:t>导致</a:t>
            </a:r>
            <a:r>
              <a:rPr lang="zh-CN" altLang="en-US" sz="2800" b="1" dirty="0">
                <a:solidFill>
                  <a:srgbClr val="0221DE"/>
                </a:solidFill>
                <a:latin typeface="楷体" panose="02010609060101010101" charset="-122"/>
                <a:ea typeface="楷体" panose="02010609060101010101" charset="-122"/>
              </a:rPr>
              <a:t>农业污染严重</a:t>
            </a:r>
            <a:r>
              <a:rPr lang="zh-CN" altLang="en-US" sz="2800" dirty="0">
                <a:latin typeface="楷体" panose="02010609060101010101" charset="-122"/>
                <a:ea typeface="楷体" panose="02010609060101010101" charset="-122"/>
              </a:rPr>
              <a:t>。此外</a:t>
            </a:r>
            <a:r>
              <a:rPr lang="zh-CN" altLang="en-US" sz="2400" dirty="0">
                <a:latin typeface="楷体" panose="02010609060101010101" charset="-122"/>
                <a:ea typeface="楷体" panose="02010609060101010101" charset="-122"/>
              </a:rPr>
              <a:t>，</a:t>
            </a:r>
            <a:r>
              <a:rPr lang="zh-CN" altLang="en-US" sz="2800" dirty="0">
                <a:latin typeface="楷体" panose="02010609060101010101" charset="-122"/>
                <a:ea typeface="楷体" panose="02010609060101010101" charset="-122"/>
              </a:rPr>
              <a:t>农业巨大的生产能力</a:t>
            </a:r>
            <a:r>
              <a:rPr lang="zh-CN" altLang="en-US" sz="2400" dirty="0">
                <a:latin typeface="楷体" panose="02010609060101010101" charset="-122"/>
                <a:ea typeface="楷体" panose="02010609060101010101" charset="-122"/>
              </a:rPr>
              <a:t>，</a:t>
            </a:r>
            <a:r>
              <a:rPr lang="zh-CN" altLang="en-US" sz="2800" dirty="0">
                <a:latin typeface="楷体" panose="02010609060101010101" charset="-122"/>
                <a:ea typeface="楷体" panose="02010609060101010101" charset="-122"/>
              </a:rPr>
              <a:t>和国际市场波动，</a:t>
            </a:r>
            <a:r>
              <a:rPr lang="zh-CN" altLang="en-US" sz="2800" b="1" dirty="0">
                <a:solidFill>
                  <a:srgbClr val="0221DE"/>
                </a:solidFill>
                <a:latin typeface="楷体" panose="02010609060101010101" charset="-122"/>
                <a:ea typeface="楷体" panose="02010609060101010101" charset="-122"/>
              </a:rPr>
              <a:t>农产品过剩</a:t>
            </a:r>
            <a:r>
              <a:rPr lang="zh-CN" altLang="en-US" sz="2800" dirty="0">
                <a:latin typeface="楷体" panose="02010609060101010101" charset="-122"/>
                <a:ea typeface="楷体" panose="02010609060101010101" charset="-122"/>
              </a:rPr>
              <a:t>也成为美国农业的问题。</a:t>
            </a:r>
          </a:p>
        </p:txBody>
      </p:sp>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8" name="文本框 7"/>
          <p:cNvSpPr txBox="1"/>
          <p:nvPr/>
        </p:nvSpPr>
        <p:spPr>
          <a:xfrm>
            <a:off x="121920" y="872491"/>
            <a:ext cx="486791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3</a:t>
            </a:r>
            <a:r>
              <a:rPr lang="zh-CN" altLang="en-US" sz="2400" b="1">
                <a:solidFill>
                  <a:schemeClr val="tx1"/>
                </a:solidFill>
                <a:effectLst/>
                <a:latin typeface="+mn-ea"/>
                <a:cs typeface="+mn-ea"/>
              </a:rPr>
              <a:t>、</a:t>
            </a:r>
            <a:r>
              <a:rPr lang="zh-CN" sz="3200" b="1">
                <a:solidFill>
                  <a:schemeClr val="tx1"/>
                </a:solidFill>
                <a:effectLst/>
                <a:latin typeface="+mn-ea"/>
                <a:cs typeface="+mn-ea"/>
              </a:rPr>
              <a:t>专业化</a:t>
            </a:r>
            <a:r>
              <a:rPr lang="zh-CN" sz="2400" b="1">
                <a:solidFill>
                  <a:schemeClr val="tx1"/>
                </a:solidFill>
                <a:effectLst/>
                <a:latin typeface="+mn-ea"/>
                <a:cs typeface="+mn-ea"/>
              </a:rPr>
              <a:t>、</a:t>
            </a:r>
            <a:r>
              <a:rPr lang="zh-CN" sz="3200" b="1">
                <a:solidFill>
                  <a:schemeClr val="tx1"/>
                </a:solidFill>
                <a:effectLst/>
                <a:latin typeface="+mn-ea"/>
                <a:cs typeface="+mn-ea"/>
              </a:rPr>
              <a:t>商品化</a:t>
            </a:r>
            <a:r>
              <a:rPr lang="zh-CN" sz="3200">
                <a:solidFill>
                  <a:schemeClr val="tx1"/>
                </a:solidFill>
                <a:effectLst/>
                <a:latin typeface="+mn-ea"/>
                <a:cs typeface="+mn-ea"/>
              </a:rPr>
              <a:t>的农业</a:t>
            </a:r>
            <a:endParaRPr lang="zh-CN" sz="2800" b="1">
              <a:solidFill>
                <a:srgbClr val="FF0000"/>
              </a:solidFill>
              <a:effectLst/>
              <a:latin typeface="+mn-ea"/>
              <a:ea typeface="楷体" panose="02010609060101010101" charset="-122"/>
              <a:cs typeface="+mn-ea"/>
            </a:endParaRP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pic>
        <p:nvPicPr>
          <p:cNvPr id="329733" name="图片 329732" descr="黑风暴"/>
          <p:cNvPicPr>
            <a:picLocks noChangeAspect="1"/>
          </p:cNvPicPr>
          <p:nvPr/>
        </p:nvPicPr>
        <p:blipFill>
          <a:blip r:embed="rId2" cstate="print"/>
          <a:srcRect t="5104" b="11015"/>
          <a:stretch>
            <a:fillRect/>
          </a:stretch>
        </p:blipFill>
        <p:spPr>
          <a:xfrm>
            <a:off x="4618355" y="3527425"/>
            <a:ext cx="4321175" cy="3235960"/>
          </a:xfrm>
          <a:prstGeom prst="rect">
            <a:avLst/>
          </a:prstGeom>
          <a:noFill/>
          <a:ln w="9525">
            <a:noFill/>
          </a:ln>
        </p:spPr>
      </p:pic>
      <p:pic>
        <p:nvPicPr>
          <p:cNvPr id="9" name="图片 8" descr="u=2901481277,3216183170&amp;fm=173&amp;app=25&amp;f=jpeg_副本"/>
          <p:cNvPicPr>
            <a:picLocks noChangeAspect="1"/>
          </p:cNvPicPr>
          <p:nvPr/>
        </p:nvPicPr>
        <p:blipFill>
          <a:blip r:embed="rId3" cstate="print"/>
          <a:stretch>
            <a:fillRect/>
          </a:stretch>
        </p:blipFill>
        <p:spPr>
          <a:xfrm>
            <a:off x="273050" y="3528060"/>
            <a:ext cx="4345940" cy="3235325"/>
          </a:xfrm>
          <a:prstGeom prst="rect">
            <a:avLst/>
          </a:prstGeom>
        </p:spPr>
      </p:pic>
      <p:sp>
        <p:nvSpPr>
          <p:cNvPr id="11" name="文本框 10"/>
          <p:cNvSpPr txBox="1"/>
          <p:nvPr/>
        </p:nvSpPr>
        <p:spPr>
          <a:xfrm>
            <a:off x="7684141" y="3528060"/>
            <a:ext cx="1266693" cy="523220"/>
          </a:xfrm>
          <a:prstGeom prst="rect">
            <a:avLst/>
          </a:prstGeom>
          <a:noFill/>
        </p:spPr>
        <p:txBody>
          <a:bodyPr wrap="none" rtlCol="0">
            <a:spAutoFit/>
          </a:bodyPr>
          <a:lstStyle/>
          <a:p>
            <a:r>
              <a:rPr lang="zh-CN" altLang="en-US" sz="2800" b="1">
                <a:solidFill>
                  <a:srgbClr val="FF0000"/>
                </a:solidFill>
              </a:rPr>
              <a:t>黑风暴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668" y="830580"/>
            <a:ext cx="8320564" cy="5581651"/>
          </a:xfrm>
          <a:prstGeom prst="rect">
            <a:avLst/>
          </a:prstGeom>
        </p:spPr>
      </p:pic>
      <p:sp>
        <p:nvSpPr>
          <p:cNvPr id="5" name="文本框 4"/>
          <p:cNvSpPr txBox="1"/>
          <p:nvPr/>
        </p:nvSpPr>
        <p:spPr>
          <a:xfrm>
            <a:off x="2816946" y="-1309564"/>
            <a:ext cx="4893542" cy="484748"/>
          </a:xfrm>
          <a:prstGeom prst="rect">
            <a:avLst/>
          </a:prstGeom>
          <a:noFill/>
        </p:spPr>
        <p:txBody>
          <a:bodyPr wrap="square" lIns="68580" tIns="34290" rIns="68580" bIns="34290" rtlCol="0">
            <a:spAutoFit/>
          </a:bodyPr>
          <a:lstStyle/>
          <a:p>
            <a:r>
              <a:rPr lang="zh-CN" altLang="en-US" sz="2700" b="1" dirty="0">
                <a:latin typeface="禹卫书法行书简体" panose="02000603000000000000" pitchFamily="2" charset="-122"/>
                <a:ea typeface="禹卫书法行书简体" panose="02000603000000000000" pitchFamily="2" charset="-122"/>
              </a:rPr>
              <a:t>世界四大黑土分布区</a:t>
            </a:r>
          </a:p>
        </p:txBody>
      </p:sp>
      <p:pic>
        <p:nvPicPr>
          <p:cNvPr id="2" name="图片 1"/>
          <p:cNvPicPr>
            <a:picLocks noChangeAspect="1"/>
          </p:cNvPicPr>
          <p:nvPr/>
        </p:nvPicPr>
        <p:blipFill>
          <a:blip r:embed="rId4" cstate="print"/>
          <a:stretch>
            <a:fillRect/>
          </a:stretch>
        </p:blipFill>
        <p:spPr>
          <a:xfrm>
            <a:off x="3114457" y="57151"/>
            <a:ext cx="5029636" cy="963251"/>
          </a:xfrm>
          <a:prstGeom prst="rect">
            <a:avLst/>
          </a:prstGeom>
        </p:spPr>
      </p:pic>
    </p:spTree>
  </p:cSld>
  <p:clrMapOvr>
    <a:masterClrMapping/>
  </p:clrMapOvr>
  <p:transition spd="slow">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p:cNvGrpSpPr>
            <a:grpSpLocks/>
          </p:cNvGrpSpPr>
          <p:nvPr/>
        </p:nvGrpSpPr>
        <p:grpSpPr bwMode="auto">
          <a:xfrm>
            <a:off x="0" y="857251"/>
            <a:ext cx="9144000" cy="611981"/>
            <a:chOff x="0" y="-1"/>
            <a:chExt cx="12192000" cy="815268"/>
          </a:xfrm>
        </p:grpSpPr>
        <p:sp>
          <p:nvSpPr>
            <p:cNvPr id="4" name="矩形 3"/>
            <p:cNvSpPr/>
            <p:nvPr/>
          </p:nvSpPr>
          <p:spPr>
            <a:xfrm>
              <a:off x="0" y="-1"/>
              <a:ext cx="1112838" cy="815268"/>
            </a:xfrm>
            <a:prstGeom prst="rect">
              <a:avLst/>
            </a:pr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矩形 4"/>
            <p:cNvSpPr/>
            <p:nvPr/>
          </p:nvSpPr>
          <p:spPr>
            <a:xfrm>
              <a:off x="4413250" y="-1"/>
              <a:ext cx="7778750" cy="815268"/>
            </a:xfrm>
            <a:prstGeom prst="rect">
              <a:avLst/>
            </a:prstGeom>
            <a:solidFill>
              <a:srgbClr val="0D7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30724" name="文本框 6"/>
            <p:cNvSpPr txBox="1">
              <a:spLocks noChangeArrowheads="1"/>
            </p:cNvSpPr>
            <p:nvPr/>
          </p:nvSpPr>
          <p:spPr bwMode="auto">
            <a:xfrm>
              <a:off x="1113155" y="14602"/>
              <a:ext cx="3300095" cy="710861"/>
            </a:xfrm>
            <a:prstGeom prst="rect">
              <a:avLst/>
            </a:prstGeom>
            <a:noFill/>
            <a:ln w="9525">
              <a:noFill/>
              <a:miter lim="800000"/>
              <a:headEnd/>
              <a:tailEnd/>
            </a:ln>
          </p:spPr>
          <p:txBody>
            <a:bodyPr>
              <a:spAutoFit/>
            </a:bodyPr>
            <a:lstStyle/>
            <a:p>
              <a:pPr algn="ctr">
                <a:lnSpc>
                  <a:spcPct val="125000"/>
                </a:lnSpc>
              </a:pPr>
              <a:r>
                <a:rPr lang="zh-CN" altLang="en-US" sz="2700" b="1" dirty="0">
                  <a:solidFill>
                    <a:srgbClr val="0D0D0D"/>
                  </a:solidFill>
                  <a:latin typeface="方正姚体" pitchFamily="2" charset="-122"/>
                  <a:ea typeface="方正姚体" pitchFamily="2" charset="-122"/>
                </a:rPr>
                <a:t>农业</a:t>
              </a:r>
              <a:r>
                <a:rPr lang="zh-CN" altLang="zh-CN" sz="2700" b="1" dirty="0" smtClean="0">
                  <a:solidFill>
                    <a:srgbClr val="0D0D0D"/>
                  </a:solidFill>
                  <a:latin typeface="方正姚体" pitchFamily="2" charset="-122"/>
                  <a:ea typeface="方正姚体" pitchFamily="2" charset="-122"/>
                </a:rPr>
                <a:t>问题</a:t>
              </a:r>
              <a:endParaRPr lang="zh-CN" altLang="zh-CN" sz="2700" b="1" dirty="0">
                <a:solidFill>
                  <a:srgbClr val="0D0D0D"/>
                </a:solidFill>
                <a:latin typeface="方正姚体" pitchFamily="2" charset="-122"/>
                <a:ea typeface="方正姚体" pitchFamily="2" charset="-122"/>
              </a:endParaRPr>
            </a:p>
          </p:txBody>
        </p:sp>
      </p:grpSp>
      <p:cxnSp>
        <p:nvCxnSpPr>
          <p:cNvPr id="14" name="直接连接符 13"/>
          <p:cNvCxnSpPr/>
          <p:nvPr/>
        </p:nvCxnSpPr>
        <p:spPr>
          <a:xfrm flipV="1">
            <a:off x="0" y="1988840"/>
            <a:ext cx="9116616" cy="15478"/>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pic>
        <p:nvPicPr>
          <p:cNvPr id="2" name="图片 1"/>
          <p:cNvPicPr>
            <a:picLocks noChangeAspect="1" noChangeArrowheads="1"/>
          </p:cNvPicPr>
          <p:nvPr/>
        </p:nvPicPr>
        <p:blipFill>
          <a:blip r:embed="rId3" cstate="print"/>
          <a:srcRect/>
          <a:stretch>
            <a:fillRect/>
          </a:stretch>
        </p:blipFill>
        <p:spPr bwMode="auto">
          <a:xfrm>
            <a:off x="179513" y="2071389"/>
            <a:ext cx="2808312" cy="2296716"/>
          </a:xfrm>
          <a:prstGeom prst="rect">
            <a:avLst/>
          </a:prstGeom>
          <a:noFill/>
          <a:ln w="9525">
            <a:noFill/>
            <a:miter lim="800000"/>
            <a:headEnd/>
            <a:tailEnd/>
          </a:ln>
        </p:spPr>
      </p:pic>
      <p:pic>
        <p:nvPicPr>
          <p:cNvPr id="8" name="图片 7"/>
          <p:cNvPicPr>
            <a:picLocks noChangeAspect="1" noChangeArrowheads="1"/>
          </p:cNvPicPr>
          <p:nvPr/>
        </p:nvPicPr>
        <p:blipFill>
          <a:blip r:embed="rId4" cstate="print"/>
          <a:srcRect/>
          <a:stretch>
            <a:fillRect/>
          </a:stretch>
        </p:blipFill>
        <p:spPr bwMode="auto">
          <a:xfrm>
            <a:off x="3131840" y="2071389"/>
            <a:ext cx="2664296" cy="2297906"/>
          </a:xfrm>
          <a:prstGeom prst="rect">
            <a:avLst/>
          </a:prstGeom>
          <a:noFill/>
          <a:ln w="9525">
            <a:noFill/>
            <a:miter lim="800000"/>
            <a:headEnd/>
            <a:tailEnd/>
          </a:ln>
        </p:spPr>
      </p:pic>
      <p:sp>
        <p:nvSpPr>
          <p:cNvPr id="9" name="Text Box 13"/>
          <p:cNvSpPr txBox="1">
            <a:spLocks noChangeArrowheads="1"/>
          </p:cNvSpPr>
          <p:nvPr/>
        </p:nvSpPr>
        <p:spPr bwMode="auto">
          <a:xfrm>
            <a:off x="50006" y="4509121"/>
            <a:ext cx="9093994" cy="1731243"/>
          </a:xfrm>
          <a:prstGeom prst="rect">
            <a:avLst/>
          </a:prstGeom>
          <a:noFill/>
          <a:ln w="9525">
            <a:noFill/>
            <a:miter lim="800000"/>
            <a:headEnd/>
            <a:tailEnd/>
          </a:ln>
        </p:spPr>
        <p:txBody>
          <a:bodyPr lIns="68580" tIns="34290" rIns="68580" bIns="34290">
            <a:spAutoFit/>
          </a:bodyPr>
          <a:lstStyle/>
          <a:p>
            <a:r>
              <a:rPr lang="en-US" altLang="zh-CN" sz="2100" dirty="0">
                <a:solidFill>
                  <a:srgbClr val="FF0000"/>
                </a:solidFill>
                <a:latin typeface="黑体" pitchFamily="49" charset="-122"/>
                <a:ea typeface="黑体" pitchFamily="49" charset="-122"/>
              </a:rPr>
              <a:t>“</a:t>
            </a:r>
            <a:r>
              <a:rPr lang="zh-CN" altLang="en-US" sz="2100" dirty="0">
                <a:solidFill>
                  <a:srgbClr val="FF0000"/>
                </a:solidFill>
                <a:latin typeface="黑体" pitchFamily="49" charset="-122"/>
                <a:ea typeface="黑体" pitchFamily="49" charset="-122"/>
              </a:rPr>
              <a:t>石油”农业</a:t>
            </a:r>
            <a:r>
              <a:rPr lang="zh-CN" altLang="en-US" sz="2100" dirty="0">
                <a:latin typeface="黑体" pitchFamily="49" charset="-122"/>
                <a:ea typeface="黑体" pitchFamily="49" charset="-122"/>
              </a:rPr>
              <a:t>→环境污染、能源消耗严重</a:t>
            </a:r>
            <a:endParaRPr lang="en-US" altLang="zh-CN" sz="2100" dirty="0">
              <a:latin typeface="黑体" pitchFamily="49" charset="-122"/>
              <a:ea typeface="黑体" pitchFamily="49" charset="-122"/>
            </a:endParaRPr>
          </a:p>
          <a:p>
            <a:r>
              <a:rPr lang="zh-CN" altLang="en-US" sz="2100" dirty="0">
                <a:solidFill>
                  <a:srgbClr val="FF0000"/>
                </a:solidFill>
                <a:latin typeface="黑体" pitchFamily="49" charset="-122"/>
                <a:ea typeface="黑体" pitchFamily="49" charset="-122"/>
              </a:rPr>
              <a:t>过度垦荒、植被破坏</a:t>
            </a:r>
            <a:r>
              <a:rPr lang="zh-CN" altLang="en-US" sz="2100" dirty="0">
                <a:latin typeface="黑体" pitchFamily="49" charset="-122"/>
                <a:ea typeface="黑体" pitchFamily="49" charset="-122"/>
              </a:rPr>
              <a:t>→生态破坏、水土流失、土壤肥力下降、土壤侵蚀、黑风暴。</a:t>
            </a:r>
            <a:endParaRPr lang="en-US" altLang="zh-CN" sz="2100" dirty="0">
              <a:latin typeface="黑体" pitchFamily="49" charset="-122"/>
              <a:ea typeface="黑体" pitchFamily="49" charset="-122"/>
            </a:endParaRPr>
          </a:p>
          <a:p>
            <a:r>
              <a:rPr lang="zh-CN" altLang="en-US" sz="2100" dirty="0">
                <a:solidFill>
                  <a:srgbClr val="FF0000"/>
                </a:solidFill>
                <a:latin typeface="黑体" pitchFamily="49" charset="-122"/>
                <a:ea typeface="黑体" pitchFamily="49" charset="-122"/>
              </a:rPr>
              <a:t>滥用化肥农药</a:t>
            </a:r>
            <a:r>
              <a:rPr lang="zh-CN" altLang="en-US" sz="2100" dirty="0">
                <a:latin typeface="黑体" pitchFamily="49" charset="-122"/>
                <a:ea typeface="黑体" pitchFamily="49" charset="-122"/>
              </a:rPr>
              <a:t>→农产品农药残留超标，污染水源、土壤，影响人类健康</a:t>
            </a:r>
            <a:r>
              <a:rPr lang="zh-CN" altLang="en-US" sz="2100" dirty="0" smtClean="0">
                <a:latin typeface="黑体" pitchFamily="49" charset="-122"/>
                <a:ea typeface="黑体" pitchFamily="49" charset="-122"/>
              </a:rPr>
              <a:t>。</a:t>
            </a:r>
            <a:endParaRPr lang="en-US" altLang="zh-CN" sz="2100" dirty="0" smtClean="0">
              <a:latin typeface="黑体" pitchFamily="49" charset="-122"/>
              <a:ea typeface="黑体" pitchFamily="49" charset="-122"/>
            </a:endParaRPr>
          </a:p>
          <a:p>
            <a:r>
              <a:rPr lang="zh-CN" altLang="en-US" sz="2100" dirty="0">
                <a:latin typeface="黑体" pitchFamily="49" charset="-122"/>
                <a:ea typeface="黑体" pitchFamily="49" charset="-122"/>
              </a:rPr>
              <a:t>农业巨大的生产能力，和国际市场</a:t>
            </a:r>
            <a:r>
              <a:rPr lang="zh-CN" altLang="en-US" sz="2100" dirty="0" smtClean="0">
                <a:latin typeface="黑体" pitchFamily="49" charset="-122"/>
                <a:ea typeface="黑体" pitchFamily="49" charset="-122"/>
              </a:rPr>
              <a:t>波动→</a:t>
            </a:r>
            <a:r>
              <a:rPr lang="zh-CN" altLang="en-US" sz="2400" dirty="0" smtClean="0">
                <a:solidFill>
                  <a:srgbClr val="FF0000"/>
                </a:solidFill>
                <a:latin typeface="黑体" panose="02010609060101010101" pitchFamily="49" charset="-122"/>
                <a:ea typeface="黑体" panose="02010609060101010101" pitchFamily="49" charset="-122"/>
              </a:rPr>
              <a:t>农产品过剩</a:t>
            </a:r>
            <a:endParaRPr lang="zh-CN" altLang="en-US" sz="2400" dirty="0">
              <a:solidFill>
                <a:srgbClr val="FF0000"/>
              </a:solidFill>
              <a:latin typeface="黑体" panose="02010609060101010101" pitchFamily="49" charset="-122"/>
              <a:ea typeface="黑体" panose="02010609060101010101" pitchFamily="49" charset="-122"/>
            </a:endParaRPr>
          </a:p>
        </p:txBody>
      </p:sp>
      <p:cxnSp>
        <p:nvCxnSpPr>
          <p:cNvPr id="10" name="直接连接符 9"/>
          <p:cNvCxnSpPr/>
          <p:nvPr/>
        </p:nvCxnSpPr>
        <p:spPr>
          <a:xfrm flipV="1">
            <a:off x="27384" y="4519662"/>
            <a:ext cx="9116616" cy="15479"/>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pic>
        <p:nvPicPr>
          <p:cNvPr id="19" name="Picture 4" descr="d:\program files\360浏览器\360se6\User Data\temp\17971314239180578.jpg"/>
          <p:cNvPicPr>
            <a:picLocks noChangeAspect="1" noChangeArrowheads="1"/>
          </p:cNvPicPr>
          <p:nvPr/>
        </p:nvPicPr>
        <p:blipFill>
          <a:blip r:embed="rId5" cstate="print"/>
          <a:srcRect/>
          <a:stretch>
            <a:fillRect/>
          </a:stretch>
        </p:blipFill>
        <p:spPr bwMode="auto">
          <a:xfrm>
            <a:off x="5868144" y="2071389"/>
            <a:ext cx="3131840" cy="2232248"/>
          </a:xfrm>
          <a:prstGeom prst="rect">
            <a:avLst/>
          </a:prstGeom>
          <a:noFill/>
          <a:ln w="9525">
            <a:noFill/>
            <a:miter lim="800000"/>
            <a:headEnd/>
            <a:tailEnd/>
          </a:ln>
        </p:spPr>
      </p:pic>
    </p:spTree>
    <p:extLst>
      <p:ext uri="{BB962C8B-B14F-4D97-AF65-F5344CB8AC3E}">
        <p14:creationId xmlns:p14="http://schemas.microsoft.com/office/powerpoint/2010/main" val="378038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par>
                                <p:cTn id="10" presetID="8"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amond(in)">
                                      <p:cBhvr>
                                        <p:cTn id="12" dur="20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矩形 39940"/>
          <p:cNvSpPr/>
          <p:nvPr/>
        </p:nvSpPr>
        <p:spPr>
          <a:xfrm>
            <a:off x="76200" y="2360708"/>
            <a:ext cx="4114800" cy="584775"/>
          </a:xfrm>
          <a:prstGeom prst="rect">
            <a:avLst/>
          </a:prstGeom>
          <a:solidFill>
            <a:srgbClr val="00FF00"/>
          </a:solidFill>
          <a:ln w="9525">
            <a:noFill/>
            <a:miter/>
          </a:ln>
        </p:spPr>
        <p:txBody>
          <a:bodyPr>
            <a:spAutoFit/>
          </a:bodyPr>
          <a:lstStyle/>
          <a:p>
            <a:r>
              <a:rPr lang="en-US" altLang="zh-CN" sz="3200" b="1" noProof="1">
                <a:effectLst>
                  <a:outerShdw blurRad="38100" dist="38100" dir="2700000">
                    <a:srgbClr val="FFFFFF"/>
                  </a:outerShdw>
                </a:effectLst>
                <a:ea typeface="宋体" panose="02010600030101010101" pitchFamily="2" charset="-122"/>
                <a:cs typeface="+mn-ea"/>
              </a:rPr>
              <a:t>1</a:t>
            </a:r>
            <a:r>
              <a:rPr lang="zh-CN" altLang="en-US" sz="3200" b="1" noProof="1">
                <a:effectLst>
                  <a:outerShdw blurRad="38100" dist="38100" dir="2700000">
                    <a:srgbClr val="FFFFFF"/>
                  </a:outerShdw>
                </a:effectLst>
                <a:ea typeface="宋体" panose="02010600030101010101" pitchFamily="2" charset="-122"/>
                <a:cs typeface="+mn-ea"/>
              </a:rPr>
              <a:t>．改变农业生产方式</a:t>
            </a:r>
            <a:endParaRPr lang="zh-CN" altLang="en-US" sz="3200" b="1" noProof="1">
              <a:effectLst>
                <a:outerShdw blurRad="38100" dist="38100" dir="2700000">
                  <a:srgbClr val="FFFFFF"/>
                </a:outerShdw>
              </a:effectLst>
              <a:ea typeface="宋体" panose="02010600030101010101" pitchFamily="2" charset="-122"/>
            </a:endParaRPr>
          </a:p>
        </p:txBody>
      </p:sp>
      <p:sp>
        <p:nvSpPr>
          <p:cNvPr id="39942" name="文本框 39941"/>
          <p:cNvSpPr txBox="1"/>
          <p:nvPr/>
        </p:nvSpPr>
        <p:spPr>
          <a:xfrm>
            <a:off x="152402" y="3618008"/>
            <a:ext cx="3768725" cy="584775"/>
          </a:xfrm>
          <a:prstGeom prst="rect">
            <a:avLst/>
          </a:prstGeom>
          <a:solidFill>
            <a:srgbClr val="00FF00"/>
          </a:solidFill>
          <a:ln w="9525">
            <a:noFill/>
            <a:miter/>
          </a:ln>
        </p:spPr>
        <p:txBody>
          <a:bodyPr>
            <a:spAutoFit/>
          </a:bodyPr>
          <a:lstStyle/>
          <a:p>
            <a:pPr>
              <a:spcBef>
                <a:spcPct val="50000"/>
              </a:spcBef>
            </a:pPr>
            <a:r>
              <a:rPr lang="en-US" altLang="zh-CN" sz="3200" b="1" noProof="1">
                <a:effectLst>
                  <a:outerShdw blurRad="38100" dist="38100" dir="2700000">
                    <a:srgbClr val="FFFFFF"/>
                  </a:outerShdw>
                </a:effectLst>
                <a:ea typeface="宋体" panose="02010600030101010101" pitchFamily="2" charset="-122"/>
                <a:cs typeface="+mn-ea"/>
              </a:rPr>
              <a:t>2</a:t>
            </a:r>
            <a:r>
              <a:rPr lang="zh-CN" altLang="en-US" sz="3200" b="1" noProof="1">
                <a:effectLst>
                  <a:outerShdw blurRad="38100" dist="38100" dir="2700000">
                    <a:srgbClr val="FFFFFF"/>
                  </a:outerShdw>
                </a:effectLst>
                <a:ea typeface="宋体" panose="02010600030101010101" pitchFamily="2" charset="-122"/>
                <a:cs typeface="+mn-ea"/>
              </a:rPr>
              <a:t>、制定政策法规</a:t>
            </a:r>
            <a:endParaRPr lang="zh-CN" altLang="en-US" sz="3200" b="1" noProof="1">
              <a:effectLst>
                <a:outerShdw blurRad="38100" dist="38100" dir="2700000">
                  <a:srgbClr val="FFFFFF"/>
                </a:outerShdw>
              </a:effectLst>
              <a:ea typeface="宋体" panose="02010600030101010101" pitchFamily="2" charset="-122"/>
            </a:endParaRPr>
          </a:p>
        </p:txBody>
      </p:sp>
      <p:sp>
        <p:nvSpPr>
          <p:cNvPr id="39943" name="文本框 39942"/>
          <p:cNvSpPr txBox="1"/>
          <p:nvPr/>
        </p:nvSpPr>
        <p:spPr>
          <a:xfrm>
            <a:off x="152400" y="4932458"/>
            <a:ext cx="3822700" cy="584775"/>
          </a:xfrm>
          <a:prstGeom prst="rect">
            <a:avLst/>
          </a:prstGeom>
          <a:solidFill>
            <a:srgbClr val="00FF00"/>
          </a:solidFill>
          <a:ln w="9525">
            <a:noFill/>
            <a:miter/>
          </a:ln>
        </p:spPr>
        <p:txBody>
          <a:bodyPr>
            <a:spAutoFit/>
          </a:bodyPr>
          <a:lstStyle/>
          <a:p>
            <a:pPr>
              <a:spcBef>
                <a:spcPct val="50000"/>
              </a:spcBef>
            </a:pPr>
            <a:r>
              <a:rPr lang="en-US" altLang="zh-CN" sz="3200" b="1" noProof="1">
                <a:effectLst>
                  <a:outerShdw blurRad="38100" dist="38100" dir="2700000">
                    <a:srgbClr val="FFFFFF"/>
                  </a:outerShdw>
                </a:effectLst>
                <a:ea typeface="宋体" panose="02010600030101010101" pitchFamily="2" charset="-122"/>
                <a:cs typeface="+mn-ea"/>
              </a:rPr>
              <a:t>3</a:t>
            </a:r>
            <a:r>
              <a:rPr lang="zh-CN" altLang="en-US" sz="3200" b="1" noProof="1">
                <a:effectLst>
                  <a:outerShdw blurRad="38100" dist="38100" dir="2700000">
                    <a:srgbClr val="FFFFFF"/>
                  </a:outerShdw>
                </a:effectLst>
                <a:ea typeface="宋体" panose="02010600030101010101" pitchFamily="2" charset="-122"/>
                <a:cs typeface="+mn-ea"/>
              </a:rPr>
              <a:t>、推广农业新技术</a:t>
            </a:r>
            <a:endParaRPr lang="zh-CN" altLang="en-US" sz="3200" b="1" noProof="1">
              <a:effectLst>
                <a:outerShdw blurRad="38100" dist="38100" dir="2700000">
                  <a:srgbClr val="FFFFFF"/>
                </a:outerShdw>
              </a:effectLst>
              <a:ea typeface="宋体" panose="02010600030101010101" pitchFamily="2" charset="-122"/>
            </a:endParaRPr>
          </a:p>
        </p:txBody>
      </p:sp>
      <p:grpSp>
        <p:nvGrpSpPr>
          <p:cNvPr id="12" name="组合 13"/>
          <p:cNvGrpSpPr>
            <a:grpSpLocks/>
          </p:cNvGrpSpPr>
          <p:nvPr/>
        </p:nvGrpSpPr>
        <p:grpSpPr bwMode="auto">
          <a:xfrm>
            <a:off x="4495802" y="4932455"/>
            <a:ext cx="3363913" cy="461486"/>
            <a:chOff x="7080" y="7680"/>
            <a:chExt cx="5298" cy="969"/>
          </a:xfrm>
        </p:grpSpPr>
        <p:sp>
          <p:nvSpPr>
            <p:cNvPr id="9" name="文本框 8"/>
            <p:cNvSpPr txBox="1"/>
            <p:nvPr/>
          </p:nvSpPr>
          <p:spPr>
            <a:xfrm>
              <a:off x="7080" y="7680"/>
              <a:ext cx="1913" cy="969"/>
            </a:xfrm>
            <a:prstGeom prst="rect">
              <a:avLst/>
            </a:prstGeom>
            <a:noFill/>
          </p:spPr>
          <p:txBody>
            <a:bodyPr>
              <a:spAutoFit/>
            </a:bodyPr>
            <a:lstStyle/>
            <a:p>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cs typeface="+mn-ea"/>
                  <a:sym typeface="+mn-ea"/>
                </a:rPr>
                <a:t>免耕</a:t>
              </a:r>
              <a:endParaRPr lang="zh-CN" altLang="en-US" sz="2400" b="1" noProof="1">
                <a:effectLst>
                  <a:outerShdw blurRad="38100" dist="38100" dir="2700000">
                    <a:srgbClr val="C0C0C0"/>
                  </a:outerShdw>
                </a:effectLst>
                <a:latin typeface="Times New Roman" panose="02020603050405020304" pitchFamily="18" charset="0"/>
                <a:cs typeface="+mn-ea"/>
                <a:sym typeface="+mn-ea"/>
              </a:endParaRPr>
            </a:p>
          </p:txBody>
        </p:sp>
        <p:sp>
          <p:nvSpPr>
            <p:cNvPr id="10" name="文本框 9"/>
            <p:cNvSpPr txBox="1"/>
            <p:nvPr/>
          </p:nvSpPr>
          <p:spPr>
            <a:xfrm>
              <a:off x="9120" y="7680"/>
              <a:ext cx="1265" cy="969"/>
            </a:xfrm>
            <a:prstGeom prst="rect">
              <a:avLst/>
            </a:prstGeom>
            <a:noFill/>
          </p:spPr>
          <p:txBody>
            <a:bodyPr wrap="none">
              <a:spAutoFit/>
            </a:bodyPr>
            <a:lstStyle/>
            <a:p>
              <a:r>
                <a:rPr lang="zh-CN" altLang="en-US" sz="2400" b="1" noProof="1">
                  <a:effectLst>
                    <a:outerShdw blurRad="38100" dist="38100" dir="2700000">
                      <a:srgbClr val="C0C0C0"/>
                    </a:outerShdw>
                  </a:effectLst>
                  <a:latin typeface="Times New Roman" panose="02020603050405020304" pitchFamily="18" charset="0"/>
                  <a:ea typeface="宋体" panose="02010600030101010101" pitchFamily="2" charset="-122"/>
                  <a:cs typeface="+mn-ea"/>
                  <a:sym typeface="+mn-ea"/>
                </a:rPr>
                <a:t>休耕</a:t>
              </a:r>
              <a:endParaRPr lang="zh-CN" altLang="en-US" sz="2400" b="1" noProof="1">
                <a:effectLst>
                  <a:outerShdw blurRad="38100" dist="38100" dir="2700000">
                    <a:srgbClr val="C0C0C0"/>
                  </a:outerShdw>
                </a:effectLst>
                <a:latin typeface="Times New Roman" panose="02020603050405020304" pitchFamily="18" charset="0"/>
                <a:cs typeface="+mn-ea"/>
                <a:sym typeface="+mn-ea"/>
              </a:endParaRPr>
            </a:p>
          </p:txBody>
        </p:sp>
        <p:sp>
          <p:nvSpPr>
            <p:cNvPr id="11" name="文本框 10"/>
            <p:cNvSpPr txBox="1"/>
            <p:nvPr/>
          </p:nvSpPr>
          <p:spPr>
            <a:xfrm>
              <a:off x="10920" y="7680"/>
              <a:ext cx="1458" cy="969"/>
            </a:xfrm>
            <a:prstGeom prst="rect">
              <a:avLst/>
            </a:prstGeom>
            <a:noFill/>
          </p:spPr>
          <p:txBody>
            <a:bodyPr>
              <a:spAutoFit/>
            </a:bodyPr>
            <a:lstStyle/>
            <a:p>
              <a:r>
                <a:rPr lang="zh-CN" altLang="en-US" sz="2400" b="1" noProof="1">
                  <a:effectLst>
                    <a:outerShdw blurRad="38100" dist="38100" dir="2700000" algn="tl">
                      <a:srgbClr val="000000">
                        <a:alpha val="43137"/>
                      </a:srgbClr>
                    </a:outerShdw>
                  </a:effectLst>
                  <a:ea typeface="宋体" panose="02010600030101010101" pitchFamily="2" charset="-122"/>
                  <a:cs typeface="+mn-ea"/>
                </a:rPr>
                <a:t>轮作</a:t>
              </a:r>
              <a:endParaRPr lang="zh-CN" altLang="en-US" sz="2400" b="1" noProof="1">
                <a:effectLst>
                  <a:outerShdw blurRad="38100" dist="38100" dir="2700000" algn="tl">
                    <a:srgbClr val="000000">
                      <a:alpha val="43137"/>
                    </a:srgbClr>
                  </a:outerShdw>
                </a:effectLst>
              </a:endParaRPr>
            </a:p>
          </p:txBody>
        </p:sp>
      </p:grpSp>
      <p:grpSp>
        <p:nvGrpSpPr>
          <p:cNvPr id="13" name="组合 11"/>
          <p:cNvGrpSpPr>
            <a:grpSpLocks/>
          </p:cNvGrpSpPr>
          <p:nvPr/>
        </p:nvGrpSpPr>
        <p:grpSpPr bwMode="auto">
          <a:xfrm>
            <a:off x="4419600" y="2132107"/>
            <a:ext cx="3487738" cy="1204436"/>
            <a:chOff x="6960" y="1800"/>
            <a:chExt cx="5492" cy="2529"/>
          </a:xfrm>
        </p:grpSpPr>
        <p:sp>
          <p:nvSpPr>
            <p:cNvPr id="3" name="文本框 2"/>
            <p:cNvSpPr txBox="1"/>
            <p:nvPr/>
          </p:nvSpPr>
          <p:spPr>
            <a:xfrm>
              <a:off x="7320" y="1800"/>
              <a:ext cx="2517" cy="969"/>
            </a:xfrm>
            <a:prstGeom prst="rect">
              <a:avLst/>
            </a:prstGeom>
            <a:noFill/>
          </p:spPr>
          <p:txBody>
            <a:bodyPr>
              <a:spAutoFit/>
            </a:bodyPr>
            <a:lstStyle/>
            <a:p>
              <a:r>
                <a:rPr lang="zh-CN" altLang="en-US" sz="2400" b="1" noProof="1">
                  <a:effectLst>
                    <a:outerShdw blurRad="38100" dist="38100" dir="2700000" algn="tl">
                      <a:srgbClr val="000000">
                        <a:alpha val="43137"/>
                      </a:srgbClr>
                    </a:outerShdw>
                  </a:effectLst>
                  <a:ea typeface="宋体" panose="02010600030101010101" pitchFamily="2" charset="-122"/>
                  <a:cs typeface="+mn-ea"/>
                </a:rPr>
                <a:t>生态农业</a:t>
              </a:r>
              <a:endParaRPr lang="zh-CN" altLang="en-US" sz="2400" b="1" noProof="1">
                <a:effectLst>
                  <a:outerShdw blurRad="38100" dist="38100" dir="2700000" algn="tl">
                    <a:srgbClr val="000000">
                      <a:alpha val="43137"/>
                    </a:srgbClr>
                  </a:outerShdw>
                </a:effectLst>
              </a:endParaRPr>
            </a:p>
          </p:txBody>
        </p:sp>
        <p:sp>
          <p:nvSpPr>
            <p:cNvPr id="4" name="文本框 3"/>
            <p:cNvSpPr txBox="1"/>
            <p:nvPr/>
          </p:nvSpPr>
          <p:spPr>
            <a:xfrm>
              <a:off x="7320" y="2520"/>
              <a:ext cx="2240" cy="969"/>
            </a:xfrm>
            <a:prstGeom prst="rect">
              <a:avLst/>
            </a:prstGeom>
            <a:noFill/>
          </p:spPr>
          <p:txBody>
            <a:bodyPr>
              <a:spAutoFit/>
            </a:bodyPr>
            <a:lstStyle/>
            <a:p>
              <a:r>
                <a:rPr lang="zh-CN" altLang="en-US" sz="2400" b="1" noProof="1">
                  <a:effectLst>
                    <a:outerShdw blurRad="38100" dist="38100" dir="2700000" algn="tl">
                      <a:srgbClr val="000000">
                        <a:alpha val="43137"/>
                      </a:srgbClr>
                    </a:outerShdw>
                  </a:effectLst>
                  <a:ea typeface="宋体" panose="02010600030101010101" pitchFamily="2" charset="-122"/>
                  <a:cs typeface="+mn-ea"/>
                </a:rPr>
                <a:t>有机农业</a:t>
              </a:r>
              <a:endParaRPr lang="zh-CN" altLang="en-US" sz="2400" b="1" noProof="1">
                <a:effectLst>
                  <a:outerShdw blurRad="38100" dist="38100" dir="2700000" algn="tl">
                    <a:srgbClr val="000000">
                      <a:alpha val="43137"/>
                    </a:srgbClr>
                  </a:outerShdw>
                </a:effectLst>
              </a:endParaRPr>
            </a:p>
          </p:txBody>
        </p:sp>
        <p:sp>
          <p:nvSpPr>
            <p:cNvPr id="5" name="文本框 4"/>
            <p:cNvSpPr txBox="1"/>
            <p:nvPr/>
          </p:nvSpPr>
          <p:spPr>
            <a:xfrm>
              <a:off x="9840" y="1800"/>
              <a:ext cx="2257" cy="969"/>
            </a:xfrm>
            <a:prstGeom prst="rect">
              <a:avLst/>
            </a:prstGeom>
            <a:noFill/>
          </p:spPr>
          <p:txBody>
            <a:bodyPr>
              <a:spAutoFit/>
            </a:bodyPr>
            <a:lstStyle/>
            <a:p>
              <a:r>
                <a:rPr lang="zh-CN" altLang="en-US" sz="2400" b="1" noProof="1">
                  <a:effectLst>
                    <a:outerShdw blurRad="38100" dist="38100" dir="2700000" algn="tl">
                      <a:srgbClr val="000000">
                        <a:alpha val="43137"/>
                      </a:srgbClr>
                    </a:outerShdw>
                  </a:effectLst>
                  <a:ea typeface="宋体" panose="02010600030101010101" pitchFamily="2" charset="-122"/>
                  <a:cs typeface="+mn-ea"/>
                </a:rPr>
                <a:t>节水农业</a:t>
              </a:r>
              <a:endParaRPr lang="zh-CN" altLang="en-US" sz="2400" b="1" noProof="1">
                <a:effectLst>
                  <a:outerShdw blurRad="38100" dist="38100" dir="2700000" algn="tl">
                    <a:srgbClr val="000000">
                      <a:alpha val="43137"/>
                    </a:srgbClr>
                  </a:outerShdw>
                </a:effectLst>
              </a:endParaRPr>
            </a:p>
          </p:txBody>
        </p:sp>
        <p:sp>
          <p:nvSpPr>
            <p:cNvPr id="6" name="文本框 5"/>
            <p:cNvSpPr txBox="1"/>
            <p:nvPr/>
          </p:nvSpPr>
          <p:spPr>
            <a:xfrm>
              <a:off x="9960" y="2520"/>
              <a:ext cx="2492" cy="969"/>
            </a:xfrm>
            <a:prstGeom prst="rect">
              <a:avLst/>
            </a:prstGeom>
            <a:noFill/>
          </p:spPr>
          <p:txBody>
            <a:bodyPr>
              <a:spAutoFit/>
            </a:bodyPr>
            <a:lstStyle/>
            <a:p>
              <a:r>
                <a:rPr lang="zh-CN" altLang="en-US" sz="2400" b="1" noProof="1">
                  <a:effectLst>
                    <a:outerShdw blurRad="38100" dist="38100" dir="2700000" algn="tl">
                      <a:srgbClr val="000000">
                        <a:alpha val="43137"/>
                      </a:srgbClr>
                    </a:outerShdw>
                  </a:effectLst>
                  <a:ea typeface="宋体" panose="02010600030101010101" pitchFamily="2" charset="-122"/>
                  <a:cs typeface="+mn-ea"/>
                </a:rPr>
                <a:t>精确农业</a:t>
              </a:r>
              <a:endParaRPr lang="zh-CN" altLang="en-US" sz="2400" b="1" noProof="1">
                <a:effectLst>
                  <a:outerShdw blurRad="38100" dist="38100" dir="2700000" algn="tl">
                    <a:srgbClr val="000000">
                      <a:alpha val="43137"/>
                    </a:srgbClr>
                  </a:outerShdw>
                </a:effectLst>
              </a:endParaRPr>
            </a:p>
          </p:txBody>
        </p:sp>
        <p:sp>
          <p:nvSpPr>
            <p:cNvPr id="7" name="文本框 6"/>
            <p:cNvSpPr txBox="1"/>
            <p:nvPr/>
          </p:nvSpPr>
          <p:spPr>
            <a:xfrm>
              <a:off x="7320" y="3360"/>
              <a:ext cx="2410" cy="969"/>
            </a:xfrm>
            <a:prstGeom prst="rect">
              <a:avLst/>
            </a:prstGeom>
            <a:noFill/>
          </p:spPr>
          <p:txBody>
            <a:bodyPr>
              <a:spAutoFit/>
            </a:bodyPr>
            <a:lstStyle/>
            <a:p>
              <a:r>
                <a:rPr lang="zh-CN" altLang="en-US" sz="2400" b="1" noProof="1">
                  <a:effectLst>
                    <a:outerShdw blurRad="38100" dist="38100" dir="2700000" algn="tl">
                      <a:srgbClr val="000000">
                        <a:alpha val="43137"/>
                      </a:srgbClr>
                    </a:outerShdw>
                  </a:effectLst>
                  <a:ea typeface="宋体" panose="02010600030101010101" pitchFamily="2" charset="-122"/>
                  <a:cs typeface="+mn-ea"/>
                </a:rPr>
                <a:t>处方农业</a:t>
              </a:r>
              <a:endParaRPr lang="zh-CN" altLang="en-US" sz="2400" b="1" noProof="1">
                <a:effectLst>
                  <a:outerShdw blurRad="38100" dist="38100" dir="2700000" algn="tl">
                    <a:srgbClr val="000000">
                      <a:alpha val="43137"/>
                    </a:srgbClr>
                  </a:outerShdw>
                </a:effectLst>
              </a:endParaRPr>
            </a:p>
          </p:txBody>
        </p:sp>
        <p:sp>
          <p:nvSpPr>
            <p:cNvPr id="2" name="左大括号 1"/>
            <p:cNvSpPr/>
            <p:nvPr/>
          </p:nvSpPr>
          <p:spPr>
            <a:xfrm>
              <a:off x="6960" y="2040"/>
              <a:ext cx="410" cy="1660"/>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pSp>
      <p:grpSp>
        <p:nvGrpSpPr>
          <p:cNvPr id="14" name="组合 12"/>
          <p:cNvGrpSpPr>
            <a:grpSpLocks/>
          </p:cNvGrpSpPr>
          <p:nvPr/>
        </p:nvGrpSpPr>
        <p:grpSpPr bwMode="auto">
          <a:xfrm>
            <a:off x="3962401" y="3618006"/>
            <a:ext cx="5168902" cy="861536"/>
            <a:chOff x="6120" y="4920"/>
            <a:chExt cx="8139" cy="1809"/>
          </a:xfrm>
        </p:grpSpPr>
        <p:sp>
          <p:nvSpPr>
            <p:cNvPr id="37905" name="文本框 247810"/>
            <p:cNvSpPr txBox="1">
              <a:spLocks noChangeArrowheads="1"/>
            </p:cNvSpPr>
            <p:nvPr/>
          </p:nvSpPr>
          <p:spPr bwMode="auto">
            <a:xfrm>
              <a:off x="6470" y="4920"/>
              <a:ext cx="2239" cy="969"/>
            </a:xfrm>
            <a:prstGeom prst="rect">
              <a:avLst/>
            </a:prstGeom>
            <a:noFill/>
            <a:ln w="12700">
              <a:noFill/>
              <a:miter lim="800000"/>
              <a:headEnd/>
              <a:tailEnd/>
            </a:ln>
          </p:spPr>
          <p:txBody>
            <a:bodyPr wrap="none">
              <a:spAutoFit/>
            </a:bodyPr>
            <a:lstStyle/>
            <a:p>
              <a:pPr algn="ctr"/>
              <a:r>
                <a:rPr lang="zh-CN" altLang="en-US" sz="2400" b="1">
                  <a:latin typeface="Times New Roman" pitchFamily="18" charset="0"/>
                </a:rPr>
                <a:t>限耕政策</a:t>
              </a:r>
            </a:p>
          </p:txBody>
        </p:sp>
        <p:sp>
          <p:nvSpPr>
            <p:cNvPr id="37906" name="文本框 247811"/>
            <p:cNvSpPr txBox="1">
              <a:spLocks noChangeArrowheads="1"/>
            </p:cNvSpPr>
            <p:nvPr/>
          </p:nvSpPr>
          <p:spPr bwMode="auto">
            <a:xfrm>
              <a:off x="8990" y="4920"/>
              <a:ext cx="2361" cy="969"/>
            </a:xfrm>
            <a:prstGeom prst="rect">
              <a:avLst/>
            </a:prstGeom>
            <a:noFill/>
            <a:ln w="12700">
              <a:noFill/>
              <a:miter lim="800000"/>
              <a:headEnd/>
              <a:tailEnd/>
            </a:ln>
          </p:spPr>
          <p:txBody>
            <a:bodyPr wrap="none">
              <a:spAutoFit/>
            </a:bodyPr>
            <a:lstStyle/>
            <a:p>
              <a:pPr algn="ctr"/>
              <a:r>
                <a:rPr lang="zh-CN" altLang="en-US" sz="2400" b="1">
                  <a:latin typeface="Times New Roman" pitchFamily="18" charset="0"/>
                </a:rPr>
                <a:t>休耕政策</a:t>
              </a:r>
              <a:r>
                <a:rPr lang="en-US" altLang="zh-CN" sz="2400" b="1">
                  <a:latin typeface="Times New Roman" pitchFamily="18" charset="0"/>
                </a:rPr>
                <a:t>.</a:t>
              </a:r>
            </a:p>
          </p:txBody>
        </p:sp>
        <p:sp>
          <p:nvSpPr>
            <p:cNvPr id="37907" name="文本框 247812"/>
            <p:cNvSpPr txBox="1">
              <a:spLocks noChangeArrowheads="1"/>
            </p:cNvSpPr>
            <p:nvPr/>
          </p:nvSpPr>
          <p:spPr bwMode="auto">
            <a:xfrm>
              <a:off x="6470" y="5760"/>
              <a:ext cx="2361" cy="969"/>
            </a:xfrm>
            <a:prstGeom prst="rect">
              <a:avLst/>
            </a:prstGeom>
            <a:noFill/>
            <a:ln w="12700">
              <a:noFill/>
              <a:miter lim="800000"/>
              <a:headEnd/>
              <a:tailEnd/>
            </a:ln>
          </p:spPr>
          <p:txBody>
            <a:bodyPr wrap="none">
              <a:spAutoFit/>
            </a:bodyPr>
            <a:lstStyle/>
            <a:p>
              <a:pPr algn="ctr"/>
              <a:r>
                <a:rPr lang="zh-CN" altLang="en-US" sz="2400" b="1">
                  <a:latin typeface="Times New Roman" pitchFamily="18" charset="0"/>
                </a:rPr>
                <a:t>补贴政策</a:t>
              </a:r>
              <a:r>
                <a:rPr lang="en-US" altLang="zh-CN" sz="2400" b="1">
                  <a:latin typeface="Times New Roman" pitchFamily="18" charset="0"/>
                </a:rPr>
                <a:t>.</a:t>
              </a:r>
            </a:p>
          </p:txBody>
        </p:sp>
        <p:sp>
          <p:nvSpPr>
            <p:cNvPr id="37908" name="文本框 247813"/>
            <p:cNvSpPr txBox="1">
              <a:spLocks noChangeArrowheads="1"/>
            </p:cNvSpPr>
            <p:nvPr/>
          </p:nvSpPr>
          <p:spPr bwMode="auto">
            <a:xfrm>
              <a:off x="8976" y="5760"/>
              <a:ext cx="5283" cy="969"/>
            </a:xfrm>
            <a:prstGeom prst="rect">
              <a:avLst/>
            </a:prstGeom>
            <a:noFill/>
            <a:ln w="12700">
              <a:noFill/>
              <a:miter lim="800000"/>
              <a:headEnd/>
              <a:tailEnd/>
            </a:ln>
          </p:spPr>
          <p:txBody>
            <a:bodyPr wrap="none">
              <a:spAutoFit/>
            </a:bodyPr>
            <a:lstStyle/>
            <a:p>
              <a:pPr algn="ctr"/>
              <a:r>
                <a:rPr lang="zh-CN" altLang="en-US" sz="2400" b="1">
                  <a:latin typeface="Times New Roman" pitchFamily="18" charset="0"/>
                </a:rPr>
                <a:t>农业生态环境保护政策</a:t>
              </a:r>
              <a:r>
                <a:rPr lang="en-US" altLang="zh-CN" sz="2400" b="1">
                  <a:latin typeface="Times New Roman" pitchFamily="18" charset="0"/>
                </a:rPr>
                <a:t>.</a:t>
              </a:r>
            </a:p>
          </p:txBody>
        </p:sp>
        <p:sp>
          <p:nvSpPr>
            <p:cNvPr id="8" name="左大括号 7"/>
            <p:cNvSpPr/>
            <p:nvPr/>
          </p:nvSpPr>
          <p:spPr>
            <a:xfrm>
              <a:off x="6120" y="5040"/>
              <a:ext cx="410" cy="1073"/>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pSp>
      <p:grpSp>
        <p:nvGrpSpPr>
          <p:cNvPr id="23" name="组合 7"/>
          <p:cNvGrpSpPr>
            <a:grpSpLocks/>
          </p:cNvGrpSpPr>
          <p:nvPr/>
        </p:nvGrpSpPr>
        <p:grpSpPr bwMode="auto">
          <a:xfrm>
            <a:off x="1" y="857251"/>
            <a:ext cx="9144001" cy="611981"/>
            <a:chOff x="0" y="-1"/>
            <a:chExt cx="12192001" cy="815268"/>
          </a:xfrm>
        </p:grpSpPr>
        <p:sp>
          <p:nvSpPr>
            <p:cNvPr id="24" name="矩形 23"/>
            <p:cNvSpPr/>
            <p:nvPr/>
          </p:nvSpPr>
          <p:spPr>
            <a:xfrm>
              <a:off x="0" y="-1"/>
              <a:ext cx="1112838" cy="815268"/>
            </a:xfrm>
            <a:prstGeom prst="rect">
              <a:avLst/>
            </a:pr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矩形 24"/>
            <p:cNvSpPr/>
            <p:nvPr/>
          </p:nvSpPr>
          <p:spPr>
            <a:xfrm>
              <a:off x="5999989" y="-1"/>
              <a:ext cx="6192012" cy="815268"/>
            </a:xfrm>
            <a:prstGeom prst="rect">
              <a:avLst/>
            </a:prstGeom>
            <a:solidFill>
              <a:srgbClr val="0D7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6" name="文本框 6"/>
            <p:cNvSpPr txBox="1">
              <a:spLocks noChangeArrowheads="1"/>
            </p:cNvSpPr>
            <p:nvPr/>
          </p:nvSpPr>
          <p:spPr bwMode="auto">
            <a:xfrm>
              <a:off x="1113155" y="14602"/>
              <a:ext cx="4886835" cy="686773"/>
            </a:xfrm>
            <a:prstGeom prst="rect">
              <a:avLst/>
            </a:prstGeom>
            <a:noFill/>
            <a:ln w="9525">
              <a:noFill/>
              <a:miter lim="800000"/>
              <a:headEnd/>
              <a:tailEnd/>
            </a:ln>
          </p:spPr>
          <p:txBody>
            <a:bodyPr wrap="square">
              <a:spAutoFit/>
            </a:bodyPr>
            <a:lstStyle/>
            <a:p>
              <a:pPr algn="ctr">
                <a:lnSpc>
                  <a:spcPct val="125000"/>
                </a:lnSpc>
              </a:pPr>
              <a:r>
                <a:rPr lang="zh-CN" altLang="en-US" sz="2200" b="1" dirty="0">
                  <a:latin typeface="方正姚体" pitchFamily="2" charset="-122"/>
                  <a:ea typeface="方正姚体" pitchFamily="2" charset="-122"/>
                </a:rPr>
                <a:t>美国农业可持续发展的对策</a:t>
              </a:r>
              <a:endParaRPr lang="zh-CN" altLang="zh-CN" sz="2200" b="1" dirty="0">
                <a:latin typeface="方正姚体" pitchFamily="2" charset="-122"/>
                <a:ea typeface="方正姚体" pitchFamily="2" charset="-122"/>
              </a:endParaRPr>
            </a:p>
          </p:txBody>
        </p:sp>
      </p:grpSp>
      <p:sp>
        <p:nvSpPr>
          <p:cNvPr id="28" name="矩形 27"/>
          <p:cNvSpPr/>
          <p:nvPr/>
        </p:nvSpPr>
        <p:spPr>
          <a:xfrm>
            <a:off x="360676" y="1556792"/>
            <a:ext cx="4512774" cy="630942"/>
          </a:xfrm>
          <a:prstGeom prst="rect">
            <a:avLst/>
          </a:prstGeom>
        </p:spPr>
        <p:txBody>
          <a:bodyPr wrap="none">
            <a:spAutoFit/>
          </a:bodyPr>
          <a:lstStyle/>
          <a:p>
            <a:pPr algn="ctr">
              <a:lnSpc>
                <a:spcPct val="125000"/>
              </a:lnSpc>
            </a:pPr>
            <a:r>
              <a:rPr lang="zh-CN" altLang="en-US" sz="2800" b="1" dirty="0" smtClean="0">
                <a:latin typeface="方正姚体" pitchFamily="2" charset="-122"/>
                <a:ea typeface="方正姚体" pitchFamily="2" charset="-122"/>
              </a:rPr>
              <a:t>美国</a:t>
            </a:r>
            <a:r>
              <a:rPr lang="zh-CN" altLang="en-US" sz="2800" b="1" dirty="0">
                <a:latin typeface="方正姚体" pitchFamily="2" charset="-122"/>
                <a:ea typeface="方正姚体" pitchFamily="2" charset="-122"/>
              </a:rPr>
              <a:t>农业可持续发展的对策</a:t>
            </a:r>
            <a:endParaRPr lang="zh-CN" altLang="zh-CN" sz="2800" b="1" dirty="0">
              <a:latin typeface="方正姚体" pitchFamily="2" charset="-122"/>
              <a:ea typeface="方正姚体" pitchFamily="2" charset="-122"/>
            </a:endParaRPr>
          </a:p>
        </p:txBody>
      </p:sp>
    </p:spTree>
    <p:extLst>
      <p:ext uri="{BB962C8B-B14F-4D97-AF65-F5344CB8AC3E}">
        <p14:creationId xmlns:p14="http://schemas.microsoft.com/office/powerpoint/2010/main" val="112693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41"/>
                                        </p:tgtEl>
                                        <p:attrNameLst>
                                          <p:attrName>style.visibility</p:attrName>
                                        </p:attrNameLst>
                                      </p:cBhvr>
                                      <p:to>
                                        <p:strVal val="visible"/>
                                      </p:to>
                                    </p:set>
                                    <p:anim calcmode="lin" valueType="num">
                                      <p:cBhvr>
                                        <p:cTn id="7" dur="1000" fill="hold"/>
                                        <p:tgtEl>
                                          <p:spTgt spid="39941"/>
                                        </p:tgtEl>
                                        <p:attrNameLst>
                                          <p:attrName>ppt_x</p:attrName>
                                        </p:attrNameLst>
                                      </p:cBhvr>
                                      <p:tavLst>
                                        <p:tav tm="0">
                                          <p:val>
                                            <p:strVal val="#ppt_x"/>
                                          </p:val>
                                        </p:tav>
                                        <p:tav tm="100000">
                                          <p:val>
                                            <p:strVal val="#ppt_x"/>
                                          </p:val>
                                        </p:tav>
                                      </p:tavLst>
                                    </p:anim>
                                    <p:anim calcmode="lin" valueType="num">
                                      <p:cBhvr>
                                        <p:cTn id="8" dur="1000" fill="hold"/>
                                        <p:tgtEl>
                                          <p:spTgt spid="39941"/>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39942"/>
                                        </p:tgtEl>
                                        <p:attrNameLst>
                                          <p:attrName>style.visibility</p:attrName>
                                        </p:attrNameLst>
                                      </p:cBhvr>
                                      <p:to>
                                        <p:strVal val="visible"/>
                                      </p:to>
                                    </p:set>
                                    <p:anim calcmode="lin" valueType="num">
                                      <p:cBhvr>
                                        <p:cTn id="12" dur="1000" fill="hold"/>
                                        <p:tgtEl>
                                          <p:spTgt spid="39942"/>
                                        </p:tgtEl>
                                        <p:attrNameLst>
                                          <p:attrName>ppt_x</p:attrName>
                                        </p:attrNameLst>
                                      </p:cBhvr>
                                      <p:tavLst>
                                        <p:tav tm="0">
                                          <p:val>
                                            <p:strVal val="#ppt_x"/>
                                          </p:val>
                                        </p:tav>
                                        <p:tav tm="100000">
                                          <p:val>
                                            <p:strVal val="#ppt_x"/>
                                          </p:val>
                                        </p:tav>
                                      </p:tavLst>
                                    </p:anim>
                                    <p:anim calcmode="lin" valueType="num">
                                      <p:cBhvr>
                                        <p:cTn id="13" dur="1000" fill="hold"/>
                                        <p:tgtEl>
                                          <p:spTgt spid="39942"/>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39943"/>
                                        </p:tgtEl>
                                        <p:attrNameLst>
                                          <p:attrName>style.visibility</p:attrName>
                                        </p:attrNameLst>
                                      </p:cBhvr>
                                      <p:to>
                                        <p:strVal val="visible"/>
                                      </p:to>
                                    </p:set>
                                    <p:anim calcmode="lin" valueType="num">
                                      <p:cBhvr>
                                        <p:cTn id="17" dur="1000" fill="hold"/>
                                        <p:tgtEl>
                                          <p:spTgt spid="39943"/>
                                        </p:tgtEl>
                                        <p:attrNameLst>
                                          <p:attrName>ppt_x</p:attrName>
                                        </p:attrNameLst>
                                      </p:cBhvr>
                                      <p:tavLst>
                                        <p:tav tm="0">
                                          <p:val>
                                            <p:strVal val="#ppt_x"/>
                                          </p:val>
                                        </p:tav>
                                        <p:tav tm="100000">
                                          <p:val>
                                            <p:strVal val="#ppt_x"/>
                                          </p:val>
                                        </p:tav>
                                      </p:tavLst>
                                    </p:anim>
                                    <p:anim calcmode="lin" valueType="num">
                                      <p:cBhvr>
                                        <p:cTn id="18" dur="1000" fill="hold"/>
                                        <p:tgtEl>
                                          <p:spTgt spid="3994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1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10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bldLvl="0" animBg="1"/>
      <p:bldP spid="39942" grpId="0" bldLvl="0" animBg="1"/>
      <p:bldP spid="39943"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7"/>
          <p:cNvGrpSpPr>
            <a:grpSpLocks/>
          </p:cNvGrpSpPr>
          <p:nvPr/>
        </p:nvGrpSpPr>
        <p:grpSpPr bwMode="auto">
          <a:xfrm>
            <a:off x="0" y="857251"/>
            <a:ext cx="9144000" cy="622668"/>
            <a:chOff x="0" y="-1"/>
            <a:chExt cx="12192000" cy="829505"/>
          </a:xfrm>
        </p:grpSpPr>
        <p:sp>
          <p:nvSpPr>
            <p:cNvPr id="4" name="矩形 3"/>
            <p:cNvSpPr/>
            <p:nvPr/>
          </p:nvSpPr>
          <p:spPr>
            <a:xfrm>
              <a:off x="0" y="-1"/>
              <a:ext cx="1112838" cy="815268"/>
            </a:xfrm>
            <a:prstGeom prst="rect">
              <a:avLst/>
            </a:pr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矩形 4"/>
            <p:cNvSpPr/>
            <p:nvPr/>
          </p:nvSpPr>
          <p:spPr>
            <a:xfrm>
              <a:off x="4413250" y="-1"/>
              <a:ext cx="7778750" cy="815268"/>
            </a:xfrm>
            <a:prstGeom prst="rect">
              <a:avLst/>
            </a:prstGeom>
            <a:solidFill>
              <a:srgbClr val="0D7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34820" name="文本框 6"/>
            <p:cNvSpPr txBox="1">
              <a:spLocks noChangeArrowheads="1"/>
            </p:cNvSpPr>
            <p:nvPr/>
          </p:nvSpPr>
          <p:spPr bwMode="auto">
            <a:xfrm>
              <a:off x="1113155" y="14602"/>
              <a:ext cx="3300095" cy="814902"/>
            </a:xfrm>
            <a:prstGeom prst="rect">
              <a:avLst/>
            </a:prstGeom>
            <a:noFill/>
            <a:ln w="9525">
              <a:noFill/>
              <a:miter lim="800000"/>
              <a:headEnd/>
              <a:tailEnd/>
            </a:ln>
          </p:spPr>
          <p:txBody>
            <a:bodyPr>
              <a:spAutoFit/>
            </a:bodyPr>
            <a:lstStyle/>
            <a:p>
              <a:pPr algn="ctr">
                <a:lnSpc>
                  <a:spcPct val="125000"/>
                </a:lnSpc>
              </a:pPr>
              <a:r>
                <a:rPr lang="zh-CN" altLang="zh-CN" sz="2700" b="1" dirty="0">
                  <a:solidFill>
                    <a:srgbClr val="0D0D0D"/>
                  </a:solidFill>
                  <a:latin typeface="方正姚体" pitchFamily="2" charset="-122"/>
                  <a:ea typeface="方正姚体" pitchFamily="2" charset="-122"/>
                </a:rPr>
                <a:t>应对措施</a:t>
              </a:r>
            </a:p>
          </p:txBody>
        </p:sp>
      </p:grpSp>
      <p:cxnSp>
        <p:nvCxnSpPr>
          <p:cNvPr id="14" name="直接连接符 13"/>
          <p:cNvCxnSpPr/>
          <p:nvPr/>
        </p:nvCxnSpPr>
        <p:spPr>
          <a:xfrm flipV="1">
            <a:off x="0" y="2114551"/>
            <a:ext cx="9116616" cy="15479"/>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sp>
        <p:nvSpPr>
          <p:cNvPr id="9" name="Text Box 13"/>
          <p:cNvSpPr txBox="1">
            <a:spLocks noChangeArrowheads="1"/>
          </p:cNvSpPr>
          <p:nvPr/>
        </p:nvSpPr>
        <p:spPr bwMode="auto">
          <a:xfrm>
            <a:off x="-7144" y="4233862"/>
            <a:ext cx="9144000" cy="1749710"/>
          </a:xfrm>
          <a:prstGeom prst="rect">
            <a:avLst/>
          </a:prstGeom>
          <a:noFill/>
          <a:ln w="9525">
            <a:noFill/>
            <a:miter lim="800000"/>
            <a:headEnd/>
            <a:tailEnd/>
          </a:ln>
        </p:spPr>
        <p:txBody>
          <a:bodyPr lIns="68580" tIns="34290" rIns="68580" bIns="34290">
            <a:spAutoFit/>
          </a:bodyPr>
          <a:lstStyle/>
          <a:p>
            <a:pPr algn="ctr">
              <a:lnSpc>
                <a:spcPct val="130000"/>
              </a:lnSpc>
              <a:spcBef>
                <a:spcPct val="50000"/>
              </a:spcBef>
            </a:pPr>
            <a:r>
              <a:rPr lang="zh-CN" altLang="en-US" sz="2100" dirty="0">
                <a:solidFill>
                  <a:srgbClr val="FF0000"/>
                </a:solidFill>
                <a:latin typeface="黑体" pitchFamily="49" charset="-122"/>
                <a:ea typeface="黑体" pitchFamily="49" charset="-122"/>
              </a:rPr>
              <a:t>精确农业</a:t>
            </a:r>
            <a:r>
              <a:rPr lang="en-US" altLang="zh-CN" sz="2100" dirty="0">
                <a:solidFill>
                  <a:srgbClr val="FF0000"/>
                </a:solidFill>
                <a:latin typeface="黑体" pitchFamily="49" charset="-122"/>
                <a:ea typeface="黑体" pitchFamily="49" charset="-122"/>
              </a:rPr>
              <a:t>—</a:t>
            </a:r>
            <a:r>
              <a:rPr lang="zh-CN" altLang="en-US" sz="2100" dirty="0">
                <a:latin typeface="黑体" pitchFamily="49" charset="-122"/>
                <a:ea typeface="黑体" pitchFamily="49" charset="-122"/>
              </a:rPr>
              <a:t>利用</a:t>
            </a:r>
            <a:r>
              <a:rPr lang="zh-CN" altLang="en-US" sz="2100" dirty="0">
                <a:solidFill>
                  <a:srgbClr val="FF0000"/>
                </a:solidFill>
                <a:latin typeface="黑体" pitchFamily="49" charset="-122"/>
                <a:ea typeface="黑体" pitchFamily="49" charset="-122"/>
              </a:rPr>
              <a:t>全球定位系统、地理信息系统、遥感、决策支持系统</a:t>
            </a:r>
            <a:r>
              <a:rPr lang="zh-CN" altLang="en-US" sz="2100" dirty="0">
                <a:latin typeface="黑体" pitchFamily="49" charset="-122"/>
                <a:ea typeface="黑体" pitchFamily="49" charset="-122"/>
              </a:rPr>
              <a:t>等现代高新技术，获取农田小区作物产量和影响作物生长的环境因素实际存在的空间及时间差异性信息，分析影响小区产量差异的原因，并采取技术上可行、经济上有效的调控措施，区域对待，按需实施定位调控的“处方农业”</a:t>
            </a:r>
            <a:endParaRPr lang="zh-CN" altLang="en-US" sz="2100" b="1" dirty="0">
              <a:latin typeface="黑体" pitchFamily="49" charset="-122"/>
              <a:ea typeface="黑体" pitchFamily="49" charset="-122"/>
            </a:endParaRPr>
          </a:p>
        </p:txBody>
      </p:sp>
      <p:cxnSp>
        <p:nvCxnSpPr>
          <p:cNvPr id="10" name="直接连接符 9"/>
          <p:cNvCxnSpPr/>
          <p:nvPr/>
        </p:nvCxnSpPr>
        <p:spPr>
          <a:xfrm flipV="1">
            <a:off x="-15478" y="4217195"/>
            <a:ext cx="9116616" cy="15479"/>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pic>
        <p:nvPicPr>
          <p:cNvPr id="2" name="图片 1"/>
          <p:cNvPicPr>
            <a:picLocks noChangeAspect="1" noChangeArrowheads="1"/>
          </p:cNvPicPr>
          <p:nvPr/>
        </p:nvPicPr>
        <p:blipFill>
          <a:blip r:embed="rId3" cstate="print"/>
          <a:srcRect/>
          <a:stretch>
            <a:fillRect/>
          </a:stretch>
        </p:blipFill>
        <p:spPr bwMode="auto">
          <a:xfrm>
            <a:off x="3093244" y="2266951"/>
            <a:ext cx="2899172" cy="1814513"/>
          </a:xfrm>
          <a:prstGeom prst="rect">
            <a:avLst/>
          </a:prstGeom>
          <a:noFill/>
          <a:ln w="9525">
            <a:noFill/>
            <a:miter lim="800000"/>
            <a:headEnd/>
            <a:tailEnd/>
          </a:ln>
        </p:spPr>
      </p:pic>
      <p:pic>
        <p:nvPicPr>
          <p:cNvPr id="6" name="图片 5"/>
          <p:cNvPicPr>
            <a:picLocks noChangeAspect="1" noChangeArrowheads="1"/>
          </p:cNvPicPr>
          <p:nvPr/>
        </p:nvPicPr>
        <p:blipFill>
          <a:blip r:embed="rId4" cstate="print"/>
          <a:srcRect/>
          <a:stretch>
            <a:fillRect/>
          </a:stretch>
        </p:blipFill>
        <p:spPr bwMode="auto">
          <a:xfrm>
            <a:off x="76201" y="2266951"/>
            <a:ext cx="2897981" cy="1814513"/>
          </a:xfrm>
          <a:prstGeom prst="rect">
            <a:avLst/>
          </a:prstGeom>
          <a:noFill/>
          <a:ln w="9525">
            <a:noFill/>
            <a:miter lim="800000"/>
            <a:headEnd/>
            <a:tailEnd/>
          </a:ln>
        </p:spPr>
      </p:pic>
      <p:pic>
        <p:nvPicPr>
          <p:cNvPr id="8" name="图片 7"/>
          <p:cNvPicPr>
            <a:picLocks noChangeAspect="1" noChangeArrowheads="1"/>
          </p:cNvPicPr>
          <p:nvPr/>
        </p:nvPicPr>
        <p:blipFill>
          <a:blip r:embed="rId5" cstate="print"/>
          <a:srcRect/>
          <a:stretch>
            <a:fillRect/>
          </a:stretch>
        </p:blipFill>
        <p:spPr bwMode="auto">
          <a:xfrm>
            <a:off x="6134101" y="2266951"/>
            <a:ext cx="2900363" cy="1814513"/>
          </a:xfrm>
          <a:prstGeom prst="rect">
            <a:avLst/>
          </a:prstGeom>
          <a:noFill/>
          <a:ln w="9525">
            <a:noFill/>
            <a:miter lim="800000"/>
            <a:headEnd/>
            <a:tailEnd/>
          </a:ln>
        </p:spPr>
      </p:pic>
      <p:sp>
        <p:nvSpPr>
          <p:cNvPr id="13" name="Text Box 13"/>
          <p:cNvSpPr txBox="1">
            <a:spLocks noChangeArrowheads="1"/>
          </p:cNvSpPr>
          <p:nvPr/>
        </p:nvSpPr>
        <p:spPr bwMode="auto">
          <a:xfrm>
            <a:off x="285750" y="1556793"/>
            <a:ext cx="8858250" cy="346249"/>
          </a:xfrm>
          <a:prstGeom prst="rect">
            <a:avLst/>
          </a:prstGeom>
          <a:noFill/>
          <a:ln w="9525">
            <a:noFill/>
            <a:miter lim="800000"/>
            <a:headEnd/>
            <a:tailEnd/>
          </a:ln>
        </p:spPr>
        <p:txBody>
          <a:bodyPr lIns="68580" tIns="34290" rIns="68580" bIns="34290">
            <a:spAutoFit/>
          </a:bodyPr>
          <a:lstStyle/>
          <a:p>
            <a:pPr>
              <a:spcBef>
                <a:spcPct val="50000"/>
              </a:spcBef>
            </a:pPr>
            <a:r>
              <a:rPr lang="en-US" altLang="zh-CN" dirty="0">
                <a:latin typeface="黑体" pitchFamily="49" charset="-122"/>
                <a:ea typeface="黑体" pitchFamily="49" charset="-122"/>
              </a:rPr>
              <a:t>(1) </a:t>
            </a:r>
            <a:r>
              <a:rPr lang="zh-CN" altLang="en-US" dirty="0">
                <a:latin typeface="黑体" pitchFamily="49" charset="-122"/>
                <a:ea typeface="黑体" pitchFamily="49" charset="-122"/>
              </a:rPr>
              <a:t>改变生产方式，发展生态农业、有机农业、节水农业、精确农业、“处方”农业</a:t>
            </a:r>
            <a:endParaRPr lang="zh-CN" altLang="en-US" dirty="0">
              <a:latin typeface="黑体" pitchFamily="49" charset="-122"/>
              <a:ea typeface="黑体" pitchFamily="49" charset="-122"/>
              <a:sym typeface="等线" charset="-122"/>
            </a:endParaRPr>
          </a:p>
        </p:txBody>
      </p:sp>
    </p:spTree>
    <p:extLst>
      <p:ext uri="{BB962C8B-B14F-4D97-AF65-F5344CB8AC3E}">
        <p14:creationId xmlns:p14="http://schemas.microsoft.com/office/powerpoint/2010/main" val="138863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blinds(horizontal)">
                                      <p:cBhvr>
                                        <p:cTn id="7" dur="1000"/>
                                        <p:tgtEl>
                                          <p:spTgt spid="6"/>
                                        </p:tgtEl>
                                      </p:cBhvr>
                                    </p:animEffect>
                                  </p:childTnLst>
                                </p:cTn>
                              </p:par>
                              <p:par>
                                <p:cTn id="8" presetID="3" presetClass="entr" presetSubtype="10" fill="hold" nodeType="withEffect">
                                  <p:stCondLst>
                                    <p:cond delay="0"/>
                                  </p:stCondLst>
                                  <p:childTnLst>
                                    <p:set>
                                      <p:cBhvr>
                                        <p:cTn id="9" dur="1000" fill="hold">
                                          <p:stCondLst>
                                            <p:cond delay="0"/>
                                          </p:stCondLst>
                                        </p:cTn>
                                        <p:tgtEl>
                                          <p:spTgt spid="2"/>
                                        </p:tgtEl>
                                        <p:attrNameLst>
                                          <p:attrName>style.visibility</p:attrName>
                                        </p:attrNameLst>
                                      </p:cBhvr>
                                      <p:to>
                                        <p:strVal val="visible"/>
                                      </p:to>
                                    </p:set>
                                    <p:animEffect transition="in" filter="blinds(horizontal)">
                                      <p:cBhvr>
                                        <p:cTn id="10" dur="1000"/>
                                        <p:tgtEl>
                                          <p:spTgt spid="2"/>
                                        </p:tgtEl>
                                      </p:cBhvr>
                                    </p:animEffect>
                                  </p:childTnLst>
                                </p:cTn>
                              </p:par>
                              <p:par>
                                <p:cTn id="11" presetID="3" presetClass="entr" presetSubtype="10" fill="hold" nodeType="withEffect">
                                  <p:stCondLst>
                                    <p:cond delay="0"/>
                                  </p:stCondLst>
                                  <p:childTnLst>
                                    <p:set>
                                      <p:cBhvr>
                                        <p:cTn id="12" dur="1000" fill="hold">
                                          <p:stCondLst>
                                            <p:cond delay="0"/>
                                          </p:stCondLst>
                                        </p:cTn>
                                        <p:tgtEl>
                                          <p:spTgt spid="8"/>
                                        </p:tgtEl>
                                        <p:attrNameLst>
                                          <p:attrName>style.visibility</p:attrName>
                                        </p:attrNameLst>
                                      </p:cBhvr>
                                      <p:to>
                                        <p:strVal val="visible"/>
                                      </p:to>
                                    </p:set>
                                    <p:animEffect transition="in" filter="blinds(horizontal)">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a:grpSpLocks/>
          </p:cNvGrpSpPr>
          <p:nvPr/>
        </p:nvGrpSpPr>
        <p:grpSpPr bwMode="auto">
          <a:xfrm>
            <a:off x="0" y="857251"/>
            <a:ext cx="9144000" cy="622668"/>
            <a:chOff x="0" y="-1"/>
            <a:chExt cx="12192000" cy="829505"/>
          </a:xfrm>
        </p:grpSpPr>
        <p:sp>
          <p:nvSpPr>
            <p:cNvPr id="4" name="矩形 3"/>
            <p:cNvSpPr/>
            <p:nvPr/>
          </p:nvSpPr>
          <p:spPr>
            <a:xfrm>
              <a:off x="0" y="-1"/>
              <a:ext cx="1112838" cy="815268"/>
            </a:xfrm>
            <a:prstGeom prst="rect">
              <a:avLst/>
            </a:pr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矩形 4"/>
            <p:cNvSpPr/>
            <p:nvPr/>
          </p:nvSpPr>
          <p:spPr>
            <a:xfrm>
              <a:off x="4413250" y="-1"/>
              <a:ext cx="7778750" cy="815268"/>
            </a:xfrm>
            <a:prstGeom prst="rect">
              <a:avLst/>
            </a:prstGeom>
            <a:solidFill>
              <a:srgbClr val="0D7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36868" name="文本框 6"/>
            <p:cNvSpPr txBox="1">
              <a:spLocks noChangeArrowheads="1"/>
            </p:cNvSpPr>
            <p:nvPr/>
          </p:nvSpPr>
          <p:spPr bwMode="auto">
            <a:xfrm>
              <a:off x="1113155" y="14602"/>
              <a:ext cx="3300095" cy="814902"/>
            </a:xfrm>
            <a:prstGeom prst="rect">
              <a:avLst/>
            </a:prstGeom>
            <a:noFill/>
            <a:ln w="9525">
              <a:noFill/>
              <a:miter lim="800000"/>
              <a:headEnd/>
              <a:tailEnd/>
            </a:ln>
          </p:spPr>
          <p:txBody>
            <a:bodyPr>
              <a:spAutoFit/>
            </a:bodyPr>
            <a:lstStyle/>
            <a:p>
              <a:pPr algn="ctr">
                <a:lnSpc>
                  <a:spcPct val="125000"/>
                </a:lnSpc>
              </a:pPr>
              <a:r>
                <a:rPr lang="zh-CN" altLang="zh-CN" sz="2700" b="1" dirty="0">
                  <a:solidFill>
                    <a:srgbClr val="0D0D0D"/>
                  </a:solidFill>
                  <a:latin typeface="方正姚体" pitchFamily="2" charset="-122"/>
                  <a:ea typeface="方正姚体" pitchFamily="2" charset="-122"/>
                </a:rPr>
                <a:t>应对措施</a:t>
              </a:r>
            </a:p>
          </p:txBody>
        </p:sp>
      </p:grpSp>
      <p:cxnSp>
        <p:nvCxnSpPr>
          <p:cNvPr id="14" name="直接连接符 13"/>
          <p:cNvCxnSpPr/>
          <p:nvPr/>
        </p:nvCxnSpPr>
        <p:spPr>
          <a:xfrm flipV="1">
            <a:off x="0" y="2194323"/>
            <a:ext cx="9116616" cy="15478"/>
          </a:xfrm>
          <a:prstGeom prst="line">
            <a:avLst/>
          </a:prstGeom>
          <a:ln w="66675">
            <a:solidFill>
              <a:srgbClr val="0D7031"/>
            </a:solidFill>
          </a:ln>
        </p:spPr>
        <p:style>
          <a:lnRef idx="1">
            <a:schemeClr val="dk1"/>
          </a:lnRef>
          <a:fillRef idx="0">
            <a:schemeClr val="dk1"/>
          </a:fillRef>
          <a:effectRef idx="0">
            <a:schemeClr val="dk1"/>
          </a:effectRef>
          <a:fontRef idx="minor">
            <a:schemeClr val="tx1"/>
          </a:fontRef>
        </p:style>
      </p:cxnSp>
      <p:sp>
        <p:nvSpPr>
          <p:cNvPr id="37899" name="Text Box 13"/>
          <p:cNvSpPr txBox="1">
            <a:spLocks noChangeArrowheads="1"/>
          </p:cNvSpPr>
          <p:nvPr/>
        </p:nvSpPr>
        <p:spPr bwMode="auto">
          <a:xfrm>
            <a:off x="94060" y="1559719"/>
            <a:ext cx="8858250" cy="553998"/>
          </a:xfrm>
          <a:prstGeom prst="rect">
            <a:avLst/>
          </a:prstGeom>
          <a:noFill/>
          <a:ln w="9525">
            <a:noFill/>
            <a:miter lim="800000"/>
            <a:headEnd/>
            <a:tailEnd/>
          </a:ln>
        </p:spPr>
        <p:txBody>
          <a:bodyPr lIns="68580" tIns="34290" rIns="68580" bIns="34290">
            <a:spAutoFit/>
          </a:bodyPr>
          <a:lstStyle/>
          <a:p>
            <a:pPr>
              <a:lnSpc>
                <a:spcPct val="150000"/>
              </a:lnSpc>
              <a:spcBef>
                <a:spcPct val="50000"/>
              </a:spcBef>
            </a:pPr>
            <a:r>
              <a:rPr lang="en-US" altLang="zh-CN" sz="2100" dirty="0">
                <a:latin typeface="黑体" pitchFamily="49" charset="-122"/>
                <a:ea typeface="黑体" pitchFamily="49" charset="-122"/>
              </a:rPr>
              <a:t>(3) </a:t>
            </a:r>
            <a:r>
              <a:rPr lang="zh-CN" altLang="en-US" sz="2100" dirty="0">
                <a:latin typeface="黑体" pitchFamily="49" charset="-122"/>
                <a:ea typeface="黑体" pitchFamily="49" charset="-122"/>
              </a:rPr>
              <a:t>推广农业新技术</a:t>
            </a:r>
            <a:endParaRPr lang="zh-CN" altLang="en-US" sz="2100" dirty="0">
              <a:latin typeface="黑体" pitchFamily="49" charset="-122"/>
              <a:ea typeface="黑体" pitchFamily="49" charset="-122"/>
              <a:sym typeface="等线" charset="-122"/>
            </a:endParaRPr>
          </a:p>
        </p:txBody>
      </p:sp>
      <p:sp>
        <p:nvSpPr>
          <p:cNvPr id="47106" name="Text Box 2"/>
          <p:cNvSpPr txBox="1">
            <a:spLocks noChangeArrowheads="1"/>
          </p:cNvSpPr>
          <p:nvPr/>
        </p:nvSpPr>
        <p:spPr bwMode="auto">
          <a:xfrm>
            <a:off x="0" y="3140969"/>
            <a:ext cx="9086850" cy="392415"/>
          </a:xfrm>
          <a:prstGeom prst="rect">
            <a:avLst/>
          </a:prstGeom>
          <a:noFill/>
          <a:ln w="9525">
            <a:noFill/>
            <a:miter lim="800000"/>
            <a:headEnd/>
            <a:tailEnd/>
          </a:ln>
        </p:spPr>
        <p:txBody>
          <a:bodyPr lIns="68580" tIns="34290" rIns="68580" bIns="34290">
            <a:spAutoFit/>
          </a:bodyPr>
          <a:lstStyle/>
          <a:p>
            <a:pPr>
              <a:spcBef>
                <a:spcPct val="50000"/>
              </a:spcBef>
            </a:pPr>
            <a:r>
              <a:rPr lang="zh-CN" altLang="en-US" sz="2100" dirty="0">
                <a:solidFill>
                  <a:srgbClr val="FF0000"/>
                </a:solidFill>
                <a:latin typeface="黑体" pitchFamily="49" charset="-122"/>
                <a:ea typeface="黑体" pitchFamily="49" charset="-122"/>
              </a:rPr>
              <a:t>休耕</a:t>
            </a:r>
            <a:r>
              <a:rPr lang="en-US" altLang="zh-CN" sz="2100" dirty="0">
                <a:solidFill>
                  <a:srgbClr val="FF0000"/>
                </a:solidFill>
                <a:latin typeface="黑体" pitchFamily="49" charset="-122"/>
                <a:ea typeface="黑体" pitchFamily="49" charset="-122"/>
              </a:rPr>
              <a:t>——</a:t>
            </a:r>
            <a:r>
              <a:rPr lang="zh-CN" altLang="en-US" sz="2100" dirty="0">
                <a:latin typeface="黑体" pitchFamily="49" charset="-122"/>
                <a:ea typeface="黑体" pitchFamily="49" charset="-122"/>
              </a:rPr>
              <a:t>指在同一块土地上种一年停一年，第三年再耕种。</a:t>
            </a:r>
          </a:p>
        </p:txBody>
      </p:sp>
      <p:sp>
        <p:nvSpPr>
          <p:cNvPr id="47107" name="Text Box 3"/>
          <p:cNvSpPr txBox="1">
            <a:spLocks noChangeArrowheads="1"/>
          </p:cNvSpPr>
          <p:nvPr/>
        </p:nvSpPr>
        <p:spPr bwMode="auto">
          <a:xfrm>
            <a:off x="0" y="3573017"/>
            <a:ext cx="9086850" cy="715581"/>
          </a:xfrm>
          <a:prstGeom prst="rect">
            <a:avLst/>
          </a:prstGeom>
          <a:noFill/>
          <a:ln w="9525">
            <a:noFill/>
            <a:miter lim="800000"/>
            <a:headEnd/>
            <a:tailEnd/>
          </a:ln>
        </p:spPr>
        <p:txBody>
          <a:bodyPr lIns="68580" tIns="34290" rIns="68580" bIns="34290">
            <a:spAutoFit/>
          </a:bodyPr>
          <a:lstStyle/>
          <a:p>
            <a:pPr>
              <a:spcBef>
                <a:spcPct val="50000"/>
              </a:spcBef>
            </a:pPr>
            <a:r>
              <a:rPr lang="zh-CN" altLang="en-US" sz="2100" dirty="0">
                <a:solidFill>
                  <a:srgbClr val="FF0000"/>
                </a:solidFill>
                <a:latin typeface="黑体" pitchFamily="49" charset="-122"/>
                <a:ea typeface="黑体" pitchFamily="49" charset="-122"/>
              </a:rPr>
              <a:t>轮作</a:t>
            </a:r>
            <a:r>
              <a:rPr lang="en-US" altLang="zh-CN" sz="2100" dirty="0">
                <a:solidFill>
                  <a:srgbClr val="FF0000"/>
                </a:solidFill>
                <a:latin typeface="黑体" pitchFamily="49" charset="-122"/>
                <a:ea typeface="黑体" pitchFamily="49" charset="-122"/>
              </a:rPr>
              <a:t>——</a:t>
            </a:r>
            <a:r>
              <a:rPr lang="zh-CN" altLang="en-US" sz="2100" dirty="0">
                <a:latin typeface="黑体" pitchFamily="49" charset="-122"/>
                <a:ea typeface="黑体" pitchFamily="49" charset="-122"/>
              </a:rPr>
              <a:t>在一块田地上有顺序地在季节或年度间轮换种植不同作物或复种组合的一种种植方式。又称轮栽、轮种、倒茬或调茬</a:t>
            </a:r>
          </a:p>
        </p:txBody>
      </p:sp>
      <p:sp>
        <p:nvSpPr>
          <p:cNvPr id="47111" name="Text Box 7"/>
          <p:cNvSpPr txBox="1">
            <a:spLocks noChangeArrowheads="1"/>
          </p:cNvSpPr>
          <p:nvPr/>
        </p:nvSpPr>
        <p:spPr bwMode="auto">
          <a:xfrm>
            <a:off x="0" y="2492897"/>
            <a:ext cx="9086850" cy="1184940"/>
          </a:xfrm>
          <a:prstGeom prst="rect">
            <a:avLst/>
          </a:prstGeom>
          <a:noFill/>
          <a:ln w="9525">
            <a:noFill/>
            <a:miter lim="800000"/>
            <a:headEnd/>
            <a:tailEnd/>
          </a:ln>
        </p:spPr>
        <p:txBody>
          <a:bodyPr lIns="68580" tIns="34290" rIns="68580" bIns="34290">
            <a:spAutoFit/>
          </a:bodyPr>
          <a:lstStyle/>
          <a:p>
            <a:pPr>
              <a:spcBef>
                <a:spcPct val="50000"/>
              </a:spcBef>
            </a:pPr>
            <a:r>
              <a:rPr lang="zh-CN" altLang="en-US" sz="2100" dirty="0">
                <a:solidFill>
                  <a:srgbClr val="FF0000"/>
                </a:solidFill>
                <a:latin typeface="黑体" pitchFamily="49" charset="-122"/>
                <a:ea typeface="黑体" pitchFamily="49" charset="-122"/>
              </a:rPr>
              <a:t>免耕</a:t>
            </a:r>
            <a:r>
              <a:rPr lang="en-US" altLang="zh-CN" sz="2100" dirty="0" smtClean="0">
                <a:solidFill>
                  <a:srgbClr val="FF0000"/>
                </a:solidFill>
                <a:latin typeface="黑体" pitchFamily="49" charset="-122"/>
                <a:ea typeface="黑体" pitchFamily="49" charset="-122"/>
              </a:rPr>
              <a:t>——</a:t>
            </a:r>
            <a:r>
              <a:rPr lang="zh-CN" altLang="en-US" sz="2000" dirty="0" smtClean="0">
                <a:solidFill>
                  <a:srgbClr val="0E0E14"/>
                </a:solidFill>
                <a:latin typeface="黑体" panose="02010609060101010101" pitchFamily="49" charset="-122"/>
                <a:ea typeface="黑体" panose="02010609060101010101" pitchFamily="49" charset="-122"/>
              </a:rPr>
              <a:t>播种</a:t>
            </a:r>
            <a:r>
              <a:rPr lang="zh-CN" altLang="en-US" sz="2000" dirty="0">
                <a:solidFill>
                  <a:srgbClr val="0E0E14"/>
                </a:solidFill>
                <a:latin typeface="黑体" panose="02010609060101010101" pitchFamily="49" charset="-122"/>
                <a:ea typeface="黑体" panose="02010609060101010101" pitchFamily="49" charset="-122"/>
              </a:rPr>
              <a:t>前不单独进行土壤耕作，作物生长期间不进行土壤管理而在茬地上直接播种。</a:t>
            </a:r>
          </a:p>
          <a:p>
            <a:pPr>
              <a:spcBef>
                <a:spcPct val="50000"/>
              </a:spcBef>
            </a:pPr>
            <a:endParaRPr lang="zh-CN" altLang="en-US" sz="2100" dirty="0">
              <a:latin typeface="黑体" pitchFamily="49" charset="-122"/>
              <a:ea typeface="黑体" pitchFamily="49" charset="-122"/>
            </a:endParaRPr>
          </a:p>
        </p:txBody>
      </p:sp>
      <p:sp>
        <p:nvSpPr>
          <p:cNvPr id="13" name="文本框 79875"/>
          <p:cNvSpPr txBox="1">
            <a:spLocks noChangeArrowheads="1"/>
          </p:cNvSpPr>
          <p:nvPr/>
        </p:nvSpPr>
        <p:spPr bwMode="auto">
          <a:xfrm>
            <a:off x="179513" y="4509121"/>
            <a:ext cx="8702675" cy="108952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spAutoFit/>
          </a:bodyPr>
          <a:lstStyle/>
          <a:p>
            <a:pPr>
              <a:lnSpc>
                <a:spcPct val="90000"/>
              </a:lnSpc>
              <a:spcBef>
                <a:spcPct val="20000"/>
              </a:spcBef>
              <a:buClr>
                <a:schemeClr val="hlink"/>
              </a:buClr>
              <a:buSzPct val="70000"/>
              <a:buFont typeface="Wingdings" pitchFamily="2" charset="2"/>
              <a:buNone/>
            </a:pPr>
            <a:r>
              <a:rPr lang="en-US" altLang="zh-CN" sz="2400" b="1" dirty="0">
                <a:solidFill>
                  <a:srgbClr val="FF0000"/>
                </a:solidFill>
                <a:latin typeface="黑体" pitchFamily="49" charset="-122"/>
                <a:ea typeface="黑体" pitchFamily="49" charset="-122"/>
              </a:rPr>
              <a:t>    </a:t>
            </a:r>
            <a:r>
              <a:rPr lang="zh-CN" altLang="en-US" sz="2400" b="1" dirty="0">
                <a:solidFill>
                  <a:srgbClr val="FF0000"/>
                </a:solidFill>
                <a:latin typeface="黑体" pitchFamily="49" charset="-122"/>
                <a:ea typeface="黑体" pitchFamily="49" charset="-122"/>
              </a:rPr>
              <a:t>上述保护性耕作方式，使农作物秸秆、残茬覆盖地表，最大限度地降低水、风对土壤的侵蚀，保护了耕地，提高了土壤肥力，符合农业的可持续发展方向。</a:t>
            </a:r>
          </a:p>
        </p:txBody>
      </p:sp>
    </p:spTree>
    <p:extLst>
      <p:ext uri="{BB962C8B-B14F-4D97-AF65-F5344CB8AC3E}">
        <p14:creationId xmlns:p14="http://schemas.microsoft.com/office/powerpoint/2010/main" val="367354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55"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ppt_w</p:attrName>
                                        </p:attrNameLst>
                                      </p:cBhvr>
                                      <p:tavLst>
                                        <p:tav tm="0">
                                          <p:val>
                                            <p:strVal val="#ppt_w*0.70"/>
                                          </p:val>
                                        </p:tav>
                                        <p:tav tm="100000">
                                          <p:val>
                                            <p:strVal val="#ppt_w"/>
                                          </p:val>
                                        </p:tav>
                                      </p:tavLst>
                                    </p:anim>
                                    <p:anim calcmode="lin" valueType="num">
                                      <p:cBhvr>
                                        <p:cTn id="12" dur="1000" fill="hold"/>
                                        <p:tgtEl>
                                          <p:spTgt spid="14"/>
                                        </p:tgtEl>
                                        <p:attrNameLst>
                                          <p:attrName>ppt_h</p:attrName>
                                        </p:attrNameLst>
                                      </p:cBhvr>
                                      <p:tavLst>
                                        <p:tav tm="0">
                                          <p:val>
                                            <p:strVal val="#ppt_h"/>
                                          </p:val>
                                        </p:tav>
                                        <p:tav tm="100000">
                                          <p:val>
                                            <p:strVal val="#ppt_h"/>
                                          </p:val>
                                        </p:tav>
                                      </p:tavLst>
                                    </p:anim>
                                    <p:animEffect transition="in" filter="fade">
                                      <p:cBhvr>
                                        <p:cTn id="13" dur="1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7899"/>
                                        </p:tgtEl>
                                        <p:attrNameLst>
                                          <p:attrName>style.visibility</p:attrName>
                                        </p:attrNameLst>
                                      </p:cBhvr>
                                      <p:to>
                                        <p:strVal val="visible"/>
                                      </p:to>
                                    </p:set>
                                    <p:animEffect transition="in" filter="fade">
                                      <p:cBhvr>
                                        <p:cTn id="18" dur="1000"/>
                                        <p:tgtEl>
                                          <p:spTgt spid="37899"/>
                                        </p:tgtEl>
                                      </p:cBhvr>
                                    </p:animEffect>
                                    <p:anim calcmode="lin" valueType="num">
                                      <p:cBhvr>
                                        <p:cTn id="19" dur="1000" fill="hold"/>
                                        <p:tgtEl>
                                          <p:spTgt spid="37899"/>
                                        </p:tgtEl>
                                        <p:attrNameLst>
                                          <p:attrName>ppt_x</p:attrName>
                                        </p:attrNameLst>
                                      </p:cBhvr>
                                      <p:tavLst>
                                        <p:tav tm="0">
                                          <p:val>
                                            <p:strVal val="#ppt_x"/>
                                          </p:val>
                                        </p:tav>
                                        <p:tav tm="100000">
                                          <p:val>
                                            <p:strVal val="#ppt_x"/>
                                          </p:val>
                                        </p:tav>
                                      </p:tavLst>
                                    </p:anim>
                                    <p:anim calcmode="lin" valueType="num">
                                      <p:cBhvr>
                                        <p:cTn id="20" dur="1000" fill="hold"/>
                                        <p:tgtEl>
                                          <p:spTgt spid="3789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7111"/>
                                        </p:tgtEl>
                                        <p:attrNameLst>
                                          <p:attrName>style.visibility</p:attrName>
                                        </p:attrNameLst>
                                      </p:cBhvr>
                                      <p:to>
                                        <p:strVal val="visible"/>
                                      </p:to>
                                    </p:set>
                                    <p:animEffect transition="in" filter="fade">
                                      <p:cBhvr>
                                        <p:cTn id="25" dur="1000"/>
                                        <p:tgtEl>
                                          <p:spTgt spid="47111"/>
                                        </p:tgtEl>
                                      </p:cBhvr>
                                    </p:animEffect>
                                    <p:anim calcmode="lin" valueType="num">
                                      <p:cBhvr>
                                        <p:cTn id="26" dur="1000" fill="hold"/>
                                        <p:tgtEl>
                                          <p:spTgt spid="47111"/>
                                        </p:tgtEl>
                                        <p:attrNameLst>
                                          <p:attrName>ppt_x</p:attrName>
                                        </p:attrNameLst>
                                      </p:cBhvr>
                                      <p:tavLst>
                                        <p:tav tm="0">
                                          <p:val>
                                            <p:strVal val="#ppt_x"/>
                                          </p:val>
                                        </p:tav>
                                        <p:tav tm="100000">
                                          <p:val>
                                            <p:strVal val="#ppt_x"/>
                                          </p:val>
                                        </p:tav>
                                      </p:tavLst>
                                    </p:anim>
                                    <p:anim calcmode="lin" valueType="num">
                                      <p:cBhvr>
                                        <p:cTn id="27" dur="1000" fill="hold"/>
                                        <p:tgtEl>
                                          <p:spTgt spid="4711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7106"/>
                                        </p:tgtEl>
                                        <p:attrNameLst>
                                          <p:attrName>style.visibility</p:attrName>
                                        </p:attrNameLst>
                                      </p:cBhvr>
                                      <p:to>
                                        <p:strVal val="visible"/>
                                      </p:to>
                                    </p:set>
                                    <p:animEffect transition="in" filter="fade">
                                      <p:cBhvr>
                                        <p:cTn id="32" dur="1000"/>
                                        <p:tgtEl>
                                          <p:spTgt spid="47106"/>
                                        </p:tgtEl>
                                      </p:cBhvr>
                                    </p:animEffect>
                                    <p:anim calcmode="lin" valueType="num">
                                      <p:cBhvr>
                                        <p:cTn id="33" dur="1000" fill="hold"/>
                                        <p:tgtEl>
                                          <p:spTgt spid="47106"/>
                                        </p:tgtEl>
                                        <p:attrNameLst>
                                          <p:attrName>ppt_x</p:attrName>
                                        </p:attrNameLst>
                                      </p:cBhvr>
                                      <p:tavLst>
                                        <p:tav tm="0">
                                          <p:val>
                                            <p:strVal val="#ppt_x"/>
                                          </p:val>
                                        </p:tav>
                                        <p:tav tm="100000">
                                          <p:val>
                                            <p:strVal val="#ppt_x"/>
                                          </p:val>
                                        </p:tav>
                                      </p:tavLst>
                                    </p:anim>
                                    <p:anim calcmode="lin" valueType="num">
                                      <p:cBhvr>
                                        <p:cTn id="34" dur="1000" fill="hold"/>
                                        <p:tgtEl>
                                          <p:spTgt spid="4710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7107"/>
                                        </p:tgtEl>
                                        <p:attrNameLst>
                                          <p:attrName>style.visibility</p:attrName>
                                        </p:attrNameLst>
                                      </p:cBhvr>
                                      <p:to>
                                        <p:strVal val="visible"/>
                                      </p:to>
                                    </p:set>
                                    <p:animEffect transition="in" filter="fade">
                                      <p:cBhvr>
                                        <p:cTn id="39" dur="1000"/>
                                        <p:tgtEl>
                                          <p:spTgt spid="47107"/>
                                        </p:tgtEl>
                                      </p:cBhvr>
                                    </p:animEffect>
                                    <p:anim calcmode="lin" valueType="num">
                                      <p:cBhvr>
                                        <p:cTn id="40" dur="1000" fill="hold"/>
                                        <p:tgtEl>
                                          <p:spTgt spid="47107"/>
                                        </p:tgtEl>
                                        <p:attrNameLst>
                                          <p:attrName>ppt_x</p:attrName>
                                        </p:attrNameLst>
                                      </p:cBhvr>
                                      <p:tavLst>
                                        <p:tav tm="0">
                                          <p:val>
                                            <p:strVal val="#ppt_x"/>
                                          </p:val>
                                        </p:tav>
                                        <p:tav tm="100000">
                                          <p:val>
                                            <p:strVal val="#ppt_x"/>
                                          </p:val>
                                        </p:tav>
                                      </p:tavLst>
                                    </p:anim>
                                    <p:anim calcmode="lin" valueType="num">
                                      <p:cBhvr>
                                        <p:cTn id="41" dur="1000" fill="hold"/>
                                        <p:tgtEl>
                                          <p:spTgt spid="4710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linds(horizontal)">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9" grpId="0"/>
      <p:bldP spid="47106" grpId="0"/>
      <p:bldP spid="47107" grpId="0"/>
      <p:bldP spid="47111" grpId="0"/>
      <p:bldP spid="1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d:\program files\360浏览器\360se6\User Data\temp\aa64034f78f0f736df11fc370855b319ebc4131c.jpg"/>
          <p:cNvPicPr>
            <a:picLocks noChangeAspect="1" noChangeArrowheads="1"/>
          </p:cNvPicPr>
          <p:nvPr/>
        </p:nvPicPr>
        <p:blipFill>
          <a:blip r:embed="rId2" cstate="print"/>
          <a:srcRect/>
          <a:stretch>
            <a:fillRect/>
          </a:stretch>
        </p:blipFill>
        <p:spPr bwMode="auto">
          <a:xfrm>
            <a:off x="785813" y="1802606"/>
            <a:ext cx="6572250" cy="3180160"/>
          </a:xfrm>
          <a:prstGeom prst="rect">
            <a:avLst/>
          </a:prstGeom>
          <a:noFill/>
          <a:ln w="9525">
            <a:noFill/>
            <a:miter lim="800000"/>
            <a:headEnd/>
            <a:tailEnd/>
          </a:ln>
        </p:spPr>
      </p:pic>
      <p:grpSp>
        <p:nvGrpSpPr>
          <p:cNvPr id="2" name="组合 7"/>
          <p:cNvGrpSpPr>
            <a:grpSpLocks/>
          </p:cNvGrpSpPr>
          <p:nvPr/>
        </p:nvGrpSpPr>
        <p:grpSpPr bwMode="auto">
          <a:xfrm>
            <a:off x="0" y="857250"/>
            <a:ext cx="9144000" cy="5143500"/>
            <a:chOff x="285720" y="857232"/>
            <a:chExt cx="7524802" cy="5643602"/>
          </a:xfrm>
        </p:grpSpPr>
        <p:pic>
          <p:nvPicPr>
            <p:cNvPr id="45061" name="Picture 7" descr="d:\program files\360浏览器\360se6\User Data\temp\9d82d158ccbf6c811bde1355b93eb13532fa40a5.jpg"/>
            <p:cNvPicPr>
              <a:picLocks noChangeAspect="1" noChangeArrowheads="1"/>
            </p:cNvPicPr>
            <p:nvPr/>
          </p:nvPicPr>
          <p:blipFill>
            <a:blip r:embed="rId3" cstate="print"/>
            <a:srcRect/>
            <a:stretch>
              <a:fillRect/>
            </a:stretch>
          </p:blipFill>
          <p:spPr bwMode="auto">
            <a:xfrm>
              <a:off x="285720" y="857232"/>
              <a:ext cx="7524802" cy="5643602"/>
            </a:xfrm>
            <a:prstGeom prst="rect">
              <a:avLst/>
            </a:prstGeom>
            <a:noFill/>
            <a:ln w="9525">
              <a:noFill/>
              <a:miter lim="800000"/>
              <a:headEnd/>
              <a:tailEnd/>
            </a:ln>
          </p:spPr>
        </p:pic>
        <p:pic>
          <p:nvPicPr>
            <p:cNvPr id="45062" name="Picture 10"/>
            <p:cNvPicPr>
              <a:picLocks noChangeAspect="1" noChangeArrowheads="1"/>
            </p:cNvPicPr>
            <p:nvPr/>
          </p:nvPicPr>
          <p:blipFill>
            <a:blip r:embed="rId4" cstate="print"/>
            <a:srcRect/>
            <a:stretch>
              <a:fillRect/>
            </a:stretch>
          </p:blipFill>
          <p:spPr bwMode="auto">
            <a:xfrm>
              <a:off x="285720" y="5929330"/>
              <a:ext cx="2357454" cy="571504"/>
            </a:xfrm>
            <a:prstGeom prst="rect">
              <a:avLst/>
            </a:prstGeom>
            <a:noFill/>
            <a:ln w="9525">
              <a:noFill/>
              <a:miter lim="800000"/>
              <a:headEnd/>
              <a:tailEnd/>
            </a:ln>
          </p:spPr>
        </p:pic>
      </p:grpSp>
      <p:pic>
        <p:nvPicPr>
          <p:cNvPr id="27651" name="Picture 4"/>
          <p:cNvPicPr>
            <a:picLocks noChangeAspect="1" noChangeArrowheads="1"/>
          </p:cNvPicPr>
          <p:nvPr/>
        </p:nvPicPr>
        <p:blipFill>
          <a:blip r:embed="rId5" cstate="print"/>
          <a:srcRect/>
          <a:stretch>
            <a:fillRect/>
          </a:stretch>
        </p:blipFill>
        <p:spPr bwMode="auto">
          <a:xfrm>
            <a:off x="7054850" y="3621883"/>
            <a:ext cx="2089150" cy="2378869"/>
          </a:xfrm>
          <a:prstGeom prst="ellipse">
            <a:avLst/>
          </a:prstGeom>
          <a:ln>
            <a:noFill/>
          </a:ln>
          <a:effectLst>
            <a:softEdge rad="112500"/>
          </a:effectLst>
        </p:spPr>
      </p:pic>
      <p:sp>
        <p:nvSpPr>
          <p:cNvPr id="8" name="矩形 7"/>
          <p:cNvSpPr/>
          <p:nvPr/>
        </p:nvSpPr>
        <p:spPr>
          <a:xfrm>
            <a:off x="0" y="857250"/>
            <a:ext cx="9144000"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2400" dirty="0"/>
              <a:t>例如， 苜蓿与玉米轮作是一种成功的保护性耕作方式。苜蓿富含矿物质、蛋白质和多种维生素， 是饲养奶牛或肉牛的上等饲料。由于苜蓿属于豆科作物， 有固氮作用， 因而能提高土壤肥力。苜蓿收割后再种植玉米， 玉米往往能获得丰收。</a:t>
            </a:r>
          </a:p>
        </p:txBody>
      </p:sp>
    </p:spTree>
    <p:extLst>
      <p:ext uri="{BB962C8B-B14F-4D97-AF65-F5344CB8AC3E}">
        <p14:creationId xmlns:p14="http://schemas.microsoft.com/office/powerpoint/2010/main" val="212691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7651"/>
                                        </p:tgtEl>
                                        <p:attrNameLst>
                                          <p:attrName>style.visibility</p:attrName>
                                        </p:attrNameLst>
                                      </p:cBhvr>
                                      <p:to>
                                        <p:strVal val="visible"/>
                                      </p:to>
                                    </p:set>
                                    <p:animEffect transition="in" filter="strips(downRight)">
                                      <p:cBhvr>
                                        <p:cTn id="12" dur="1000"/>
                                        <p:tgtEl>
                                          <p:spTgt spid="276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timg (10)_副本"/>
          <p:cNvPicPr>
            <a:picLocks noChangeAspect="1"/>
          </p:cNvPicPr>
          <p:nvPr/>
        </p:nvPicPr>
        <p:blipFill>
          <a:blip r:embed="rId2" cstate="print"/>
          <a:stretch>
            <a:fillRect/>
          </a:stretch>
        </p:blipFill>
        <p:spPr>
          <a:xfrm>
            <a:off x="107950" y="3599818"/>
            <a:ext cx="4358640" cy="3172460"/>
          </a:xfrm>
          <a:prstGeom prst="rect">
            <a:avLst/>
          </a:prstGeom>
        </p:spPr>
      </p:pic>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11" name="文本框 10"/>
          <p:cNvSpPr txBox="1"/>
          <p:nvPr/>
        </p:nvSpPr>
        <p:spPr>
          <a:xfrm>
            <a:off x="170180" y="1076329"/>
            <a:ext cx="8890000" cy="2462213"/>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spAutoFit/>
          </a:bodyPr>
          <a:lstStyle/>
          <a:p>
            <a:pPr>
              <a:lnSpc>
                <a:spcPct val="110000"/>
              </a:lnSpc>
            </a:pPr>
            <a:r>
              <a:rPr lang="en-US" altLang="zh-CN" sz="2800">
                <a:solidFill>
                  <a:schemeClr val="tx1"/>
                </a:solidFill>
                <a:latin typeface="楷体" panose="02010609060101010101" charset="-122"/>
                <a:ea typeface="楷体" panose="02010609060101010101" charset="-122"/>
                <a:cs typeface="楷体" panose="02010609060101010101" charset="-122"/>
              </a:rPr>
              <a:t>                        </a:t>
            </a:r>
            <a:r>
              <a:rPr lang="zh-CN" sz="2800">
                <a:solidFill>
                  <a:schemeClr val="tx1"/>
                </a:solidFill>
                <a:latin typeface="楷体" panose="02010609060101010101" charset="-122"/>
                <a:ea typeface="楷体" panose="02010609060101010101" charset="-122"/>
                <a:cs typeface="楷体" panose="02010609060101010101" charset="-122"/>
              </a:rPr>
              <a:t>服务业是美国经济的主导，占国内</a:t>
            </a:r>
            <a:r>
              <a:rPr lang="en-US" altLang="zh-CN" sz="2800">
                <a:solidFill>
                  <a:schemeClr val="tx1"/>
                </a:solidFill>
                <a:latin typeface="楷体" panose="02010609060101010101" charset="-122"/>
                <a:ea typeface="楷体" panose="02010609060101010101" charset="-122"/>
                <a:cs typeface="楷体" panose="02010609060101010101" charset="-122"/>
              </a:rPr>
              <a:t>GDP</a:t>
            </a:r>
            <a:r>
              <a:rPr lang="zh-CN" altLang="en-US" sz="2800">
                <a:solidFill>
                  <a:schemeClr val="tx1"/>
                </a:solidFill>
                <a:latin typeface="楷体" panose="02010609060101010101" charset="-122"/>
                <a:ea typeface="楷体" panose="02010609060101010101" charset="-122"/>
                <a:cs typeface="楷体" panose="02010609060101010101" charset="-122"/>
              </a:rPr>
              <a:t>的</a:t>
            </a:r>
            <a:r>
              <a:rPr lang="en-US" altLang="zh-CN" sz="2800">
                <a:solidFill>
                  <a:schemeClr val="tx1"/>
                </a:solidFill>
                <a:latin typeface="楷体" panose="02010609060101010101" charset="-122"/>
                <a:ea typeface="楷体" panose="02010609060101010101" charset="-122"/>
                <a:cs typeface="楷体" panose="02010609060101010101" charset="-122"/>
              </a:rPr>
              <a:t>80%</a:t>
            </a:r>
            <a:r>
              <a:rPr lang="zh-CN" altLang="en-US" sz="2800">
                <a:solidFill>
                  <a:schemeClr val="tx1"/>
                </a:solidFill>
                <a:latin typeface="楷体" panose="02010609060101010101" charset="-122"/>
                <a:ea typeface="楷体" panose="02010609060101010101" charset="-122"/>
                <a:cs typeface="楷体" panose="02010609060101010101" charset="-122"/>
              </a:rPr>
              <a:t>，全美超过</a:t>
            </a:r>
            <a:r>
              <a:rPr lang="en-US" altLang="zh-CN" sz="2800" b="1">
                <a:solidFill>
                  <a:srgbClr val="FF0000"/>
                </a:solidFill>
                <a:latin typeface="楷体" panose="02010609060101010101" charset="-122"/>
                <a:ea typeface="楷体" panose="02010609060101010101" charset="-122"/>
                <a:cs typeface="楷体" panose="02010609060101010101" charset="-122"/>
              </a:rPr>
              <a:t>3/4</a:t>
            </a:r>
            <a:r>
              <a:rPr lang="zh-CN" altLang="en-US" sz="2800" b="1">
                <a:solidFill>
                  <a:srgbClr val="FF0000"/>
                </a:solidFill>
                <a:latin typeface="楷体" panose="02010609060101010101" charset="-122"/>
                <a:ea typeface="楷体" panose="02010609060101010101" charset="-122"/>
                <a:cs typeface="楷体" panose="02010609060101010101" charset="-122"/>
              </a:rPr>
              <a:t>的劳动力从事服务业</a:t>
            </a:r>
            <a:r>
              <a:rPr lang="zh-CN" sz="2400">
                <a:latin typeface="楷体" panose="02010609060101010101" charset="-122"/>
                <a:ea typeface="楷体" panose="02010609060101010101" charset="-122"/>
                <a:cs typeface="楷体" panose="02010609060101010101" charset="-122"/>
                <a:sym typeface="+mn-ea"/>
              </a:rPr>
              <a:t>，</a:t>
            </a:r>
            <a:r>
              <a:rPr lang="zh-CN" sz="2800">
                <a:latin typeface="楷体" panose="02010609060101010101" charset="-122"/>
                <a:ea typeface="楷体" panose="02010609060101010101" charset="-122"/>
                <a:cs typeface="楷体" panose="02010609060101010101" charset="-122"/>
                <a:sym typeface="+mn-ea"/>
              </a:rPr>
              <a:t>纽约是世界金融中心。美国对外贸易发达，是全球第三大出口</a:t>
            </a:r>
            <a:r>
              <a:rPr lang="zh-CN" sz="2400">
                <a:latin typeface="楷体" panose="02010609060101010101" charset="-122"/>
                <a:ea typeface="楷体" panose="02010609060101010101" charset="-122"/>
                <a:cs typeface="楷体" panose="02010609060101010101" charset="-122"/>
                <a:sym typeface="+mn-ea"/>
              </a:rPr>
              <a:t>，</a:t>
            </a:r>
            <a:r>
              <a:rPr lang="zh-CN" sz="2800">
                <a:latin typeface="楷体" panose="02010609060101010101" charset="-122"/>
                <a:ea typeface="楷体" panose="02010609060101010101" charset="-122"/>
                <a:cs typeface="楷体" panose="02010609060101010101" charset="-122"/>
                <a:sym typeface="+mn-ea"/>
              </a:rPr>
              <a:t>第一大进口国。</a:t>
            </a:r>
            <a:r>
              <a:rPr lang="zh-CN" sz="2800" b="1">
                <a:solidFill>
                  <a:srgbClr val="FF0000"/>
                </a:solidFill>
                <a:latin typeface="楷体" panose="02010609060101010101" charset="-122"/>
                <a:ea typeface="楷体" panose="02010609060101010101" charset="-122"/>
                <a:cs typeface="楷体" panose="02010609060101010101" charset="-122"/>
                <a:sym typeface="+mn-ea"/>
              </a:rPr>
              <a:t>主要出口</a:t>
            </a:r>
            <a:r>
              <a:rPr lang="zh-CN" sz="2400" b="1">
                <a:solidFill>
                  <a:srgbClr val="FF0000"/>
                </a:solidFill>
                <a:latin typeface="楷体" panose="02010609060101010101" charset="-122"/>
                <a:ea typeface="楷体" panose="02010609060101010101" charset="-122"/>
                <a:cs typeface="楷体" panose="02010609060101010101" charset="-122"/>
                <a:sym typeface="+mn-ea"/>
              </a:rPr>
              <a:t>：</a:t>
            </a:r>
            <a:r>
              <a:rPr lang="zh-CN" sz="2800">
                <a:latin typeface="楷体" panose="02010609060101010101" charset="-122"/>
                <a:ea typeface="楷体" panose="02010609060101010101" charset="-122"/>
                <a:cs typeface="楷体" panose="02010609060101010101" charset="-122"/>
                <a:sym typeface="+mn-ea"/>
              </a:rPr>
              <a:t>机械</a:t>
            </a:r>
            <a:r>
              <a:rPr lang="zh-CN" sz="2400">
                <a:latin typeface="楷体" panose="02010609060101010101" charset="-122"/>
                <a:ea typeface="楷体" panose="02010609060101010101" charset="-122"/>
                <a:cs typeface="楷体" panose="02010609060101010101" charset="-122"/>
                <a:sym typeface="+mn-ea"/>
              </a:rPr>
              <a:t>、</a:t>
            </a:r>
            <a:r>
              <a:rPr lang="zh-CN" sz="2800">
                <a:latin typeface="楷体" panose="02010609060101010101" charset="-122"/>
                <a:ea typeface="楷体" panose="02010609060101010101" charset="-122"/>
                <a:cs typeface="楷体" panose="02010609060101010101" charset="-122"/>
                <a:sym typeface="+mn-ea"/>
              </a:rPr>
              <a:t>飞机</a:t>
            </a:r>
            <a:r>
              <a:rPr lang="zh-CN" sz="2400">
                <a:latin typeface="楷体" panose="02010609060101010101" charset="-122"/>
                <a:ea typeface="楷体" panose="02010609060101010101" charset="-122"/>
                <a:cs typeface="楷体" panose="02010609060101010101" charset="-122"/>
                <a:sym typeface="+mn-ea"/>
              </a:rPr>
              <a:t>、</a:t>
            </a:r>
            <a:r>
              <a:rPr lang="zh-CN" sz="2800">
                <a:latin typeface="楷体" panose="02010609060101010101" charset="-122"/>
                <a:ea typeface="楷体" panose="02010609060101010101" charset="-122"/>
                <a:cs typeface="楷体" panose="02010609060101010101" charset="-122"/>
                <a:sym typeface="+mn-ea"/>
              </a:rPr>
              <a:t>电子设备武器等。</a:t>
            </a:r>
            <a:r>
              <a:rPr lang="zh-CN" sz="2800" b="1">
                <a:solidFill>
                  <a:srgbClr val="FF0000"/>
                </a:solidFill>
                <a:latin typeface="楷体" panose="02010609060101010101" charset="-122"/>
                <a:ea typeface="楷体" panose="02010609060101010101" charset="-122"/>
                <a:cs typeface="楷体" panose="02010609060101010101" charset="-122"/>
                <a:sym typeface="+mn-ea"/>
              </a:rPr>
              <a:t>主要进口</a:t>
            </a:r>
            <a:r>
              <a:rPr lang="zh-CN" sz="2400" b="1">
                <a:solidFill>
                  <a:srgbClr val="FF0000"/>
                </a:solidFill>
                <a:latin typeface="楷体" panose="02010609060101010101" charset="-122"/>
                <a:ea typeface="楷体" panose="02010609060101010101" charset="-122"/>
                <a:cs typeface="楷体" panose="02010609060101010101" charset="-122"/>
                <a:sym typeface="+mn-ea"/>
              </a:rPr>
              <a:t>：</a:t>
            </a:r>
            <a:r>
              <a:rPr lang="zh-CN" sz="2800">
                <a:latin typeface="楷体" panose="02010609060101010101" charset="-122"/>
                <a:ea typeface="楷体" panose="02010609060101010101" charset="-122"/>
                <a:cs typeface="楷体" panose="02010609060101010101" charset="-122"/>
                <a:sym typeface="+mn-ea"/>
              </a:rPr>
              <a:t>石油</a:t>
            </a:r>
            <a:r>
              <a:rPr lang="zh-CN" sz="2400">
                <a:latin typeface="楷体" panose="02010609060101010101" charset="-122"/>
                <a:ea typeface="楷体" panose="02010609060101010101" charset="-122"/>
                <a:cs typeface="楷体" panose="02010609060101010101" charset="-122"/>
                <a:sym typeface="+mn-ea"/>
              </a:rPr>
              <a:t>、</a:t>
            </a:r>
            <a:r>
              <a:rPr lang="zh-CN" sz="2800">
                <a:latin typeface="楷体" panose="02010609060101010101" charset="-122"/>
                <a:ea typeface="楷体" panose="02010609060101010101" charset="-122"/>
                <a:cs typeface="楷体" panose="02010609060101010101" charset="-122"/>
                <a:sym typeface="+mn-ea"/>
              </a:rPr>
              <a:t>纺织品</a:t>
            </a:r>
            <a:r>
              <a:rPr lang="zh-CN" sz="2400">
                <a:latin typeface="楷体" panose="02010609060101010101" charset="-122"/>
                <a:ea typeface="楷体" panose="02010609060101010101" charset="-122"/>
                <a:cs typeface="楷体" panose="02010609060101010101" charset="-122"/>
                <a:sym typeface="+mn-ea"/>
              </a:rPr>
              <a:t>、</a:t>
            </a:r>
            <a:r>
              <a:rPr lang="zh-CN" sz="2800">
                <a:latin typeface="楷体" panose="02010609060101010101" charset="-122"/>
                <a:ea typeface="楷体" panose="02010609060101010101" charset="-122"/>
                <a:cs typeface="楷体" panose="02010609060101010101" charset="-122"/>
                <a:sym typeface="+mn-ea"/>
              </a:rPr>
              <a:t>天然橡胶等。</a:t>
            </a:r>
          </a:p>
        </p:txBody>
      </p:sp>
      <p:sp>
        <p:nvSpPr>
          <p:cNvPr id="8" name="文本框 7"/>
          <p:cNvSpPr txBox="1"/>
          <p:nvPr/>
        </p:nvSpPr>
        <p:spPr>
          <a:xfrm>
            <a:off x="107951" y="864007"/>
            <a:ext cx="4128135"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4</a:t>
            </a:r>
            <a:r>
              <a:rPr lang="zh-CN" altLang="en-US" sz="2400" b="1">
                <a:solidFill>
                  <a:schemeClr val="tx1"/>
                </a:solidFill>
                <a:effectLst/>
                <a:latin typeface="+mn-ea"/>
                <a:cs typeface="+mn-ea"/>
              </a:rPr>
              <a:t>、</a:t>
            </a:r>
            <a:r>
              <a:rPr lang="zh-CN" sz="3200">
                <a:solidFill>
                  <a:schemeClr val="tx1"/>
                </a:solidFill>
                <a:effectLst/>
                <a:latin typeface="+mn-ea"/>
                <a:cs typeface="+mn-ea"/>
              </a:rPr>
              <a:t>服务业与对外贸易</a:t>
            </a:r>
            <a:endParaRPr lang="zh-CN" sz="2800" b="1">
              <a:solidFill>
                <a:srgbClr val="FF0000"/>
              </a:solidFill>
              <a:effectLst/>
              <a:latin typeface="+mn-ea"/>
              <a:ea typeface="楷体" panose="02010609060101010101" charset="-122"/>
              <a:cs typeface="+mn-ea"/>
            </a:endParaRPr>
          </a:p>
        </p:txBody>
      </p:sp>
      <p:pic>
        <p:nvPicPr>
          <p:cNvPr id="7" name="图片 6"/>
          <p:cNvPicPr>
            <a:picLocks noChangeAspect="1"/>
          </p:cNvPicPr>
          <p:nvPr/>
        </p:nvPicPr>
        <p:blipFill>
          <a:blip r:embed="rId3" cstate="print"/>
          <a:stretch>
            <a:fillRect/>
          </a:stretch>
        </p:blipFill>
        <p:spPr>
          <a:xfrm>
            <a:off x="4500251" y="3599818"/>
            <a:ext cx="4559935" cy="3172460"/>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003" y="1188013"/>
            <a:ext cx="8940165" cy="1514261"/>
          </a:xfrm>
          <a:prstGeom prst="rect">
            <a:avLst/>
          </a:prstGeom>
          <a:pattFill prst="openDmnd">
            <a:fgClr>
              <a:schemeClr val="accent2">
                <a:lumMod val="20000"/>
                <a:lumOff val="80000"/>
              </a:schemeClr>
            </a:fgClr>
            <a:bgClr>
              <a:schemeClr val="bg1"/>
            </a:bgClr>
          </a:pattFill>
          <a:ln>
            <a:solidFill>
              <a:schemeClr val="accent1"/>
            </a:solidFill>
          </a:ln>
          <a:effectLst>
            <a:outerShdw blurRad="25400" algn="ctr" rotWithShape="0">
              <a:prstClr val="black">
                <a:alpha val="40000"/>
              </a:prstClr>
            </a:outerShdw>
          </a:effectLst>
        </p:spPr>
        <p:txBody>
          <a:bodyPr wrap="square" rtlCol="0" anchor="t">
            <a:spAutoFit/>
          </a:bodyPr>
          <a:lstStyle/>
          <a:p>
            <a:pPr>
              <a:lnSpc>
                <a:spcPct val="110000"/>
              </a:lnSpc>
            </a:pPr>
            <a:r>
              <a:rPr lang="en-US" altLang="zh-CN" sz="2800"/>
              <a:t>                                        </a:t>
            </a:r>
            <a:r>
              <a:rPr lang="en-US" altLang="zh-CN"/>
              <a:t>  </a:t>
            </a:r>
            <a:r>
              <a:rPr lang="zh-CN" altLang="en-US" sz="2800">
                <a:latin typeface="楷体" panose="02010609060101010101" charset="-122"/>
                <a:ea typeface="楷体" panose="02010609060101010101" charset="-122"/>
              </a:rPr>
              <a:t>美国幅员辽阔，自然环境千姿百态</a:t>
            </a:r>
            <a:r>
              <a:rPr lang="zh-CN" altLang="en-US" sz="2400">
                <a:latin typeface="楷体" panose="02010609060101010101" charset="-122"/>
                <a:ea typeface="楷体" panose="02010609060101010101" charset="-122"/>
              </a:rPr>
              <a:t>、</a:t>
            </a:r>
            <a:r>
              <a:rPr lang="zh-CN" altLang="en-US" sz="2800">
                <a:latin typeface="楷体" panose="02010609060101010101" charset="-122"/>
                <a:ea typeface="楷体" panose="02010609060101010101" charset="-122"/>
              </a:rPr>
              <a:t>风光多样</a:t>
            </a:r>
            <a:r>
              <a:rPr lang="zh-CN" altLang="en-US" sz="2400">
                <a:latin typeface="楷体" panose="02010609060101010101" charset="-122"/>
                <a:ea typeface="楷体" panose="02010609060101010101" charset="-122"/>
              </a:rPr>
              <a:t>。</a:t>
            </a:r>
            <a:r>
              <a:rPr lang="zh-CN" altLang="en-US" sz="2800">
                <a:latin typeface="楷体" panose="02010609060101010101" charset="-122"/>
                <a:ea typeface="楷体" panose="02010609060101010101" charset="-122"/>
              </a:rPr>
              <a:t>人文景观</a:t>
            </a:r>
            <a:r>
              <a:rPr lang="zh-CN" altLang="en-US" sz="2400">
                <a:latin typeface="楷体" panose="02010609060101010101" charset="-122"/>
                <a:ea typeface="楷体" panose="02010609060101010101" charset="-122"/>
              </a:rPr>
              <a:t>、</a:t>
            </a:r>
            <a:r>
              <a:rPr lang="zh-CN" altLang="en-US" sz="2800">
                <a:latin typeface="楷体" panose="02010609060101010101" charset="-122"/>
                <a:ea typeface="楷体" panose="02010609060101010101" charset="-122"/>
              </a:rPr>
              <a:t>大型文化游乐设施</a:t>
            </a:r>
            <a:r>
              <a:rPr lang="zh-CN" altLang="en-US" sz="2400" b="1">
                <a:latin typeface="楷体" panose="02010609060101010101" charset="-122"/>
                <a:ea typeface="楷体" panose="02010609060101010101" charset="-122"/>
              </a:rPr>
              <a:t>（迪士尼</a:t>
            </a:r>
            <a:r>
              <a:rPr lang="zh-CN" altLang="en-US" sz="20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好莱坞）</a:t>
            </a:r>
            <a:r>
              <a:rPr lang="zh-CN" altLang="en-US" sz="2800">
                <a:latin typeface="楷体" panose="02010609060101010101" charset="-122"/>
                <a:ea typeface="楷体" panose="02010609060101010101" charset="-122"/>
                <a:sym typeface="+mn-ea"/>
              </a:rPr>
              <a:t>等丰富</a:t>
            </a:r>
            <a:r>
              <a:rPr lang="zh-CN" altLang="en-US" sz="2800">
                <a:latin typeface="楷体" panose="02010609060101010101" charset="-122"/>
                <a:ea typeface="楷体" panose="02010609060101010101" charset="-122"/>
              </a:rPr>
              <a:t>。使美国成为世界第三大旅游大国。</a:t>
            </a:r>
          </a:p>
        </p:txBody>
      </p:sp>
      <p:sp>
        <p:nvSpPr>
          <p:cNvPr id="3" name="文本框 2"/>
          <p:cNvSpPr txBox="1"/>
          <p:nvPr/>
        </p:nvSpPr>
        <p:spPr>
          <a:xfrm>
            <a:off x="0" y="0"/>
            <a:ext cx="9159240" cy="707886"/>
          </a:xfrm>
          <a:prstGeom prst="rect">
            <a:avLst/>
          </a:prstGeom>
          <a:gradFill>
            <a:gsLst>
              <a:gs pos="100000">
                <a:srgbClr val="0D2FFD"/>
              </a:gs>
              <a:gs pos="100000">
                <a:srgbClr val="034373"/>
              </a:gs>
            </a:gsLst>
            <a:lin ang="5400000" scaled="0"/>
          </a:gradFill>
        </p:spPr>
        <p:txBody>
          <a:bodyPr wrap="square" rtlCol="0">
            <a:spAutoFit/>
          </a:bodyPr>
          <a:lstStyle/>
          <a:p>
            <a:pPr algn="l">
              <a:lnSpc>
                <a:spcPct val="100000"/>
              </a:lnSpc>
            </a:pPr>
            <a:r>
              <a:rPr lang="en-US" altLang="zh-CN"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4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二、美 国</a:t>
            </a:r>
            <a:r>
              <a:rPr lang="zh-CN" altLang="en-US" sz="3600">
                <a:solidFill>
                  <a:schemeClr val="bg1"/>
                </a:solidFill>
                <a:latin typeface="微软雅黑" panose="020B0503020204020204" charset="-122"/>
                <a:ea typeface="微软雅黑" panose="020B0503020204020204" charset="-122"/>
              </a:rPr>
              <a:t> </a:t>
            </a:r>
          </a:p>
        </p:txBody>
      </p:sp>
      <p:sp>
        <p:nvSpPr>
          <p:cNvPr id="19" name="圆角矩形 18"/>
          <p:cNvSpPr/>
          <p:nvPr/>
        </p:nvSpPr>
        <p:spPr>
          <a:xfrm>
            <a:off x="6298571" y="71756"/>
            <a:ext cx="2640965" cy="832485"/>
          </a:xfrm>
          <a:prstGeom prst="roundRect">
            <a:avLst/>
          </a:prstGeom>
          <a:gradFill>
            <a:gsLst>
              <a:gs pos="100000">
                <a:srgbClr val="41FB33"/>
              </a:gs>
              <a:gs pos="100000">
                <a:srgbClr val="035C7D"/>
              </a:gs>
            </a:gsLst>
            <a:lin ang="5400000" scaled="0"/>
          </a:gradFill>
          <a:ln>
            <a:solidFill>
              <a:srgbClr val="0D2FF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97883" y="104194"/>
            <a:ext cx="2441694" cy="769441"/>
          </a:xfrm>
          <a:prstGeom prst="rect">
            <a:avLst/>
          </a:prstGeom>
          <a:noFill/>
        </p:spPr>
        <p:txBody>
          <a:bodyPr wrap="none" rtlCol="0">
            <a:sp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人文特征</a:t>
            </a:r>
          </a:p>
        </p:txBody>
      </p:sp>
      <p:sp>
        <p:nvSpPr>
          <p:cNvPr id="8" name="文本框 7"/>
          <p:cNvSpPr txBox="1"/>
          <p:nvPr/>
        </p:nvSpPr>
        <p:spPr>
          <a:xfrm>
            <a:off x="72001" y="972007"/>
            <a:ext cx="3303270" cy="634020"/>
          </a:xfrm>
          <a:prstGeom prst="rect">
            <a:avLst/>
          </a:prstGeom>
          <a:gradFill>
            <a:gsLst>
              <a:gs pos="100000">
                <a:srgbClr val="FBFB11"/>
              </a:gs>
              <a:gs pos="100000">
                <a:srgbClr val="838309"/>
              </a:gs>
            </a:gsLst>
            <a:lin ang="5400000" scaled="0"/>
          </a:gradFill>
          <a:ln>
            <a:solidFill>
              <a:schemeClr val="tx1">
                <a:lumMod val="95000"/>
                <a:lumOff val="5000"/>
              </a:schemeClr>
            </a:solidFill>
          </a:ln>
          <a:effectLst>
            <a:outerShdw blurRad="63500" algn="ctr" rotWithShape="0">
              <a:prstClr val="black">
                <a:alpha val="40000"/>
              </a:prstClr>
            </a:outerShdw>
          </a:effectLst>
        </p:spPr>
        <p:txBody>
          <a:bodyPr wrap="square" rtlCol="0">
            <a:spAutoFit/>
            <a:scene3d>
              <a:camera prst="orthographicFront"/>
              <a:lightRig rig="threePt" dir="t"/>
            </a:scene3d>
          </a:bodyPr>
          <a:lstStyle/>
          <a:p>
            <a:pPr algn="l">
              <a:lnSpc>
                <a:spcPct val="110000"/>
              </a:lnSpc>
            </a:pPr>
            <a:r>
              <a:rPr lang="en-US" altLang="zh-CN" sz="900" b="1">
                <a:solidFill>
                  <a:schemeClr val="tx1"/>
                </a:solidFill>
                <a:effectLst/>
                <a:latin typeface="+mn-ea"/>
                <a:cs typeface="+mn-ea"/>
              </a:rPr>
              <a:t> </a:t>
            </a:r>
            <a:r>
              <a:rPr lang="en-US" altLang="zh-CN" sz="3200">
                <a:solidFill>
                  <a:schemeClr val="tx1"/>
                </a:solidFill>
                <a:effectLst/>
                <a:latin typeface="+mn-ea"/>
                <a:cs typeface="+mn-ea"/>
              </a:rPr>
              <a:t>5</a:t>
            </a:r>
            <a:r>
              <a:rPr lang="zh-CN" altLang="en-US" sz="2400" b="1">
                <a:solidFill>
                  <a:schemeClr val="tx1"/>
                </a:solidFill>
                <a:effectLst/>
                <a:latin typeface="+mn-ea"/>
                <a:cs typeface="+mn-ea"/>
              </a:rPr>
              <a:t>、</a:t>
            </a:r>
            <a:r>
              <a:rPr lang="zh-CN" sz="3200">
                <a:solidFill>
                  <a:schemeClr val="tx1"/>
                </a:solidFill>
                <a:effectLst/>
                <a:latin typeface="+mn-ea"/>
                <a:cs typeface="+mn-ea"/>
              </a:rPr>
              <a:t>发达的旅游业</a:t>
            </a:r>
            <a:endParaRPr lang="zh-CN" sz="2800" b="1">
              <a:solidFill>
                <a:srgbClr val="FF0000"/>
              </a:solidFill>
              <a:effectLst/>
              <a:latin typeface="+mn-ea"/>
              <a:ea typeface="楷体" panose="02010609060101010101" charset="-122"/>
              <a:cs typeface="+mn-ea"/>
            </a:endParaRPr>
          </a:p>
        </p:txBody>
      </p:sp>
      <p:pic>
        <p:nvPicPr>
          <p:cNvPr id="10" name="图片 9"/>
          <p:cNvPicPr>
            <a:picLocks noChangeAspect="1"/>
          </p:cNvPicPr>
          <p:nvPr/>
        </p:nvPicPr>
        <p:blipFill>
          <a:blip r:embed="rId2" cstate="print"/>
          <a:srcRect r="21514"/>
          <a:stretch>
            <a:fillRect/>
          </a:stretch>
        </p:blipFill>
        <p:spPr>
          <a:xfrm>
            <a:off x="5184146" y="2915288"/>
            <a:ext cx="3975735" cy="3702685"/>
          </a:xfrm>
          <a:prstGeom prst="rect">
            <a:avLst/>
          </a:prstGeom>
        </p:spPr>
      </p:pic>
      <p:pic>
        <p:nvPicPr>
          <p:cNvPr id="9" name="图片 8" descr="timg (12)"/>
          <p:cNvPicPr>
            <a:picLocks noChangeAspect="1"/>
          </p:cNvPicPr>
          <p:nvPr/>
        </p:nvPicPr>
        <p:blipFill>
          <a:blip r:embed="rId3" cstate="print"/>
          <a:srcRect l="6067" r="8867"/>
          <a:stretch>
            <a:fillRect/>
          </a:stretch>
        </p:blipFill>
        <p:spPr>
          <a:xfrm>
            <a:off x="1" y="2915285"/>
            <a:ext cx="5170805" cy="3703320"/>
          </a:xfrm>
          <a:prstGeom prst="rect">
            <a:avLst/>
          </a:prstGeom>
        </p:spPr>
      </p:pic>
      <p:pic>
        <p:nvPicPr>
          <p:cNvPr id="12" name="图片 11" descr="timg (13)_副本"/>
          <p:cNvPicPr>
            <a:picLocks noChangeAspect="1"/>
          </p:cNvPicPr>
          <p:nvPr/>
        </p:nvPicPr>
        <p:blipFill>
          <a:blip r:embed="rId4" cstate="print"/>
          <a:stretch>
            <a:fillRect/>
          </a:stretch>
        </p:blipFill>
        <p:spPr>
          <a:xfrm>
            <a:off x="2" y="2915288"/>
            <a:ext cx="4543425" cy="3702685"/>
          </a:xfrm>
          <a:prstGeom prst="rect">
            <a:avLst/>
          </a:prstGeom>
        </p:spPr>
      </p:pic>
      <p:pic>
        <p:nvPicPr>
          <p:cNvPr id="13" name="图片 12" descr="timg (14)_副本"/>
          <p:cNvPicPr>
            <a:picLocks noChangeAspect="1"/>
          </p:cNvPicPr>
          <p:nvPr/>
        </p:nvPicPr>
        <p:blipFill>
          <a:blip r:embed="rId5" cstate="print"/>
          <a:stretch>
            <a:fillRect/>
          </a:stretch>
        </p:blipFill>
        <p:spPr>
          <a:xfrm>
            <a:off x="4543427" y="2915285"/>
            <a:ext cx="4615815" cy="3703320"/>
          </a:xfrm>
          <a:prstGeom prst="rect">
            <a:avLst/>
          </a:prstGeom>
        </p:spPr>
      </p:pic>
      <p:pic>
        <p:nvPicPr>
          <p:cNvPr id="14" name="图片 13" descr="timg (3)_副本"/>
          <p:cNvPicPr>
            <a:picLocks noChangeAspect="1"/>
          </p:cNvPicPr>
          <p:nvPr/>
        </p:nvPicPr>
        <p:blipFill>
          <a:blip r:embed="rId6" cstate="print"/>
          <a:stretch>
            <a:fillRect/>
          </a:stretch>
        </p:blipFill>
        <p:spPr>
          <a:xfrm>
            <a:off x="3966849" y="2915285"/>
            <a:ext cx="5193665" cy="3703955"/>
          </a:xfrm>
          <a:prstGeom prst="rect">
            <a:avLst/>
          </a:prstGeom>
        </p:spPr>
      </p:pic>
      <p:pic>
        <p:nvPicPr>
          <p:cNvPr id="15" name="图片 14" descr="timg (6)_副本"/>
          <p:cNvPicPr>
            <a:picLocks noChangeAspect="1"/>
          </p:cNvPicPr>
          <p:nvPr/>
        </p:nvPicPr>
        <p:blipFill>
          <a:blip r:embed="rId7" cstate="print"/>
          <a:stretch>
            <a:fillRect/>
          </a:stretch>
        </p:blipFill>
        <p:spPr>
          <a:xfrm>
            <a:off x="3" y="2915284"/>
            <a:ext cx="3966845" cy="37020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3321" y="1207377"/>
            <a:ext cx="6097358" cy="5151955"/>
          </a:xfrm>
          <a:prstGeom prst="rect">
            <a:avLst/>
          </a:prstGeom>
          <a:effectLst>
            <a:outerShdw blurRad="50800" dist="38100" dir="10800000" algn="r" rotWithShape="0">
              <a:prstClr val="black">
                <a:alpha val="30000"/>
              </a:prstClr>
            </a:outerShdw>
          </a:effectLst>
        </p:spPr>
      </p:pic>
      <p:grpSp>
        <p:nvGrpSpPr>
          <p:cNvPr id="2" name="组合 47"/>
          <p:cNvGrpSpPr/>
          <p:nvPr/>
        </p:nvGrpSpPr>
        <p:grpSpPr>
          <a:xfrm>
            <a:off x="761870" y="1897499"/>
            <a:ext cx="7456304" cy="4670064"/>
            <a:chOff x="1015827" y="862517"/>
            <a:chExt cx="9941739" cy="4670063"/>
          </a:xfrm>
        </p:grpSpPr>
        <p:sp>
          <p:nvSpPr>
            <p:cNvPr id="36" name="文本框 35"/>
            <p:cNvSpPr txBox="1"/>
            <p:nvPr/>
          </p:nvSpPr>
          <p:spPr>
            <a:xfrm>
              <a:off x="7366846" y="4419113"/>
              <a:ext cx="1477328" cy="369332"/>
            </a:xfrm>
            <a:prstGeom prst="rect">
              <a:avLst/>
            </a:prstGeom>
            <a:noFill/>
          </p:spPr>
          <p:txBody>
            <a:bodyPr wrap="none" rtlCol="0">
              <a:spAutoFit/>
            </a:bodyPr>
            <a:lstStyle/>
            <a:p>
              <a:r>
                <a:rPr lang="zh-CN" altLang="en-US" dirty="0"/>
                <a:t>新奥尔良</a:t>
              </a:r>
              <a:endParaRPr lang="zh-CN" altLang="en-US" sz="1100" dirty="0"/>
            </a:p>
          </p:txBody>
        </p:sp>
        <p:grpSp>
          <p:nvGrpSpPr>
            <p:cNvPr id="4" name="组合 45"/>
            <p:cNvGrpSpPr/>
            <p:nvPr/>
          </p:nvGrpSpPr>
          <p:grpSpPr>
            <a:xfrm>
              <a:off x="1015827" y="862517"/>
              <a:ext cx="9941739" cy="4670063"/>
              <a:chOff x="1015827" y="1764207"/>
              <a:chExt cx="9941739" cy="4670063"/>
            </a:xfrm>
          </p:grpSpPr>
          <p:sp>
            <p:nvSpPr>
              <p:cNvPr id="18" name="Freeform 7"/>
              <p:cNvSpPr/>
              <p:nvPr/>
            </p:nvSpPr>
            <p:spPr>
              <a:xfrm rot="10800000" flipV="1">
                <a:off x="2581962" y="4061348"/>
                <a:ext cx="277339" cy="399987"/>
              </a:xfrm>
              <a:custGeom>
                <a:avLst/>
                <a:gdLst>
                  <a:gd name="connsiteX0" fmla="*/ 159312 w 277339"/>
                  <a:gd name="connsiteY0" fmla="*/ 399987 h 399987"/>
                  <a:gd name="connsiteX1" fmla="*/ 277339 w 277339"/>
                  <a:gd name="connsiteY1" fmla="*/ 281960 h 399987"/>
                  <a:gd name="connsiteX2" fmla="*/ 159312 w 277339"/>
                  <a:gd name="connsiteY2" fmla="*/ 163933 h 399987"/>
                  <a:gd name="connsiteX3" fmla="*/ 132324 w 277339"/>
                  <a:gd name="connsiteY3" fmla="*/ 169382 h 399987"/>
                  <a:gd name="connsiteX4" fmla="*/ 0 w 277339"/>
                  <a:gd name="connsiteY4" fmla="*/ 0 h 399987"/>
                  <a:gd name="connsiteX5" fmla="*/ 69176 w 277339"/>
                  <a:gd name="connsiteY5" fmla="*/ 208407 h 399987"/>
                  <a:gd name="connsiteX6" fmla="*/ 50560 w 277339"/>
                  <a:gd name="connsiteY6" fmla="*/ 236018 h 399987"/>
                  <a:gd name="connsiteX7" fmla="*/ 41285 w 277339"/>
                  <a:gd name="connsiteY7" fmla="*/ 281960 h 399987"/>
                  <a:gd name="connsiteX8" fmla="*/ 159312 w 277339"/>
                  <a:gd name="connsiteY8" fmla="*/ 399987 h 3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339" h="399987">
                    <a:moveTo>
                      <a:pt x="159312" y="399987"/>
                    </a:moveTo>
                    <a:cubicBezTo>
                      <a:pt x="224497" y="399987"/>
                      <a:pt x="277339" y="347145"/>
                      <a:pt x="277339" y="281960"/>
                    </a:cubicBezTo>
                    <a:cubicBezTo>
                      <a:pt x="277339" y="216775"/>
                      <a:pt x="224497" y="163933"/>
                      <a:pt x="159312" y="163933"/>
                    </a:cubicBezTo>
                    <a:lnTo>
                      <a:pt x="132324" y="169382"/>
                    </a:lnTo>
                    <a:lnTo>
                      <a:pt x="0" y="0"/>
                    </a:lnTo>
                    <a:lnTo>
                      <a:pt x="69176" y="208407"/>
                    </a:lnTo>
                    <a:lnTo>
                      <a:pt x="50560" y="236018"/>
                    </a:lnTo>
                    <a:cubicBezTo>
                      <a:pt x="44588" y="250139"/>
                      <a:pt x="41285" y="265664"/>
                      <a:pt x="41285" y="281960"/>
                    </a:cubicBezTo>
                    <a:cubicBezTo>
                      <a:pt x="41285" y="347145"/>
                      <a:pt x="94127" y="399987"/>
                      <a:pt x="159312" y="399987"/>
                    </a:cubicBezTo>
                    <a:close/>
                  </a:path>
                </a:pathLst>
              </a:custGeom>
              <a:solidFill>
                <a:schemeClr val="accent3"/>
              </a:solidFill>
              <a:ln w="1905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7"/>
              <p:cNvSpPr/>
              <p:nvPr/>
            </p:nvSpPr>
            <p:spPr>
              <a:xfrm rot="15300000" flipV="1">
                <a:off x="2214223" y="2875496"/>
                <a:ext cx="277339" cy="399987"/>
              </a:xfrm>
              <a:custGeom>
                <a:avLst/>
                <a:gdLst>
                  <a:gd name="connsiteX0" fmla="*/ 159312 w 277339"/>
                  <a:gd name="connsiteY0" fmla="*/ 399987 h 399987"/>
                  <a:gd name="connsiteX1" fmla="*/ 277339 w 277339"/>
                  <a:gd name="connsiteY1" fmla="*/ 281960 h 399987"/>
                  <a:gd name="connsiteX2" fmla="*/ 159312 w 277339"/>
                  <a:gd name="connsiteY2" fmla="*/ 163933 h 399987"/>
                  <a:gd name="connsiteX3" fmla="*/ 132324 w 277339"/>
                  <a:gd name="connsiteY3" fmla="*/ 169382 h 399987"/>
                  <a:gd name="connsiteX4" fmla="*/ 0 w 277339"/>
                  <a:gd name="connsiteY4" fmla="*/ 0 h 399987"/>
                  <a:gd name="connsiteX5" fmla="*/ 69176 w 277339"/>
                  <a:gd name="connsiteY5" fmla="*/ 208407 h 399987"/>
                  <a:gd name="connsiteX6" fmla="*/ 50560 w 277339"/>
                  <a:gd name="connsiteY6" fmla="*/ 236018 h 399987"/>
                  <a:gd name="connsiteX7" fmla="*/ 41285 w 277339"/>
                  <a:gd name="connsiteY7" fmla="*/ 281960 h 399987"/>
                  <a:gd name="connsiteX8" fmla="*/ 159312 w 277339"/>
                  <a:gd name="connsiteY8" fmla="*/ 399987 h 3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339" h="399987">
                    <a:moveTo>
                      <a:pt x="159312" y="399987"/>
                    </a:moveTo>
                    <a:cubicBezTo>
                      <a:pt x="224497" y="399987"/>
                      <a:pt x="277339" y="347145"/>
                      <a:pt x="277339" y="281960"/>
                    </a:cubicBezTo>
                    <a:cubicBezTo>
                      <a:pt x="277339" y="216775"/>
                      <a:pt x="224497" y="163933"/>
                      <a:pt x="159312" y="163933"/>
                    </a:cubicBezTo>
                    <a:lnTo>
                      <a:pt x="132324" y="169382"/>
                    </a:lnTo>
                    <a:lnTo>
                      <a:pt x="0" y="0"/>
                    </a:lnTo>
                    <a:lnTo>
                      <a:pt x="69176" y="208407"/>
                    </a:lnTo>
                    <a:lnTo>
                      <a:pt x="50560" y="236018"/>
                    </a:lnTo>
                    <a:cubicBezTo>
                      <a:pt x="44588" y="250139"/>
                      <a:pt x="41285" y="265664"/>
                      <a:pt x="41285" y="281960"/>
                    </a:cubicBezTo>
                    <a:cubicBezTo>
                      <a:pt x="41285" y="347145"/>
                      <a:pt x="94127" y="399987"/>
                      <a:pt x="159312" y="399987"/>
                    </a:cubicBezTo>
                    <a:close/>
                  </a:path>
                </a:pathLst>
              </a:custGeom>
              <a:solidFill>
                <a:schemeClr val="accent3"/>
              </a:solidFill>
              <a:ln w="1905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
              <p:cNvSpPr/>
              <p:nvPr/>
            </p:nvSpPr>
            <p:spPr>
              <a:xfrm flipV="1">
                <a:off x="9748963" y="1931097"/>
                <a:ext cx="277339" cy="399987"/>
              </a:xfrm>
              <a:custGeom>
                <a:avLst/>
                <a:gdLst>
                  <a:gd name="connsiteX0" fmla="*/ 159312 w 277339"/>
                  <a:gd name="connsiteY0" fmla="*/ 399987 h 399987"/>
                  <a:gd name="connsiteX1" fmla="*/ 277339 w 277339"/>
                  <a:gd name="connsiteY1" fmla="*/ 281960 h 399987"/>
                  <a:gd name="connsiteX2" fmla="*/ 159312 w 277339"/>
                  <a:gd name="connsiteY2" fmla="*/ 163933 h 399987"/>
                  <a:gd name="connsiteX3" fmla="*/ 132324 w 277339"/>
                  <a:gd name="connsiteY3" fmla="*/ 169382 h 399987"/>
                  <a:gd name="connsiteX4" fmla="*/ 0 w 277339"/>
                  <a:gd name="connsiteY4" fmla="*/ 0 h 399987"/>
                  <a:gd name="connsiteX5" fmla="*/ 69176 w 277339"/>
                  <a:gd name="connsiteY5" fmla="*/ 208407 h 399987"/>
                  <a:gd name="connsiteX6" fmla="*/ 50560 w 277339"/>
                  <a:gd name="connsiteY6" fmla="*/ 236018 h 399987"/>
                  <a:gd name="connsiteX7" fmla="*/ 41285 w 277339"/>
                  <a:gd name="connsiteY7" fmla="*/ 281960 h 399987"/>
                  <a:gd name="connsiteX8" fmla="*/ 159312 w 277339"/>
                  <a:gd name="connsiteY8" fmla="*/ 399987 h 3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339" h="399987">
                    <a:moveTo>
                      <a:pt x="159312" y="399987"/>
                    </a:moveTo>
                    <a:cubicBezTo>
                      <a:pt x="224497" y="399987"/>
                      <a:pt x="277339" y="347145"/>
                      <a:pt x="277339" y="281960"/>
                    </a:cubicBezTo>
                    <a:cubicBezTo>
                      <a:pt x="277339" y="216775"/>
                      <a:pt x="224497" y="163933"/>
                      <a:pt x="159312" y="163933"/>
                    </a:cubicBezTo>
                    <a:lnTo>
                      <a:pt x="132324" y="169382"/>
                    </a:lnTo>
                    <a:lnTo>
                      <a:pt x="0" y="0"/>
                    </a:lnTo>
                    <a:lnTo>
                      <a:pt x="69176" y="208407"/>
                    </a:lnTo>
                    <a:lnTo>
                      <a:pt x="50560" y="236018"/>
                    </a:lnTo>
                    <a:cubicBezTo>
                      <a:pt x="44588" y="250139"/>
                      <a:pt x="41285" y="265664"/>
                      <a:pt x="41285" y="281960"/>
                    </a:cubicBezTo>
                    <a:cubicBezTo>
                      <a:pt x="41285" y="347145"/>
                      <a:pt x="94127" y="399987"/>
                      <a:pt x="159312" y="399987"/>
                    </a:cubicBezTo>
                    <a:close/>
                  </a:path>
                </a:pathLst>
              </a:custGeom>
              <a:solidFill>
                <a:schemeClr val="accent3"/>
              </a:solidFill>
              <a:ln w="1905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7"/>
              <p:cNvSpPr/>
              <p:nvPr/>
            </p:nvSpPr>
            <p:spPr>
              <a:xfrm rot="2430589" flipV="1">
                <a:off x="9554530" y="2447658"/>
                <a:ext cx="277339" cy="399987"/>
              </a:xfrm>
              <a:custGeom>
                <a:avLst/>
                <a:gdLst>
                  <a:gd name="connsiteX0" fmla="*/ 159312 w 277339"/>
                  <a:gd name="connsiteY0" fmla="*/ 399987 h 399987"/>
                  <a:gd name="connsiteX1" fmla="*/ 277339 w 277339"/>
                  <a:gd name="connsiteY1" fmla="*/ 281960 h 399987"/>
                  <a:gd name="connsiteX2" fmla="*/ 159312 w 277339"/>
                  <a:gd name="connsiteY2" fmla="*/ 163933 h 399987"/>
                  <a:gd name="connsiteX3" fmla="*/ 132324 w 277339"/>
                  <a:gd name="connsiteY3" fmla="*/ 169382 h 399987"/>
                  <a:gd name="connsiteX4" fmla="*/ 0 w 277339"/>
                  <a:gd name="connsiteY4" fmla="*/ 0 h 399987"/>
                  <a:gd name="connsiteX5" fmla="*/ 69176 w 277339"/>
                  <a:gd name="connsiteY5" fmla="*/ 208407 h 399987"/>
                  <a:gd name="connsiteX6" fmla="*/ 50560 w 277339"/>
                  <a:gd name="connsiteY6" fmla="*/ 236018 h 399987"/>
                  <a:gd name="connsiteX7" fmla="*/ 41285 w 277339"/>
                  <a:gd name="connsiteY7" fmla="*/ 281960 h 399987"/>
                  <a:gd name="connsiteX8" fmla="*/ 159312 w 277339"/>
                  <a:gd name="connsiteY8" fmla="*/ 399987 h 3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339" h="399987">
                    <a:moveTo>
                      <a:pt x="159312" y="399987"/>
                    </a:moveTo>
                    <a:cubicBezTo>
                      <a:pt x="224497" y="399987"/>
                      <a:pt x="277339" y="347145"/>
                      <a:pt x="277339" y="281960"/>
                    </a:cubicBezTo>
                    <a:cubicBezTo>
                      <a:pt x="277339" y="216775"/>
                      <a:pt x="224497" y="163933"/>
                      <a:pt x="159312" y="163933"/>
                    </a:cubicBezTo>
                    <a:lnTo>
                      <a:pt x="132324" y="169382"/>
                    </a:lnTo>
                    <a:lnTo>
                      <a:pt x="0" y="0"/>
                    </a:lnTo>
                    <a:lnTo>
                      <a:pt x="69176" y="208407"/>
                    </a:lnTo>
                    <a:lnTo>
                      <a:pt x="50560" y="236018"/>
                    </a:lnTo>
                    <a:cubicBezTo>
                      <a:pt x="44588" y="250139"/>
                      <a:pt x="41285" y="265664"/>
                      <a:pt x="41285" y="281960"/>
                    </a:cubicBezTo>
                    <a:cubicBezTo>
                      <a:pt x="41285" y="347145"/>
                      <a:pt x="94127" y="399987"/>
                      <a:pt x="159312" y="399987"/>
                    </a:cubicBezTo>
                    <a:close/>
                  </a:path>
                </a:pathLst>
              </a:custGeom>
              <a:solidFill>
                <a:schemeClr val="accent3"/>
              </a:solidFill>
              <a:ln w="1905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
              <p:cNvSpPr/>
              <p:nvPr/>
            </p:nvSpPr>
            <p:spPr>
              <a:xfrm rot="4835738" flipV="1">
                <a:off x="9411171" y="2828997"/>
                <a:ext cx="277339" cy="399987"/>
              </a:xfrm>
              <a:custGeom>
                <a:avLst/>
                <a:gdLst>
                  <a:gd name="connsiteX0" fmla="*/ 159312 w 277339"/>
                  <a:gd name="connsiteY0" fmla="*/ 399987 h 399987"/>
                  <a:gd name="connsiteX1" fmla="*/ 277339 w 277339"/>
                  <a:gd name="connsiteY1" fmla="*/ 281960 h 399987"/>
                  <a:gd name="connsiteX2" fmla="*/ 159312 w 277339"/>
                  <a:gd name="connsiteY2" fmla="*/ 163933 h 399987"/>
                  <a:gd name="connsiteX3" fmla="*/ 132324 w 277339"/>
                  <a:gd name="connsiteY3" fmla="*/ 169382 h 399987"/>
                  <a:gd name="connsiteX4" fmla="*/ 0 w 277339"/>
                  <a:gd name="connsiteY4" fmla="*/ 0 h 399987"/>
                  <a:gd name="connsiteX5" fmla="*/ 69176 w 277339"/>
                  <a:gd name="connsiteY5" fmla="*/ 208407 h 399987"/>
                  <a:gd name="connsiteX6" fmla="*/ 50560 w 277339"/>
                  <a:gd name="connsiteY6" fmla="*/ 236018 h 399987"/>
                  <a:gd name="connsiteX7" fmla="*/ 41285 w 277339"/>
                  <a:gd name="connsiteY7" fmla="*/ 281960 h 399987"/>
                  <a:gd name="connsiteX8" fmla="*/ 159312 w 277339"/>
                  <a:gd name="connsiteY8" fmla="*/ 399987 h 3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339" h="399987">
                    <a:moveTo>
                      <a:pt x="159312" y="399987"/>
                    </a:moveTo>
                    <a:cubicBezTo>
                      <a:pt x="224497" y="399987"/>
                      <a:pt x="277339" y="347145"/>
                      <a:pt x="277339" y="281960"/>
                    </a:cubicBezTo>
                    <a:cubicBezTo>
                      <a:pt x="277339" y="216775"/>
                      <a:pt x="224497" y="163933"/>
                      <a:pt x="159312" y="163933"/>
                    </a:cubicBezTo>
                    <a:lnTo>
                      <a:pt x="132324" y="169382"/>
                    </a:lnTo>
                    <a:lnTo>
                      <a:pt x="0" y="0"/>
                    </a:lnTo>
                    <a:lnTo>
                      <a:pt x="69176" y="208407"/>
                    </a:lnTo>
                    <a:lnTo>
                      <a:pt x="50560" y="236018"/>
                    </a:lnTo>
                    <a:cubicBezTo>
                      <a:pt x="44588" y="250139"/>
                      <a:pt x="41285" y="265664"/>
                      <a:pt x="41285" y="281960"/>
                    </a:cubicBezTo>
                    <a:cubicBezTo>
                      <a:pt x="41285" y="347145"/>
                      <a:pt x="94127" y="399987"/>
                      <a:pt x="159312" y="399987"/>
                    </a:cubicBezTo>
                    <a:close/>
                  </a:path>
                </a:pathLst>
              </a:custGeom>
              <a:solidFill>
                <a:schemeClr val="accent3"/>
              </a:solidFill>
              <a:ln w="1905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
              <p:cNvSpPr/>
              <p:nvPr/>
            </p:nvSpPr>
            <p:spPr>
              <a:xfrm rot="12600000" flipV="1">
                <a:off x="8566924" y="5656394"/>
                <a:ext cx="277339" cy="399987"/>
              </a:xfrm>
              <a:custGeom>
                <a:avLst/>
                <a:gdLst>
                  <a:gd name="connsiteX0" fmla="*/ 159312 w 277339"/>
                  <a:gd name="connsiteY0" fmla="*/ 399987 h 399987"/>
                  <a:gd name="connsiteX1" fmla="*/ 277339 w 277339"/>
                  <a:gd name="connsiteY1" fmla="*/ 281960 h 399987"/>
                  <a:gd name="connsiteX2" fmla="*/ 159312 w 277339"/>
                  <a:gd name="connsiteY2" fmla="*/ 163933 h 399987"/>
                  <a:gd name="connsiteX3" fmla="*/ 132324 w 277339"/>
                  <a:gd name="connsiteY3" fmla="*/ 169382 h 399987"/>
                  <a:gd name="connsiteX4" fmla="*/ 0 w 277339"/>
                  <a:gd name="connsiteY4" fmla="*/ 0 h 399987"/>
                  <a:gd name="connsiteX5" fmla="*/ 69176 w 277339"/>
                  <a:gd name="connsiteY5" fmla="*/ 208407 h 399987"/>
                  <a:gd name="connsiteX6" fmla="*/ 50560 w 277339"/>
                  <a:gd name="connsiteY6" fmla="*/ 236018 h 399987"/>
                  <a:gd name="connsiteX7" fmla="*/ 41285 w 277339"/>
                  <a:gd name="connsiteY7" fmla="*/ 281960 h 399987"/>
                  <a:gd name="connsiteX8" fmla="*/ 159312 w 277339"/>
                  <a:gd name="connsiteY8" fmla="*/ 399987 h 3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339" h="399987">
                    <a:moveTo>
                      <a:pt x="159312" y="399987"/>
                    </a:moveTo>
                    <a:cubicBezTo>
                      <a:pt x="224497" y="399987"/>
                      <a:pt x="277339" y="347145"/>
                      <a:pt x="277339" y="281960"/>
                    </a:cubicBezTo>
                    <a:cubicBezTo>
                      <a:pt x="277339" y="216775"/>
                      <a:pt x="224497" y="163933"/>
                      <a:pt x="159312" y="163933"/>
                    </a:cubicBezTo>
                    <a:lnTo>
                      <a:pt x="132324" y="169382"/>
                    </a:lnTo>
                    <a:lnTo>
                      <a:pt x="0" y="0"/>
                    </a:lnTo>
                    <a:lnTo>
                      <a:pt x="69176" y="208407"/>
                    </a:lnTo>
                    <a:lnTo>
                      <a:pt x="50560" y="236018"/>
                    </a:lnTo>
                    <a:cubicBezTo>
                      <a:pt x="44588" y="250139"/>
                      <a:pt x="41285" y="265664"/>
                      <a:pt x="41285" y="281960"/>
                    </a:cubicBezTo>
                    <a:cubicBezTo>
                      <a:pt x="41285" y="347145"/>
                      <a:pt x="94127" y="399987"/>
                      <a:pt x="159312" y="399987"/>
                    </a:cubicBezTo>
                    <a:close/>
                  </a:path>
                </a:pathLst>
              </a:custGeom>
              <a:solidFill>
                <a:schemeClr val="accent3"/>
              </a:solidFill>
              <a:ln w="1905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
              <p:cNvSpPr/>
              <p:nvPr/>
            </p:nvSpPr>
            <p:spPr>
              <a:xfrm rot="4835738" flipV="1">
                <a:off x="6546941" y="5102036"/>
                <a:ext cx="277339" cy="399987"/>
              </a:xfrm>
              <a:custGeom>
                <a:avLst/>
                <a:gdLst>
                  <a:gd name="connsiteX0" fmla="*/ 159312 w 277339"/>
                  <a:gd name="connsiteY0" fmla="*/ 399987 h 399987"/>
                  <a:gd name="connsiteX1" fmla="*/ 277339 w 277339"/>
                  <a:gd name="connsiteY1" fmla="*/ 281960 h 399987"/>
                  <a:gd name="connsiteX2" fmla="*/ 159312 w 277339"/>
                  <a:gd name="connsiteY2" fmla="*/ 163933 h 399987"/>
                  <a:gd name="connsiteX3" fmla="*/ 132324 w 277339"/>
                  <a:gd name="connsiteY3" fmla="*/ 169382 h 399987"/>
                  <a:gd name="connsiteX4" fmla="*/ 0 w 277339"/>
                  <a:gd name="connsiteY4" fmla="*/ 0 h 399987"/>
                  <a:gd name="connsiteX5" fmla="*/ 69176 w 277339"/>
                  <a:gd name="connsiteY5" fmla="*/ 208407 h 399987"/>
                  <a:gd name="connsiteX6" fmla="*/ 50560 w 277339"/>
                  <a:gd name="connsiteY6" fmla="*/ 236018 h 399987"/>
                  <a:gd name="connsiteX7" fmla="*/ 41285 w 277339"/>
                  <a:gd name="connsiteY7" fmla="*/ 281960 h 399987"/>
                  <a:gd name="connsiteX8" fmla="*/ 159312 w 277339"/>
                  <a:gd name="connsiteY8" fmla="*/ 399987 h 3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339" h="399987">
                    <a:moveTo>
                      <a:pt x="159312" y="399987"/>
                    </a:moveTo>
                    <a:cubicBezTo>
                      <a:pt x="224497" y="399987"/>
                      <a:pt x="277339" y="347145"/>
                      <a:pt x="277339" y="281960"/>
                    </a:cubicBezTo>
                    <a:cubicBezTo>
                      <a:pt x="277339" y="216775"/>
                      <a:pt x="224497" y="163933"/>
                      <a:pt x="159312" y="163933"/>
                    </a:cubicBezTo>
                    <a:lnTo>
                      <a:pt x="132324" y="169382"/>
                    </a:lnTo>
                    <a:lnTo>
                      <a:pt x="0" y="0"/>
                    </a:lnTo>
                    <a:lnTo>
                      <a:pt x="69176" y="208407"/>
                    </a:lnTo>
                    <a:lnTo>
                      <a:pt x="50560" y="236018"/>
                    </a:lnTo>
                    <a:cubicBezTo>
                      <a:pt x="44588" y="250139"/>
                      <a:pt x="41285" y="265664"/>
                      <a:pt x="41285" y="281960"/>
                    </a:cubicBezTo>
                    <a:cubicBezTo>
                      <a:pt x="41285" y="347145"/>
                      <a:pt x="94127" y="399987"/>
                      <a:pt x="159312" y="399987"/>
                    </a:cubicBezTo>
                    <a:close/>
                  </a:path>
                </a:pathLst>
              </a:custGeom>
              <a:solidFill>
                <a:schemeClr val="accent3"/>
              </a:solidFill>
              <a:ln w="1905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
              <p:cNvSpPr/>
              <p:nvPr/>
            </p:nvSpPr>
            <p:spPr>
              <a:xfrm rot="17513650" flipV="1">
                <a:off x="5833508" y="4165658"/>
                <a:ext cx="277339" cy="399987"/>
              </a:xfrm>
              <a:custGeom>
                <a:avLst/>
                <a:gdLst>
                  <a:gd name="connsiteX0" fmla="*/ 159312 w 277339"/>
                  <a:gd name="connsiteY0" fmla="*/ 399987 h 399987"/>
                  <a:gd name="connsiteX1" fmla="*/ 277339 w 277339"/>
                  <a:gd name="connsiteY1" fmla="*/ 281960 h 399987"/>
                  <a:gd name="connsiteX2" fmla="*/ 159312 w 277339"/>
                  <a:gd name="connsiteY2" fmla="*/ 163933 h 399987"/>
                  <a:gd name="connsiteX3" fmla="*/ 132324 w 277339"/>
                  <a:gd name="connsiteY3" fmla="*/ 169382 h 399987"/>
                  <a:gd name="connsiteX4" fmla="*/ 0 w 277339"/>
                  <a:gd name="connsiteY4" fmla="*/ 0 h 399987"/>
                  <a:gd name="connsiteX5" fmla="*/ 69176 w 277339"/>
                  <a:gd name="connsiteY5" fmla="*/ 208407 h 399987"/>
                  <a:gd name="connsiteX6" fmla="*/ 50560 w 277339"/>
                  <a:gd name="connsiteY6" fmla="*/ 236018 h 399987"/>
                  <a:gd name="connsiteX7" fmla="*/ 41285 w 277339"/>
                  <a:gd name="connsiteY7" fmla="*/ 281960 h 399987"/>
                  <a:gd name="connsiteX8" fmla="*/ 159312 w 277339"/>
                  <a:gd name="connsiteY8" fmla="*/ 399987 h 3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339" h="399987">
                    <a:moveTo>
                      <a:pt x="159312" y="399987"/>
                    </a:moveTo>
                    <a:cubicBezTo>
                      <a:pt x="224497" y="399987"/>
                      <a:pt x="277339" y="347145"/>
                      <a:pt x="277339" y="281960"/>
                    </a:cubicBezTo>
                    <a:cubicBezTo>
                      <a:pt x="277339" y="216775"/>
                      <a:pt x="224497" y="163933"/>
                      <a:pt x="159312" y="163933"/>
                    </a:cubicBezTo>
                    <a:lnTo>
                      <a:pt x="132324" y="169382"/>
                    </a:lnTo>
                    <a:lnTo>
                      <a:pt x="0" y="0"/>
                    </a:lnTo>
                    <a:lnTo>
                      <a:pt x="69176" y="208407"/>
                    </a:lnTo>
                    <a:lnTo>
                      <a:pt x="50560" y="236018"/>
                    </a:lnTo>
                    <a:cubicBezTo>
                      <a:pt x="44588" y="250139"/>
                      <a:pt x="41285" y="265664"/>
                      <a:pt x="41285" y="281960"/>
                    </a:cubicBezTo>
                    <a:cubicBezTo>
                      <a:pt x="41285" y="347145"/>
                      <a:pt x="94127" y="399987"/>
                      <a:pt x="159312" y="399987"/>
                    </a:cubicBezTo>
                    <a:close/>
                  </a:path>
                </a:pathLst>
              </a:custGeom>
              <a:solidFill>
                <a:schemeClr val="accent3"/>
              </a:solidFill>
              <a:ln w="1905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7"/>
              <p:cNvSpPr/>
              <p:nvPr/>
            </p:nvSpPr>
            <p:spPr>
              <a:xfrm rot="4835738" flipV="1">
                <a:off x="7378655" y="5087065"/>
                <a:ext cx="161356" cy="232714"/>
              </a:xfrm>
              <a:custGeom>
                <a:avLst/>
                <a:gdLst>
                  <a:gd name="connsiteX0" fmla="*/ 159312 w 277339"/>
                  <a:gd name="connsiteY0" fmla="*/ 399987 h 399987"/>
                  <a:gd name="connsiteX1" fmla="*/ 277339 w 277339"/>
                  <a:gd name="connsiteY1" fmla="*/ 281960 h 399987"/>
                  <a:gd name="connsiteX2" fmla="*/ 159312 w 277339"/>
                  <a:gd name="connsiteY2" fmla="*/ 163933 h 399987"/>
                  <a:gd name="connsiteX3" fmla="*/ 132324 w 277339"/>
                  <a:gd name="connsiteY3" fmla="*/ 169382 h 399987"/>
                  <a:gd name="connsiteX4" fmla="*/ 0 w 277339"/>
                  <a:gd name="connsiteY4" fmla="*/ 0 h 399987"/>
                  <a:gd name="connsiteX5" fmla="*/ 69176 w 277339"/>
                  <a:gd name="connsiteY5" fmla="*/ 208407 h 399987"/>
                  <a:gd name="connsiteX6" fmla="*/ 50560 w 277339"/>
                  <a:gd name="connsiteY6" fmla="*/ 236018 h 399987"/>
                  <a:gd name="connsiteX7" fmla="*/ 41285 w 277339"/>
                  <a:gd name="connsiteY7" fmla="*/ 281960 h 399987"/>
                  <a:gd name="connsiteX8" fmla="*/ 159312 w 277339"/>
                  <a:gd name="connsiteY8" fmla="*/ 399987 h 3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339" h="399987">
                    <a:moveTo>
                      <a:pt x="159312" y="399987"/>
                    </a:moveTo>
                    <a:cubicBezTo>
                      <a:pt x="224497" y="399987"/>
                      <a:pt x="277339" y="347145"/>
                      <a:pt x="277339" y="281960"/>
                    </a:cubicBezTo>
                    <a:cubicBezTo>
                      <a:pt x="277339" y="216775"/>
                      <a:pt x="224497" y="163933"/>
                      <a:pt x="159312" y="163933"/>
                    </a:cubicBezTo>
                    <a:lnTo>
                      <a:pt x="132324" y="169382"/>
                    </a:lnTo>
                    <a:lnTo>
                      <a:pt x="0" y="0"/>
                    </a:lnTo>
                    <a:lnTo>
                      <a:pt x="69176" y="208407"/>
                    </a:lnTo>
                    <a:lnTo>
                      <a:pt x="50560" y="236018"/>
                    </a:lnTo>
                    <a:cubicBezTo>
                      <a:pt x="44588" y="250139"/>
                      <a:pt x="41285" y="265664"/>
                      <a:pt x="41285" y="281960"/>
                    </a:cubicBezTo>
                    <a:cubicBezTo>
                      <a:pt x="41285" y="347145"/>
                      <a:pt x="94127" y="399987"/>
                      <a:pt x="159312" y="399987"/>
                    </a:cubicBezTo>
                    <a:close/>
                  </a:path>
                </a:pathLst>
              </a:custGeom>
              <a:solidFill>
                <a:schemeClr val="accent3"/>
              </a:solidFill>
              <a:ln w="1905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文本框 29"/>
              <p:cNvSpPr txBox="1"/>
              <p:nvPr/>
            </p:nvSpPr>
            <p:spPr>
              <a:xfrm>
                <a:off x="1015827" y="2844656"/>
                <a:ext cx="1169551" cy="369332"/>
              </a:xfrm>
              <a:prstGeom prst="rect">
                <a:avLst/>
              </a:prstGeom>
              <a:noFill/>
            </p:spPr>
            <p:txBody>
              <a:bodyPr wrap="none" rtlCol="0">
                <a:spAutoFit/>
              </a:bodyPr>
              <a:lstStyle/>
              <a:p>
                <a:r>
                  <a:rPr lang="zh-CN" altLang="en-US" dirty="0"/>
                  <a:t>旧金山</a:t>
                </a:r>
              </a:p>
            </p:txBody>
          </p:sp>
          <p:sp>
            <p:nvSpPr>
              <p:cNvPr id="31" name="文本框 30"/>
              <p:cNvSpPr txBox="1"/>
              <p:nvPr/>
            </p:nvSpPr>
            <p:spPr>
              <a:xfrm>
                <a:off x="1689750" y="3895120"/>
                <a:ext cx="1169551" cy="369332"/>
              </a:xfrm>
              <a:prstGeom prst="rect">
                <a:avLst/>
              </a:prstGeom>
              <a:noFill/>
            </p:spPr>
            <p:txBody>
              <a:bodyPr wrap="none" rtlCol="0">
                <a:spAutoFit/>
              </a:bodyPr>
              <a:lstStyle/>
              <a:p>
                <a:r>
                  <a:rPr lang="zh-CN" altLang="en-US" dirty="0"/>
                  <a:t>洛杉矶</a:t>
                </a:r>
              </a:p>
            </p:txBody>
          </p:sp>
          <p:sp>
            <p:nvSpPr>
              <p:cNvPr id="32" name="文本框 31"/>
              <p:cNvSpPr txBox="1"/>
              <p:nvPr/>
            </p:nvSpPr>
            <p:spPr>
              <a:xfrm>
                <a:off x="5261288" y="3741897"/>
                <a:ext cx="1477328" cy="461665"/>
              </a:xfrm>
              <a:prstGeom prst="rect">
                <a:avLst/>
              </a:prstGeom>
              <a:solidFill>
                <a:schemeClr val="bg1">
                  <a:alpha val="90000"/>
                </a:schemeClr>
              </a:solidFill>
            </p:spPr>
            <p:txBody>
              <a:bodyPr wrap="none" rtlCol="0">
                <a:spAutoFit/>
              </a:bodyPr>
              <a:lstStyle>
                <a:defPPr>
                  <a:defRPr lang="zh-CN"/>
                </a:defPPr>
                <a:lvl1pPr>
                  <a:defRPr sz="2400"/>
                </a:lvl1pPr>
              </a:lstStyle>
              <a:p>
                <a:r>
                  <a:rPr lang="zh-CN" altLang="en-US" dirty="0"/>
                  <a:t>达拉斯</a:t>
                </a:r>
              </a:p>
            </p:txBody>
          </p:sp>
          <p:sp>
            <p:nvSpPr>
              <p:cNvPr id="33" name="文本框 32"/>
              <p:cNvSpPr txBox="1"/>
              <p:nvPr/>
            </p:nvSpPr>
            <p:spPr>
              <a:xfrm>
                <a:off x="6236318" y="5471515"/>
                <a:ext cx="1169551" cy="369332"/>
              </a:xfrm>
              <a:prstGeom prst="rect">
                <a:avLst/>
              </a:prstGeom>
              <a:noFill/>
            </p:spPr>
            <p:txBody>
              <a:bodyPr wrap="none" rtlCol="0">
                <a:spAutoFit/>
              </a:bodyPr>
              <a:lstStyle/>
              <a:p>
                <a:r>
                  <a:rPr lang="zh-CN" altLang="en-US" dirty="0"/>
                  <a:t>休斯顿</a:t>
                </a:r>
              </a:p>
            </p:txBody>
          </p:sp>
          <p:sp>
            <p:nvSpPr>
              <p:cNvPr id="37" name="文本框 36"/>
              <p:cNvSpPr txBox="1"/>
              <p:nvPr/>
            </p:nvSpPr>
            <p:spPr>
              <a:xfrm>
                <a:off x="8151595" y="6064938"/>
                <a:ext cx="1169551" cy="369332"/>
              </a:xfrm>
              <a:prstGeom prst="rect">
                <a:avLst/>
              </a:prstGeom>
              <a:noFill/>
            </p:spPr>
            <p:txBody>
              <a:bodyPr wrap="none" rtlCol="0">
                <a:spAutoFit/>
              </a:bodyPr>
              <a:lstStyle/>
              <a:p>
                <a:r>
                  <a:rPr lang="zh-CN" altLang="en-US" dirty="0"/>
                  <a:t>迈阿密</a:t>
                </a:r>
              </a:p>
            </p:txBody>
          </p:sp>
          <p:sp>
            <p:nvSpPr>
              <p:cNvPr id="38" name="文本框 37"/>
              <p:cNvSpPr txBox="1"/>
              <p:nvPr/>
            </p:nvSpPr>
            <p:spPr>
              <a:xfrm>
                <a:off x="10023810" y="1836592"/>
                <a:ext cx="861775" cy="369332"/>
              </a:xfrm>
              <a:prstGeom prst="rect">
                <a:avLst/>
              </a:prstGeom>
              <a:noFill/>
            </p:spPr>
            <p:txBody>
              <a:bodyPr wrap="none" rtlCol="0">
                <a:spAutoFit/>
              </a:bodyPr>
              <a:lstStyle/>
              <a:p>
                <a:r>
                  <a:rPr lang="zh-CN" altLang="en-US" dirty="0"/>
                  <a:t>纽约</a:t>
                </a:r>
              </a:p>
            </p:txBody>
          </p:sp>
          <p:sp>
            <p:nvSpPr>
              <p:cNvPr id="39" name="文本框 38"/>
              <p:cNvSpPr txBox="1"/>
              <p:nvPr/>
            </p:nvSpPr>
            <p:spPr>
              <a:xfrm>
                <a:off x="10008726" y="2405520"/>
                <a:ext cx="861775" cy="369332"/>
              </a:xfrm>
              <a:prstGeom prst="rect">
                <a:avLst/>
              </a:prstGeom>
              <a:noFill/>
            </p:spPr>
            <p:txBody>
              <a:bodyPr wrap="none" rtlCol="0">
                <a:spAutoFit/>
              </a:bodyPr>
              <a:lstStyle/>
              <a:p>
                <a:r>
                  <a:rPr lang="zh-CN" altLang="en-US" dirty="0"/>
                  <a:t>费城</a:t>
                </a:r>
              </a:p>
            </p:txBody>
          </p:sp>
          <p:sp>
            <p:nvSpPr>
              <p:cNvPr id="40" name="文本框 39"/>
              <p:cNvSpPr txBox="1"/>
              <p:nvPr/>
            </p:nvSpPr>
            <p:spPr>
              <a:xfrm>
                <a:off x="9788015" y="2895182"/>
                <a:ext cx="1169551" cy="369332"/>
              </a:xfrm>
              <a:prstGeom prst="rect">
                <a:avLst/>
              </a:prstGeom>
              <a:noFill/>
            </p:spPr>
            <p:txBody>
              <a:bodyPr wrap="none" rtlCol="0">
                <a:spAutoFit/>
              </a:bodyPr>
              <a:lstStyle/>
              <a:p>
                <a:r>
                  <a:rPr lang="zh-CN" altLang="en-US" dirty="0"/>
                  <a:t>华盛顿</a:t>
                </a:r>
              </a:p>
            </p:txBody>
          </p:sp>
          <p:sp>
            <p:nvSpPr>
              <p:cNvPr id="41" name="Freeform 7"/>
              <p:cNvSpPr/>
              <p:nvPr/>
            </p:nvSpPr>
            <p:spPr>
              <a:xfrm rot="12600000" flipV="1">
                <a:off x="6972599" y="2755948"/>
                <a:ext cx="277339" cy="399987"/>
              </a:xfrm>
              <a:custGeom>
                <a:avLst/>
                <a:gdLst>
                  <a:gd name="connsiteX0" fmla="*/ 159312 w 277339"/>
                  <a:gd name="connsiteY0" fmla="*/ 399987 h 399987"/>
                  <a:gd name="connsiteX1" fmla="*/ 277339 w 277339"/>
                  <a:gd name="connsiteY1" fmla="*/ 281960 h 399987"/>
                  <a:gd name="connsiteX2" fmla="*/ 159312 w 277339"/>
                  <a:gd name="connsiteY2" fmla="*/ 163933 h 399987"/>
                  <a:gd name="connsiteX3" fmla="*/ 132324 w 277339"/>
                  <a:gd name="connsiteY3" fmla="*/ 169382 h 399987"/>
                  <a:gd name="connsiteX4" fmla="*/ 0 w 277339"/>
                  <a:gd name="connsiteY4" fmla="*/ 0 h 399987"/>
                  <a:gd name="connsiteX5" fmla="*/ 69176 w 277339"/>
                  <a:gd name="connsiteY5" fmla="*/ 208407 h 399987"/>
                  <a:gd name="connsiteX6" fmla="*/ 50560 w 277339"/>
                  <a:gd name="connsiteY6" fmla="*/ 236018 h 399987"/>
                  <a:gd name="connsiteX7" fmla="*/ 41285 w 277339"/>
                  <a:gd name="connsiteY7" fmla="*/ 281960 h 399987"/>
                  <a:gd name="connsiteX8" fmla="*/ 159312 w 277339"/>
                  <a:gd name="connsiteY8" fmla="*/ 399987 h 3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339" h="399987">
                    <a:moveTo>
                      <a:pt x="159312" y="399987"/>
                    </a:moveTo>
                    <a:cubicBezTo>
                      <a:pt x="224497" y="399987"/>
                      <a:pt x="277339" y="347145"/>
                      <a:pt x="277339" y="281960"/>
                    </a:cubicBezTo>
                    <a:cubicBezTo>
                      <a:pt x="277339" y="216775"/>
                      <a:pt x="224497" y="163933"/>
                      <a:pt x="159312" y="163933"/>
                    </a:cubicBezTo>
                    <a:lnTo>
                      <a:pt x="132324" y="169382"/>
                    </a:lnTo>
                    <a:lnTo>
                      <a:pt x="0" y="0"/>
                    </a:lnTo>
                    <a:lnTo>
                      <a:pt x="69176" y="208407"/>
                    </a:lnTo>
                    <a:lnTo>
                      <a:pt x="50560" y="236018"/>
                    </a:lnTo>
                    <a:cubicBezTo>
                      <a:pt x="44588" y="250139"/>
                      <a:pt x="41285" y="265664"/>
                      <a:pt x="41285" y="281960"/>
                    </a:cubicBezTo>
                    <a:cubicBezTo>
                      <a:pt x="41285" y="347145"/>
                      <a:pt x="94127" y="399987"/>
                      <a:pt x="159312" y="399987"/>
                    </a:cubicBezTo>
                    <a:close/>
                  </a:path>
                </a:pathLst>
              </a:custGeom>
              <a:solidFill>
                <a:schemeClr val="accent3"/>
              </a:solidFill>
              <a:ln w="1905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p:cNvSpPr txBox="1"/>
              <p:nvPr/>
            </p:nvSpPr>
            <p:spPr>
              <a:xfrm>
                <a:off x="6479314" y="3181480"/>
                <a:ext cx="1169551" cy="369332"/>
              </a:xfrm>
              <a:prstGeom prst="rect">
                <a:avLst/>
              </a:prstGeom>
              <a:solidFill>
                <a:schemeClr val="bg1">
                  <a:alpha val="90000"/>
                </a:schemeClr>
              </a:solidFill>
            </p:spPr>
            <p:txBody>
              <a:bodyPr wrap="none" rtlCol="0">
                <a:spAutoFit/>
              </a:bodyPr>
              <a:lstStyle/>
              <a:p>
                <a:r>
                  <a:rPr lang="zh-CN" altLang="en-US" dirty="0"/>
                  <a:t>芝加哥</a:t>
                </a:r>
              </a:p>
            </p:txBody>
          </p:sp>
          <p:sp>
            <p:nvSpPr>
              <p:cNvPr id="43" name="Freeform 7"/>
              <p:cNvSpPr/>
              <p:nvPr/>
            </p:nvSpPr>
            <p:spPr>
              <a:xfrm flipV="1">
                <a:off x="8117268" y="2235080"/>
                <a:ext cx="277339" cy="399987"/>
              </a:xfrm>
              <a:custGeom>
                <a:avLst/>
                <a:gdLst>
                  <a:gd name="connsiteX0" fmla="*/ 159312 w 277339"/>
                  <a:gd name="connsiteY0" fmla="*/ 399987 h 399987"/>
                  <a:gd name="connsiteX1" fmla="*/ 277339 w 277339"/>
                  <a:gd name="connsiteY1" fmla="*/ 281960 h 399987"/>
                  <a:gd name="connsiteX2" fmla="*/ 159312 w 277339"/>
                  <a:gd name="connsiteY2" fmla="*/ 163933 h 399987"/>
                  <a:gd name="connsiteX3" fmla="*/ 132324 w 277339"/>
                  <a:gd name="connsiteY3" fmla="*/ 169382 h 399987"/>
                  <a:gd name="connsiteX4" fmla="*/ 0 w 277339"/>
                  <a:gd name="connsiteY4" fmla="*/ 0 h 399987"/>
                  <a:gd name="connsiteX5" fmla="*/ 69176 w 277339"/>
                  <a:gd name="connsiteY5" fmla="*/ 208407 h 399987"/>
                  <a:gd name="connsiteX6" fmla="*/ 50560 w 277339"/>
                  <a:gd name="connsiteY6" fmla="*/ 236018 h 399987"/>
                  <a:gd name="connsiteX7" fmla="*/ 41285 w 277339"/>
                  <a:gd name="connsiteY7" fmla="*/ 281960 h 399987"/>
                  <a:gd name="connsiteX8" fmla="*/ 159312 w 277339"/>
                  <a:gd name="connsiteY8" fmla="*/ 399987 h 3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339" h="399987">
                    <a:moveTo>
                      <a:pt x="159312" y="399987"/>
                    </a:moveTo>
                    <a:cubicBezTo>
                      <a:pt x="224497" y="399987"/>
                      <a:pt x="277339" y="347145"/>
                      <a:pt x="277339" y="281960"/>
                    </a:cubicBezTo>
                    <a:cubicBezTo>
                      <a:pt x="277339" y="216775"/>
                      <a:pt x="224497" y="163933"/>
                      <a:pt x="159312" y="163933"/>
                    </a:cubicBezTo>
                    <a:lnTo>
                      <a:pt x="132324" y="169382"/>
                    </a:lnTo>
                    <a:lnTo>
                      <a:pt x="0" y="0"/>
                    </a:lnTo>
                    <a:lnTo>
                      <a:pt x="69176" y="208407"/>
                    </a:lnTo>
                    <a:lnTo>
                      <a:pt x="50560" y="236018"/>
                    </a:lnTo>
                    <a:cubicBezTo>
                      <a:pt x="44588" y="250139"/>
                      <a:pt x="41285" y="265664"/>
                      <a:pt x="41285" y="281960"/>
                    </a:cubicBezTo>
                    <a:cubicBezTo>
                      <a:pt x="41285" y="347145"/>
                      <a:pt x="94127" y="399987"/>
                      <a:pt x="159312" y="399987"/>
                    </a:cubicBezTo>
                    <a:close/>
                  </a:path>
                </a:pathLst>
              </a:custGeom>
              <a:solidFill>
                <a:schemeClr val="accent3"/>
              </a:solidFill>
              <a:ln w="19050">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文本框 43"/>
              <p:cNvSpPr txBox="1"/>
              <p:nvPr/>
            </p:nvSpPr>
            <p:spPr>
              <a:xfrm>
                <a:off x="7999742" y="1764207"/>
                <a:ext cx="1169551" cy="369332"/>
              </a:xfrm>
              <a:prstGeom prst="rect">
                <a:avLst/>
              </a:prstGeom>
              <a:noFill/>
            </p:spPr>
            <p:txBody>
              <a:bodyPr wrap="none" rtlCol="0">
                <a:spAutoFit/>
              </a:bodyPr>
              <a:lstStyle/>
              <a:p>
                <a:r>
                  <a:rPr lang="zh-CN" altLang="en-US" dirty="0"/>
                  <a:t>底特律</a:t>
                </a:r>
              </a:p>
            </p:txBody>
          </p:sp>
        </p:grpSp>
      </p:grpSp>
      <p:sp>
        <p:nvSpPr>
          <p:cNvPr id="52" name="文本框 51"/>
          <p:cNvSpPr txBox="1"/>
          <p:nvPr/>
        </p:nvSpPr>
        <p:spPr>
          <a:xfrm>
            <a:off x="259171" y="273266"/>
            <a:ext cx="338068" cy="3762568"/>
          </a:xfrm>
          <a:prstGeom prst="rect">
            <a:avLst/>
          </a:prstGeom>
          <a:noFill/>
        </p:spPr>
        <p:txBody>
          <a:bodyPr wrap="square" lIns="68580" tIns="34290" rIns="68580" bIns="34290" rtlCol="0">
            <a:spAutoFit/>
          </a:bodyPr>
          <a:lstStyle/>
          <a:p>
            <a:r>
              <a:rPr lang="zh-CN" altLang="en-US" sz="2400" b="1" dirty="0"/>
              <a:t>美国的人口和城市分布</a:t>
            </a:r>
          </a:p>
        </p:txBody>
      </p:sp>
      <p:sp>
        <p:nvSpPr>
          <p:cNvPr id="53" name="矩形 52"/>
          <p:cNvSpPr/>
          <p:nvPr/>
        </p:nvSpPr>
        <p:spPr>
          <a:xfrm>
            <a:off x="958477" y="32106"/>
            <a:ext cx="5891988" cy="1149545"/>
          </a:xfrm>
          <a:prstGeom prst="rect">
            <a:avLst/>
          </a:prstGeom>
        </p:spPr>
        <p:txBody>
          <a:bodyPr wrap="square" lIns="68580" tIns="34290" rIns="68580" bIns="34290">
            <a:spAutoFit/>
          </a:bodyPr>
          <a:lstStyle/>
          <a:p>
            <a:pPr marL="257175" indent="-257175" algn="just">
              <a:lnSpc>
                <a:spcPct val="130000"/>
              </a:lnSpc>
              <a:buFont typeface="Arial" panose="020B0604020202020204" pitchFamily="34" charset="0"/>
              <a:buChar char="•"/>
            </a:pPr>
            <a:r>
              <a:rPr lang="zh-CN" altLang="en-US" b="1" dirty="0">
                <a:solidFill>
                  <a:srgbClr val="0221DE"/>
                </a:solidFill>
                <a:latin typeface="微软雅黑" panose="020B0503020204020204" pitchFamily="34" charset="-122"/>
                <a:ea typeface="微软雅黑" panose="020B0503020204020204" pitchFamily="34" charset="-122"/>
              </a:rPr>
              <a:t>美国人口分布不平衡，</a:t>
            </a:r>
            <a:r>
              <a:rPr lang="en-US" altLang="zh-CN" b="1" dirty="0">
                <a:solidFill>
                  <a:srgbClr val="0221DE"/>
                </a:solidFill>
                <a:latin typeface="微软雅黑" panose="020B0503020204020204" pitchFamily="34" charset="-122"/>
                <a:ea typeface="微软雅黑" panose="020B0503020204020204" pitchFamily="34" charset="-122"/>
              </a:rPr>
              <a:t>70</a:t>
            </a:r>
            <a:r>
              <a:rPr lang="zh-CN" altLang="en-US" b="1" dirty="0">
                <a:solidFill>
                  <a:srgbClr val="0221DE"/>
                </a:solidFill>
                <a:latin typeface="微软雅黑" panose="020B0503020204020204" pitchFamily="34" charset="-122"/>
                <a:ea typeface="微软雅黑" panose="020B0503020204020204" pitchFamily="34" charset="-122"/>
              </a:rPr>
              <a:t>％以上的人口居住在城市；</a:t>
            </a:r>
            <a:endParaRPr lang="en-US" altLang="zh-CN" b="1" dirty="0">
              <a:solidFill>
                <a:srgbClr val="0221DE"/>
              </a:solidFill>
              <a:latin typeface="微软雅黑" panose="020B0503020204020204" pitchFamily="34" charset="-122"/>
              <a:ea typeface="微软雅黑" panose="020B0503020204020204" pitchFamily="34" charset="-122"/>
            </a:endParaRPr>
          </a:p>
          <a:p>
            <a:pPr marL="257175" indent="-257175" algn="just">
              <a:lnSpc>
                <a:spcPct val="130000"/>
              </a:lnSpc>
              <a:buFont typeface="Arial" panose="020B0604020202020204" pitchFamily="34" charset="0"/>
              <a:buChar char="•"/>
            </a:pPr>
            <a:r>
              <a:rPr lang="zh-CN" altLang="en-US" b="1" dirty="0">
                <a:solidFill>
                  <a:srgbClr val="0221DE"/>
                </a:solidFill>
                <a:latin typeface="微软雅黑" panose="020B0503020204020204" pitchFamily="34" charset="-122"/>
                <a:ea typeface="微软雅黑" panose="020B0503020204020204" pitchFamily="34" charset="-122"/>
              </a:rPr>
              <a:t>大约有一半以上的人口分布在沿海平原和五大湖地区；</a:t>
            </a:r>
            <a:endParaRPr lang="en-US" altLang="zh-CN" b="1" dirty="0">
              <a:solidFill>
                <a:srgbClr val="0221DE"/>
              </a:solidFill>
              <a:latin typeface="微软雅黑" panose="020B0503020204020204" pitchFamily="34" charset="-122"/>
              <a:ea typeface="微软雅黑" panose="020B0503020204020204" pitchFamily="34" charset="-122"/>
            </a:endParaRPr>
          </a:p>
          <a:p>
            <a:pPr marL="257175" indent="-257175" algn="just">
              <a:lnSpc>
                <a:spcPct val="130000"/>
              </a:lnSpc>
              <a:buFont typeface="Arial" panose="020B0604020202020204" pitchFamily="34" charset="0"/>
              <a:buChar char="•"/>
            </a:pPr>
            <a:r>
              <a:rPr lang="zh-CN" altLang="en-US" b="1" dirty="0">
                <a:solidFill>
                  <a:srgbClr val="0221DE"/>
                </a:solidFill>
                <a:latin typeface="微软雅黑" panose="020B0503020204020204" pitchFamily="34" charset="-122"/>
                <a:ea typeface="微软雅黑" panose="020B0503020204020204" pitchFamily="34" charset="-122"/>
              </a:rPr>
              <a:t>东部人口、城市密集</a:t>
            </a:r>
            <a:r>
              <a:rPr lang="zh-CN" altLang="en-US" b="1" dirty="0" smtClean="0">
                <a:solidFill>
                  <a:srgbClr val="0221DE"/>
                </a:solidFill>
                <a:latin typeface="微软雅黑" panose="020B0503020204020204" pitchFamily="34" charset="-122"/>
                <a:ea typeface="微软雅黑" panose="020B0503020204020204" pitchFamily="34" charset="-122"/>
              </a:rPr>
              <a:t>，</a:t>
            </a:r>
            <a:r>
              <a:rPr lang="zh-CN" altLang="zh-CN" b="1" dirty="0">
                <a:solidFill>
                  <a:srgbClr val="0221DE"/>
                </a:solidFill>
                <a:latin typeface="微软雅黑" panose="020B0503020204020204" pitchFamily="34" charset="-122"/>
                <a:ea typeface="微软雅黑" panose="020B0503020204020204" pitchFamily="34" charset="-122"/>
                <a:sym typeface="+mn-ea"/>
              </a:rPr>
              <a:t>中西部内陆和高原稀少</a:t>
            </a:r>
            <a:r>
              <a:rPr lang="zh-CN" altLang="en-US" b="1" dirty="0" smtClean="0">
                <a:solidFill>
                  <a:srgbClr val="0221DE"/>
                </a:solidFill>
                <a:latin typeface="微软雅黑" panose="020B0503020204020204" pitchFamily="34" charset="-122"/>
                <a:ea typeface="微软雅黑" panose="020B0503020204020204" pitchFamily="34" charset="-122"/>
              </a:rPr>
              <a:t>。</a:t>
            </a:r>
            <a:endParaRPr lang="zh-CN" altLang="en-US" b="1" dirty="0">
              <a:solidFill>
                <a:srgbClr val="0221DE"/>
              </a:solidFill>
              <a:latin typeface="微软雅黑" panose="020B0503020204020204" pitchFamily="34" charset="-122"/>
              <a:ea typeface="微软雅黑" panose="020B0503020204020204" pitchFamily="34" charset="-122"/>
            </a:endParaRPr>
          </a:p>
        </p:txBody>
      </p:sp>
      <p:grpSp>
        <p:nvGrpSpPr>
          <p:cNvPr id="5" name="组合 69"/>
          <p:cNvGrpSpPr/>
          <p:nvPr/>
        </p:nvGrpSpPr>
        <p:grpSpPr>
          <a:xfrm>
            <a:off x="6850465" y="5604806"/>
            <a:ext cx="2058924" cy="849031"/>
            <a:chOff x="9133953" y="5604806"/>
            <a:chExt cx="2745232" cy="849030"/>
          </a:xfrm>
        </p:grpSpPr>
        <p:pic>
          <p:nvPicPr>
            <p:cNvPr id="68" name="图形 67" descr="灯泡"/>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133953" y="5604806"/>
              <a:ext cx="849030" cy="849030"/>
            </a:xfrm>
            <a:prstGeom prst="rect">
              <a:avLst/>
            </a:prstGeom>
          </p:spPr>
        </p:pic>
        <p:sp>
          <p:nvSpPr>
            <p:cNvPr id="69" name="文本框 68"/>
            <p:cNvSpPr txBox="1"/>
            <p:nvPr/>
          </p:nvSpPr>
          <p:spPr>
            <a:xfrm>
              <a:off x="9982940" y="5736933"/>
              <a:ext cx="1896245" cy="461664"/>
            </a:xfrm>
            <a:prstGeom prst="rect">
              <a:avLst/>
            </a:prstGeom>
            <a:noFill/>
          </p:spPr>
          <p:txBody>
            <a:bodyPr wrap="none" rtlCol="0">
              <a:spAutoFit/>
            </a:bodyPr>
            <a:lstStyle/>
            <a:p>
              <a:r>
                <a:rPr lang="zh-CN" altLang="en-US" sz="2400" b="1" dirty="0">
                  <a:solidFill>
                    <a:schemeClr val="bg1"/>
                  </a:solidFill>
                </a:rPr>
                <a:t>为什么？</a:t>
              </a:r>
            </a:p>
          </p:txBody>
        </p:sp>
      </p:grpSp>
      <p:pic>
        <p:nvPicPr>
          <p:cNvPr id="35" name="图片 34"/>
          <p:cNvPicPr>
            <a:picLocks noChangeAspect="1"/>
          </p:cNvPicPr>
          <p:nvPr/>
        </p:nvPicPr>
        <p:blipFill rotWithShape="1">
          <a:blip r:embed="rId6" cstate="print">
            <a:extLst>
              <a:ext uri="{28A0092B-C50C-407E-A947-70E740481C1C}">
                <a14:useLocalDpi xmlns:a14="http://schemas.microsoft.com/office/drawing/2010/main" val="0"/>
              </a:ext>
            </a:extLst>
          </a:blip>
          <a:srcRect b="5362"/>
          <a:stretch>
            <a:fillRect/>
          </a:stretch>
        </p:blipFill>
        <p:spPr>
          <a:xfrm>
            <a:off x="6791228" y="4702590"/>
            <a:ext cx="2382193" cy="2126711"/>
          </a:xfrm>
          <a:prstGeom prst="rect">
            <a:avLst/>
          </a:prstGeom>
        </p:spPr>
      </p:pic>
      <p:pic>
        <p:nvPicPr>
          <p:cNvPr id="45" name="图片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4683544"/>
            <a:ext cx="3312659" cy="2211233"/>
          </a:xfrm>
          <a:prstGeom prst="rect">
            <a:avLst/>
          </a:prstGeom>
        </p:spPr>
      </p:pic>
    </p:spTree>
    <p:extLst>
      <p:ext uri="{BB962C8B-B14F-4D97-AF65-F5344CB8AC3E}">
        <p14:creationId xmlns:p14="http://schemas.microsoft.com/office/powerpoint/2010/main" val="1119174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fill="hold"/>
                                        <p:tgtEl>
                                          <p:spTgt spid="45"/>
                                        </p:tgtEl>
                                        <p:attrNameLst>
                                          <p:attrName>ppt_x</p:attrName>
                                        </p:attrNameLst>
                                      </p:cBhvr>
                                      <p:tavLst>
                                        <p:tav tm="0">
                                          <p:val>
                                            <p:strVal val="#ppt_x"/>
                                          </p:val>
                                        </p:tav>
                                        <p:tav tm="100000">
                                          <p:val>
                                            <p:strVal val="#ppt_x"/>
                                          </p:val>
                                        </p:tav>
                                      </p:tavLst>
                                    </p:anim>
                                    <p:anim calcmode="lin" valueType="num">
                                      <p:cBhvr additive="base">
                                        <p:cTn id="21" dur="500" fill="hold"/>
                                        <p:tgtEl>
                                          <p:spTgt spid="4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ppt_x"/>
                                          </p:val>
                                        </p:tav>
                                        <p:tav tm="100000">
                                          <p:val>
                                            <p:strVal val="#ppt_x"/>
                                          </p:val>
                                        </p:tav>
                                      </p:tavLst>
                                    </p:anim>
                                    <p:anim calcmode="lin" valueType="num">
                                      <p:cBhvr additive="base">
                                        <p:cTn id="2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e5736bd4-29c8-4495-959b-9a840d97edaf}"/>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30,&quot;width&quot;:8487.5007874015755}"/>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509,&quot;width&quot;:6098}"/>
</p:tagLst>
</file>

<file path=ppt/tags/tag18.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M_LIMIT_TYPE" val="1"/>
  <p:tag name="KSO_WM_TEMPLATE_CATEGORY" val="custom"/>
  <p:tag name="KSO_WM_TEMPLATE_INDEX" val="20204421"/>
  <p:tag name="KSO_WM_UNIT_ID" val="custom20204421_16*f*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421"/>
  <p:tag name="KSO_WM_UNIT_ID" val="custom20204421_9*h_i*1_1"/>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21"/>
  <p:tag name="KSO_WM_UNIT_ID" val="custom20204421_9*a*1"/>
</p:tagLst>
</file>

<file path=ppt/tags/tag4.xml><?xml version="1.0" encoding="utf-8"?>
<p:tagLst xmlns:a="http://schemas.openxmlformats.org/drawingml/2006/main" xmlns:r="http://schemas.openxmlformats.org/officeDocument/2006/relationships" xmlns:p="http://schemas.openxmlformats.org/presentationml/2006/main">
  <p:tag name="KSO_WM_UNIT_PRESET_TEXT" val="我们是致力于研究AI智能创作PPT的一个团队;我们潜心钻研幻灯片的演示规律与创作思路，希望通过人工智能解放用户双手，不仅高效，而且精准。&#10;我们拥有金山办公软件30年的技术积累，WPS的300,000,000个忠实用户；以及一支富有研究精神，匠心做事的团队。"/>
  <p:tag name="KSO_WM_UNIT_NOCLEAR" val="0"/>
  <p:tag name="KSO_WM_UNIT_VALUE" val="171"/>
  <p:tag name="KSO_WM_UNIT_HIGHLIGHT" val="0"/>
  <p:tag name="KSO_WM_UNIT_COMPATIBLE" val="0"/>
  <p:tag name="KSO_WM_UNIT_DIAGRAM_ISNUMVISUAL" val="0"/>
  <p:tag name="KSO_WM_UNIT_DIAGRAM_ISREFERUNIT" val="0"/>
  <p:tag name="KSO_WM_UNIT_TYPE" val="h_f"/>
  <p:tag name="KSO_WM_UNIT_INDEX" val="2_1"/>
  <p:tag name="KSO_WM_UNIT_LAYERLEVEL" val="1_1"/>
  <p:tag name="KSO_WM_TAG_VERSION" val="1.0"/>
  <p:tag name="KSO_WM_BEAUTIFY_FLAG" val="#wm#"/>
  <p:tag name="KSO_WM_UNIT_DEFAULT_FONT" val="14;16;2"/>
  <p:tag name="KSO_WM_UNIT_BLOCK" val="0"/>
  <p:tag name="KSO_WM_UNIT_SM_LIMIT_TYPE" val="1"/>
  <p:tag name="KSO_WM_TEMPLATE_CATEGORY" val="custom"/>
  <p:tag name="KSO_WM_TEMPLATE_INDEX" val="20204421"/>
  <p:tag name="KSO_WM_UNIT_ID" val="custom20204421_9*h_f*2_1"/>
</p:tagLst>
</file>

<file path=ppt/tags/tag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21"/>
  <p:tag name="KSO_WM_UNIT_ID" val="custom20204421_9*a*1"/>
</p:tagLst>
</file>

<file path=ppt/tags/tag6.xml><?xml version="1.0" encoding="utf-8"?>
<p:tagLst xmlns:a="http://schemas.openxmlformats.org/drawingml/2006/main" xmlns:r="http://schemas.openxmlformats.org/officeDocument/2006/relationships" xmlns:p="http://schemas.openxmlformats.org/presentationml/2006/main">
  <p:tag name="KSO_WM_UNIT_PRESET_TEXT" val="我们是致力于研究AI智能创作PPT的一个团队;我们潜心钻研幻灯片的演示规律与创作思路，希望通过人工智能解放用户双手，不仅高效，而且精准。&#10;我们拥有金山办公软件30年的技术积累，WPS的300,000,000个忠实用户；以及一支富有研究精神，匠心做事的团队。"/>
  <p:tag name="KSO_WM_UNIT_NOCLEAR" val="0"/>
  <p:tag name="KSO_WM_UNIT_VALUE" val="171"/>
  <p:tag name="KSO_WM_UNIT_HIGHLIGHT" val="0"/>
  <p:tag name="KSO_WM_UNIT_COMPATIBLE" val="0"/>
  <p:tag name="KSO_WM_UNIT_DIAGRAM_ISNUMVISUAL" val="0"/>
  <p:tag name="KSO_WM_UNIT_DIAGRAM_ISREFERUNIT" val="0"/>
  <p:tag name="KSO_WM_UNIT_TYPE" val="h_f"/>
  <p:tag name="KSO_WM_UNIT_INDEX" val="2_1"/>
  <p:tag name="KSO_WM_UNIT_LAYERLEVEL" val="1_1"/>
  <p:tag name="KSO_WM_TAG_VERSION" val="1.0"/>
  <p:tag name="KSO_WM_BEAUTIFY_FLAG" val="#wm#"/>
  <p:tag name="KSO_WM_UNIT_DEFAULT_FONT" val="14;16;2"/>
  <p:tag name="KSO_WM_UNIT_BLOCK" val="0"/>
  <p:tag name="KSO_WM_UNIT_SM_LIMIT_TYPE" val="1"/>
  <p:tag name="KSO_WM_TEMPLATE_CATEGORY" val="custom"/>
  <p:tag name="KSO_WM_TEMPLATE_INDEX" val="20204421"/>
  <p:tag name="KSO_WM_UNIT_ID" val="custom20204421_9*h_f*2_1"/>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21"/>
  <p:tag name="KSO_WM_UNIT_ID" val="custom20204421_9*a*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2176</TotalTime>
  <Words>7061</Words>
  <Application>Microsoft Office PowerPoint</Application>
  <PresentationFormat>全屏显示(4:3)</PresentationFormat>
  <Paragraphs>787</Paragraphs>
  <Slides>115</Slides>
  <Notes>10</Notes>
  <HiddenSlides>6</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115</vt:i4>
      </vt:variant>
    </vt:vector>
  </HeadingPairs>
  <TitlesOfParts>
    <vt:vector size="144" baseType="lpstr">
      <vt:lpstr>zuoyeFont_mathFont</vt:lpstr>
      <vt:lpstr>等线</vt:lpstr>
      <vt:lpstr>方正粗黑宋简体</vt:lpstr>
      <vt:lpstr>方正姚体</vt:lpstr>
      <vt:lpstr>仿宋</vt:lpstr>
      <vt:lpstr>仿宋_GB2312</vt:lpstr>
      <vt:lpstr>黑体</vt:lpstr>
      <vt:lpstr>华文行楷</vt:lpstr>
      <vt:lpstr>华文楷体</vt:lpstr>
      <vt:lpstr>华文细黑</vt:lpstr>
      <vt:lpstr>华文新魏</vt:lpstr>
      <vt:lpstr>华文中宋</vt:lpstr>
      <vt:lpstr>楷体</vt:lpstr>
      <vt:lpstr>楷体_GB2312</vt:lpstr>
      <vt:lpstr>隶书</vt:lpstr>
      <vt:lpstr>宋体</vt:lpstr>
      <vt:lpstr>微软雅黑</vt:lpstr>
      <vt:lpstr>微软雅黑</vt:lpstr>
      <vt:lpstr>禹卫书法行书简体</vt:lpstr>
      <vt:lpstr>Arial</vt:lpstr>
      <vt:lpstr>Calibri</vt:lpstr>
      <vt:lpstr>Calibri Light</vt:lpstr>
      <vt:lpstr>Comic Sans MS</vt:lpstr>
      <vt:lpstr>Courier New</vt:lpstr>
      <vt:lpstr>Segoe UI</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因纽特人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玉  米  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User</cp:lastModifiedBy>
  <cp:revision>568</cp:revision>
  <dcterms:created xsi:type="dcterms:W3CDTF">2018-12-23T05:02:00Z</dcterms:created>
  <dcterms:modified xsi:type="dcterms:W3CDTF">2020-12-03T03:11:14Z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